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86" r:id="rId3"/>
    <p:sldId id="271" r:id="rId4"/>
    <p:sldId id="280" r:id="rId5"/>
    <p:sldId id="272" r:id="rId6"/>
    <p:sldId id="270" r:id="rId7"/>
    <p:sldId id="276" r:id="rId8"/>
    <p:sldId id="273" r:id="rId9"/>
    <p:sldId id="274" r:id="rId10"/>
    <p:sldId id="275" r:id="rId11"/>
    <p:sldId id="278" r:id="rId12"/>
    <p:sldId id="277" r:id="rId13"/>
    <p:sldId id="269" r:id="rId14"/>
    <p:sldId id="281" r:id="rId15"/>
    <p:sldId id="265" r:id="rId16"/>
    <p:sldId id="267" r:id="rId1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23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C:\Users\leidgori\AppData\Local\Microsoft\Windows\Temporary%20Internet%20Files\Content.Outlook\LYN8COL0\Info%20empresas%20premio%20excelenci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/C:\Users\leidgori\AppData\Local\Microsoft\Windows\Temporary%20Internet%20Files\Content.Outlook\LYN8COL0\Info%20empresas%20premio%20excelenci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sz="1800" b="1"/>
              <a:t>Tasa AT sin altas</a:t>
            </a:r>
          </a:p>
        </c:rich>
      </c:tx>
      <c:layout>
        <c:manualLayout>
          <c:xMode val="edge"/>
          <c:yMode val="edge"/>
          <c:x val="0.331729312096252"/>
          <c:y val="0.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Hoja1!$A$22</c:f>
              <c:strCache>
                <c:ptCount val="1"/>
                <c:pt idx="0">
                  <c:v>Premio Excelencia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Hoja1!$A$23:$A$27</c:f>
              <c:numCache>
                <c:formatCode>General</c:formatCode>
                <c:ptCount val="5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</c:numCache>
            </c:numRef>
          </c:cat>
          <c:val>
            <c:numRef>
              <c:f>Hoja1!$F$23:$F$27</c:f>
              <c:numCache>
                <c:formatCode>0.00%</c:formatCode>
                <c:ptCount val="5"/>
                <c:pt idx="0">
                  <c:v>0.0246251257937091</c:v>
                </c:pt>
                <c:pt idx="1">
                  <c:v>0.0278642135413769</c:v>
                </c:pt>
                <c:pt idx="2">
                  <c:v>0.0215955259703805</c:v>
                </c:pt>
                <c:pt idx="3">
                  <c:v>0.0198831924732897</c:v>
                </c:pt>
                <c:pt idx="4">
                  <c:v>0.0199811249301202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Hoja1!$A$30</c:f>
              <c:strCache>
                <c:ptCount val="1"/>
                <c:pt idx="0">
                  <c:v>País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Hoja1!$A$23:$A$27</c:f>
              <c:numCache>
                <c:formatCode>General</c:formatCode>
                <c:ptCount val="5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</c:numCache>
            </c:numRef>
          </c:cat>
          <c:val>
            <c:numRef>
              <c:f>Hoja1!$F$31:$F$35</c:f>
              <c:numCache>
                <c:formatCode>0.00%</c:formatCode>
                <c:ptCount val="5"/>
                <c:pt idx="0">
                  <c:v>0.0504</c:v>
                </c:pt>
                <c:pt idx="1">
                  <c:v>0.0533</c:v>
                </c:pt>
                <c:pt idx="2">
                  <c:v>0.0519</c:v>
                </c:pt>
                <c:pt idx="3">
                  <c:v>0.0504</c:v>
                </c:pt>
                <c:pt idx="4">
                  <c:v>0.0483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2134293840"/>
        <c:axId val="2130629792"/>
      </c:lineChart>
      <c:catAx>
        <c:axId val="2134293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0629792"/>
        <c:crosses val="autoZero"/>
        <c:auto val="1"/>
        <c:lblAlgn val="ctr"/>
        <c:lblOffset val="100"/>
        <c:noMultiLvlLbl val="0"/>
      </c:catAx>
      <c:valAx>
        <c:axId val="2130629792"/>
        <c:scaling>
          <c:orientation val="minMax"/>
          <c:min val="0.01"/>
        </c:scaling>
        <c:delete val="0"/>
        <c:axPos val="l"/>
        <c:numFmt formatCode="0.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4293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sz="1800" b="1"/>
              <a:t>Siniestralidad</a:t>
            </a:r>
          </a:p>
        </c:rich>
      </c:tx>
      <c:layout>
        <c:manualLayout>
          <c:xMode val="edge"/>
          <c:yMode val="edge"/>
          <c:x val="0.35552926847899"/>
          <c:y val="0.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Hoja1!$A$22</c:f>
              <c:strCache>
                <c:ptCount val="1"/>
                <c:pt idx="0">
                  <c:v>Premio Excelencia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Hoja1!$A$23:$A$27</c:f>
              <c:numCache>
                <c:formatCode>General</c:formatCode>
                <c:ptCount val="5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</c:numCache>
            </c:numRef>
          </c:cat>
          <c:val>
            <c:numRef>
              <c:f>Hoja1!$E$23:$E$27</c:f>
              <c:numCache>
                <c:formatCode>0.00%</c:formatCode>
                <c:ptCount val="5"/>
                <c:pt idx="0">
                  <c:v>0.365701206359702</c:v>
                </c:pt>
                <c:pt idx="1">
                  <c:v>0.319403398887537</c:v>
                </c:pt>
                <c:pt idx="2">
                  <c:v>0.274220672384047</c:v>
                </c:pt>
                <c:pt idx="3">
                  <c:v>0.247317478266508</c:v>
                </c:pt>
                <c:pt idx="4">
                  <c:v>0.260575045462308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Hoja1!$A$30</c:f>
              <c:strCache>
                <c:ptCount val="1"/>
                <c:pt idx="0">
                  <c:v>País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Hoja1!$A$23:$A$27</c:f>
              <c:numCache>
                <c:formatCode>General</c:formatCode>
                <c:ptCount val="5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</c:numCache>
            </c:numRef>
          </c:cat>
          <c:val>
            <c:numRef>
              <c:f>Hoja1!$E$31:$E$35</c:f>
              <c:numCache>
                <c:formatCode>0.00%</c:formatCode>
                <c:ptCount val="5"/>
                <c:pt idx="0">
                  <c:v>0.5878</c:v>
                </c:pt>
                <c:pt idx="1">
                  <c:v>0.5665</c:v>
                </c:pt>
                <c:pt idx="2">
                  <c:v>0.5745</c:v>
                </c:pt>
                <c:pt idx="3">
                  <c:v>0.5563</c:v>
                </c:pt>
                <c:pt idx="4">
                  <c:v>0.5802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2128804800"/>
        <c:axId val="2128798816"/>
      </c:lineChart>
      <c:catAx>
        <c:axId val="2128804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8798816"/>
        <c:crosses val="autoZero"/>
        <c:auto val="1"/>
        <c:lblAlgn val="ctr"/>
        <c:lblOffset val="100"/>
        <c:noMultiLvlLbl val="0"/>
      </c:catAx>
      <c:valAx>
        <c:axId val="2128798816"/>
        <c:scaling>
          <c:orientation val="minMax"/>
          <c:min val="0.02"/>
        </c:scaling>
        <c:delete val="0"/>
        <c:axPos val="l"/>
        <c:numFmt formatCode="0.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8804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EF5E04-0B49-42C0-AA36-2297E46C64DE}" type="doc">
      <dgm:prSet loTypeId="urn:microsoft.com/office/officeart/2005/8/layout/radial6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5698D3D1-B1D7-44FB-83B4-D9C35AE776C3}">
      <dgm:prSet phldrT="[Texto]" custT="1"/>
      <dgm:spPr>
        <a:xfrm>
          <a:off x="3030098" y="1697479"/>
          <a:ext cx="1861624" cy="1861624"/>
        </a:xfrm>
        <a:prstGeom prst="ellipse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s-CO" sz="24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Cero AT</a:t>
          </a:r>
          <a:endParaRPr lang="es-CO" sz="24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4BC089A9-8A93-4100-8169-614715FAB4BA}" type="parTrans" cxnId="{52396666-AB0B-43AC-AF4E-749368C4F4D4}">
      <dgm:prSet/>
      <dgm:spPr/>
      <dgm:t>
        <a:bodyPr/>
        <a:lstStyle/>
        <a:p>
          <a:endParaRPr lang="es-CO" sz="1400" b="1"/>
        </a:p>
      </dgm:t>
    </dgm:pt>
    <dgm:pt modelId="{DBD2C3D0-3BC5-4C06-8C54-BDC7658F56BD}" type="sibTrans" cxnId="{52396666-AB0B-43AC-AF4E-749368C4F4D4}">
      <dgm:prSet/>
      <dgm:spPr/>
      <dgm:t>
        <a:bodyPr/>
        <a:lstStyle/>
        <a:p>
          <a:endParaRPr lang="es-CO" sz="1400" b="1"/>
        </a:p>
      </dgm:t>
    </dgm:pt>
    <dgm:pt modelId="{6F478E11-836E-40CD-A1A2-259D6C68213B}">
      <dgm:prSet phldrT="[Texto]" custT="1"/>
      <dgm:spPr>
        <a:xfrm>
          <a:off x="3213248" y="924"/>
          <a:ext cx="1495324" cy="1303137"/>
        </a:xfrm>
        <a:prstGeom prst="ellipse">
          <a:avLst/>
        </a:prstGeom>
        <a:solidFill>
          <a:srgbClr val="C0504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s-CO" sz="14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Dinámico</a:t>
          </a:r>
          <a:endParaRPr lang="es-CO" sz="14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16C6A2DA-A878-40A8-B1C4-E687C54A45A1}" type="parTrans" cxnId="{A8B24C80-7C0B-46BA-8EFF-B28F573958EA}">
      <dgm:prSet/>
      <dgm:spPr/>
      <dgm:t>
        <a:bodyPr/>
        <a:lstStyle/>
        <a:p>
          <a:endParaRPr lang="es-CO" sz="1400" b="1"/>
        </a:p>
      </dgm:t>
    </dgm:pt>
    <dgm:pt modelId="{109E8830-3D02-4E99-87BD-887AA7760B8D}" type="sibTrans" cxnId="{A8B24C80-7C0B-46BA-8EFF-B28F573958EA}">
      <dgm:prSet/>
      <dgm:spPr>
        <a:xfrm>
          <a:off x="1938199" y="605580"/>
          <a:ext cx="4045423" cy="4045423"/>
        </a:xfrm>
        <a:prstGeom prst="blockArc">
          <a:avLst>
            <a:gd name="adj1" fmla="val 16200000"/>
            <a:gd name="adj2" fmla="val 0"/>
            <a:gd name="adj3" fmla="val 4639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s-CO" sz="1400" b="1"/>
        </a:p>
      </dgm:t>
    </dgm:pt>
    <dgm:pt modelId="{8D9CCF9C-ECA9-45A0-BDD1-6847AFB29058}">
      <dgm:prSet phldrT="[Texto]" custT="1"/>
      <dgm:spPr>
        <a:xfrm>
          <a:off x="5171064" y="1976723"/>
          <a:ext cx="1531290" cy="1303137"/>
        </a:xfrm>
        <a:prstGeom prst="ellipse">
          <a:avLst/>
        </a:prstGeom>
        <a:solidFill>
          <a:srgbClr val="C0504D">
            <a:hueOff val="1560506"/>
            <a:satOff val="-1946"/>
            <a:lumOff val="458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s-CO" sz="14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Información</a:t>
          </a:r>
          <a:endParaRPr lang="es-CO" sz="14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7234D0CE-0182-445F-A230-938A84612236}" type="parTrans" cxnId="{EA41E2C5-D417-4B2D-89FE-B9C73BB7E08B}">
      <dgm:prSet/>
      <dgm:spPr/>
      <dgm:t>
        <a:bodyPr/>
        <a:lstStyle/>
        <a:p>
          <a:endParaRPr lang="es-CO" sz="1400" b="1"/>
        </a:p>
      </dgm:t>
    </dgm:pt>
    <dgm:pt modelId="{3F7720A9-9836-4948-B004-5E2D94A50F84}" type="sibTrans" cxnId="{EA41E2C5-D417-4B2D-89FE-B9C73BB7E08B}">
      <dgm:prSet/>
      <dgm:spPr>
        <a:xfrm>
          <a:off x="1938199" y="605580"/>
          <a:ext cx="4045423" cy="4045423"/>
        </a:xfrm>
        <a:prstGeom prst="blockArc">
          <a:avLst>
            <a:gd name="adj1" fmla="val 0"/>
            <a:gd name="adj2" fmla="val 5400000"/>
            <a:gd name="adj3" fmla="val 4639"/>
          </a:avLst>
        </a:prstGeom>
        <a:solidFill>
          <a:srgbClr val="C0504D">
            <a:hueOff val="1560506"/>
            <a:satOff val="-1946"/>
            <a:lumOff val="458"/>
            <a:alphaOff val="0"/>
          </a:srgbClr>
        </a:solidFill>
        <a:ln>
          <a:noFill/>
        </a:ln>
        <a:effectLst/>
      </dgm:spPr>
      <dgm:t>
        <a:bodyPr/>
        <a:lstStyle/>
        <a:p>
          <a:endParaRPr lang="es-CO" sz="1400" b="1"/>
        </a:p>
      </dgm:t>
    </dgm:pt>
    <dgm:pt modelId="{879DD6EA-157C-4B9B-AFCF-26AB47AE5A5F}">
      <dgm:prSet phldrT="[Texto]" custT="1"/>
      <dgm:spPr>
        <a:xfrm>
          <a:off x="2948535" y="3952521"/>
          <a:ext cx="2024749" cy="1303137"/>
        </a:xfrm>
        <a:prstGeom prst="ellipse">
          <a:avLst/>
        </a:prstGeom>
        <a:solidFill>
          <a:srgbClr val="C0504D">
            <a:hueOff val="3121013"/>
            <a:satOff val="-3893"/>
            <a:lumOff val="915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s-CO" sz="14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Transformador</a:t>
          </a:r>
          <a:endParaRPr lang="es-CO" sz="14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24C426B9-F5F6-46B4-8CEC-A394CAA0F3AB}" type="parTrans" cxnId="{4C6CBBB1-800F-46F3-8D0E-440BE9269422}">
      <dgm:prSet/>
      <dgm:spPr/>
      <dgm:t>
        <a:bodyPr/>
        <a:lstStyle/>
        <a:p>
          <a:endParaRPr lang="es-CO" sz="1400" b="1"/>
        </a:p>
      </dgm:t>
    </dgm:pt>
    <dgm:pt modelId="{D6D9336A-AA53-4BF6-8BDF-FFB2EE5EEE8C}" type="sibTrans" cxnId="{4C6CBBB1-800F-46F3-8D0E-440BE9269422}">
      <dgm:prSet/>
      <dgm:spPr>
        <a:xfrm>
          <a:off x="1938199" y="605580"/>
          <a:ext cx="4045423" cy="4045423"/>
        </a:xfrm>
        <a:prstGeom prst="blockArc">
          <a:avLst>
            <a:gd name="adj1" fmla="val 5400000"/>
            <a:gd name="adj2" fmla="val 10800000"/>
            <a:gd name="adj3" fmla="val 4639"/>
          </a:avLst>
        </a:prstGeom>
        <a:solidFill>
          <a:srgbClr val="C0504D">
            <a:hueOff val="3121013"/>
            <a:satOff val="-3893"/>
            <a:lumOff val="915"/>
            <a:alphaOff val="0"/>
          </a:srgbClr>
        </a:solidFill>
        <a:ln>
          <a:noFill/>
        </a:ln>
        <a:effectLst/>
      </dgm:spPr>
      <dgm:t>
        <a:bodyPr/>
        <a:lstStyle/>
        <a:p>
          <a:endParaRPr lang="es-CO" sz="1400" b="1"/>
        </a:p>
      </dgm:t>
    </dgm:pt>
    <dgm:pt modelId="{50D46DA8-E943-46F2-9B90-3334564BA975}">
      <dgm:prSet phldrT="[Texto]" custT="1"/>
      <dgm:spPr>
        <a:xfrm>
          <a:off x="1290533" y="1976723"/>
          <a:ext cx="1389157" cy="1303137"/>
        </a:xfrm>
        <a:prstGeom prst="ellipse">
          <a:avLst/>
        </a:prstGeom>
        <a:solidFill>
          <a:srgbClr val="C0504D">
            <a:hueOff val="4681519"/>
            <a:satOff val="-5839"/>
            <a:lumOff val="1373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s-CO" sz="14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Sostenible</a:t>
          </a:r>
          <a:endParaRPr lang="es-CO" sz="14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06AB7A53-4C02-4813-84FE-8813A516D472}" type="parTrans" cxnId="{05181F91-9F7B-4B81-896E-3840366985B2}">
      <dgm:prSet/>
      <dgm:spPr/>
      <dgm:t>
        <a:bodyPr/>
        <a:lstStyle/>
        <a:p>
          <a:endParaRPr lang="es-CO" sz="1400" b="1"/>
        </a:p>
      </dgm:t>
    </dgm:pt>
    <dgm:pt modelId="{A69C5037-36A5-4AEF-97B2-45993718133B}" type="sibTrans" cxnId="{05181F91-9F7B-4B81-896E-3840366985B2}">
      <dgm:prSet/>
      <dgm:spPr>
        <a:xfrm>
          <a:off x="1938199" y="605580"/>
          <a:ext cx="4045423" cy="4045423"/>
        </a:xfrm>
        <a:prstGeom prst="blockArc">
          <a:avLst>
            <a:gd name="adj1" fmla="val 10800000"/>
            <a:gd name="adj2" fmla="val 16200000"/>
            <a:gd name="adj3" fmla="val 4639"/>
          </a:avLst>
        </a:prstGeom>
        <a:solidFill>
          <a:srgbClr val="C0504D">
            <a:hueOff val="4681519"/>
            <a:satOff val="-5839"/>
            <a:lumOff val="1373"/>
            <a:alphaOff val="0"/>
          </a:srgbClr>
        </a:solidFill>
        <a:ln>
          <a:noFill/>
        </a:ln>
        <a:effectLst/>
      </dgm:spPr>
      <dgm:t>
        <a:bodyPr/>
        <a:lstStyle/>
        <a:p>
          <a:endParaRPr lang="es-CO" sz="1400" b="1"/>
        </a:p>
      </dgm:t>
    </dgm:pt>
    <dgm:pt modelId="{F9F74396-FFC5-499C-AA86-2981FBE18239}" type="pres">
      <dgm:prSet presAssocID="{82EF5E04-0B49-42C0-AA36-2297E46C64D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0F8E8F28-E74D-4DC2-9B35-1EFEB9C7A531}" type="pres">
      <dgm:prSet presAssocID="{5698D3D1-B1D7-44FB-83B4-D9C35AE776C3}" presName="centerShape" presStyleLbl="node0" presStyleIdx="0" presStyleCnt="1"/>
      <dgm:spPr/>
      <dgm:t>
        <a:bodyPr/>
        <a:lstStyle/>
        <a:p>
          <a:endParaRPr lang="es-CO"/>
        </a:p>
      </dgm:t>
    </dgm:pt>
    <dgm:pt modelId="{8B5840B5-425C-43F9-8580-91B1B9268E27}" type="pres">
      <dgm:prSet presAssocID="{6F478E11-836E-40CD-A1A2-259D6C68213B}" presName="node" presStyleLbl="node1" presStyleIdx="0" presStyleCnt="4" custScaleX="11474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B35A1B6-70D5-49B0-8F2B-923E80419E90}" type="pres">
      <dgm:prSet presAssocID="{6F478E11-836E-40CD-A1A2-259D6C68213B}" presName="dummy" presStyleCnt="0"/>
      <dgm:spPr/>
    </dgm:pt>
    <dgm:pt modelId="{A9CBAE7D-7C09-4928-AA6D-813DC8DD74B6}" type="pres">
      <dgm:prSet presAssocID="{109E8830-3D02-4E99-87BD-887AA7760B8D}" presName="sibTrans" presStyleLbl="sibTrans2D1" presStyleIdx="0" presStyleCnt="4"/>
      <dgm:spPr/>
      <dgm:t>
        <a:bodyPr/>
        <a:lstStyle/>
        <a:p>
          <a:endParaRPr lang="es-CO"/>
        </a:p>
      </dgm:t>
    </dgm:pt>
    <dgm:pt modelId="{1E5BF361-B04C-4A7E-8B6D-B6AFE92DD237}" type="pres">
      <dgm:prSet presAssocID="{8D9CCF9C-ECA9-45A0-BDD1-6847AFB29058}" presName="node" presStyleLbl="node1" presStyleIdx="1" presStyleCnt="4" custScaleX="11750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A078522-18C7-4679-AAB7-E9A569C8E1FF}" type="pres">
      <dgm:prSet presAssocID="{8D9CCF9C-ECA9-45A0-BDD1-6847AFB29058}" presName="dummy" presStyleCnt="0"/>
      <dgm:spPr/>
    </dgm:pt>
    <dgm:pt modelId="{7BAED51F-BF65-4FA2-A55C-E855F8CE9ACB}" type="pres">
      <dgm:prSet presAssocID="{3F7720A9-9836-4948-B004-5E2D94A50F84}" presName="sibTrans" presStyleLbl="sibTrans2D1" presStyleIdx="1" presStyleCnt="4"/>
      <dgm:spPr/>
      <dgm:t>
        <a:bodyPr/>
        <a:lstStyle/>
        <a:p>
          <a:endParaRPr lang="es-CO"/>
        </a:p>
      </dgm:t>
    </dgm:pt>
    <dgm:pt modelId="{C9D5FC52-5603-4955-9C67-34791C7467AA}" type="pres">
      <dgm:prSet presAssocID="{879DD6EA-157C-4B9B-AFCF-26AB47AE5A5F}" presName="node" presStyleLbl="node1" presStyleIdx="2" presStyleCnt="4" custScaleX="15537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78BFD0C-2FC3-4695-82D7-DDF4F33672DF}" type="pres">
      <dgm:prSet presAssocID="{879DD6EA-157C-4B9B-AFCF-26AB47AE5A5F}" presName="dummy" presStyleCnt="0"/>
      <dgm:spPr/>
    </dgm:pt>
    <dgm:pt modelId="{78F799D0-DC09-4614-BB16-8ABB9DEEC0C4}" type="pres">
      <dgm:prSet presAssocID="{D6D9336A-AA53-4BF6-8BDF-FFB2EE5EEE8C}" presName="sibTrans" presStyleLbl="sibTrans2D1" presStyleIdx="2" presStyleCnt="4"/>
      <dgm:spPr/>
      <dgm:t>
        <a:bodyPr/>
        <a:lstStyle/>
        <a:p>
          <a:endParaRPr lang="es-CO"/>
        </a:p>
      </dgm:t>
    </dgm:pt>
    <dgm:pt modelId="{3D483F01-87FF-4CE7-B382-4D73FA50B741}" type="pres">
      <dgm:prSet presAssocID="{50D46DA8-E943-46F2-9B90-3334564BA975}" presName="node" presStyleLbl="node1" presStyleIdx="3" presStyleCnt="4" custScaleX="10660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B26A7BB-A27F-447E-B421-5556F9FBF3EC}" type="pres">
      <dgm:prSet presAssocID="{50D46DA8-E943-46F2-9B90-3334564BA975}" presName="dummy" presStyleCnt="0"/>
      <dgm:spPr/>
    </dgm:pt>
    <dgm:pt modelId="{D8E8792D-F5C2-4E58-A6B4-FB23DEF91894}" type="pres">
      <dgm:prSet presAssocID="{A69C5037-36A5-4AEF-97B2-45993718133B}" presName="sibTrans" presStyleLbl="sibTrans2D1" presStyleIdx="3" presStyleCnt="4"/>
      <dgm:spPr/>
      <dgm:t>
        <a:bodyPr/>
        <a:lstStyle/>
        <a:p>
          <a:endParaRPr lang="es-CO"/>
        </a:p>
      </dgm:t>
    </dgm:pt>
  </dgm:ptLst>
  <dgm:cxnLst>
    <dgm:cxn modelId="{D8694DB0-F429-4DBE-A481-2AA0F11861CA}" type="presOf" srcId="{6F478E11-836E-40CD-A1A2-259D6C68213B}" destId="{8B5840B5-425C-43F9-8580-91B1B9268E27}" srcOrd="0" destOrd="0" presId="urn:microsoft.com/office/officeart/2005/8/layout/radial6"/>
    <dgm:cxn modelId="{A9E0C09E-3C15-4EBB-A9EC-CE30233FF9CB}" type="presOf" srcId="{879DD6EA-157C-4B9B-AFCF-26AB47AE5A5F}" destId="{C9D5FC52-5603-4955-9C67-34791C7467AA}" srcOrd="0" destOrd="0" presId="urn:microsoft.com/office/officeart/2005/8/layout/radial6"/>
    <dgm:cxn modelId="{05181F91-9F7B-4B81-896E-3840366985B2}" srcId="{5698D3D1-B1D7-44FB-83B4-D9C35AE776C3}" destId="{50D46DA8-E943-46F2-9B90-3334564BA975}" srcOrd="3" destOrd="0" parTransId="{06AB7A53-4C02-4813-84FE-8813A516D472}" sibTransId="{A69C5037-36A5-4AEF-97B2-45993718133B}"/>
    <dgm:cxn modelId="{57B14029-C23C-43AD-9DC1-418D945A77C3}" type="presOf" srcId="{5698D3D1-B1D7-44FB-83B4-D9C35AE776C3}" destId="{0F8E8F28-E74D-4DC2-9B35-1EFEB9C7A531}" srcOrd="0" destOrd="0" presId="urn:microsoft.com/office/officeart/2005/8/layout/radial6"/>
    <dgm:cxn modelId="{4C6CBBB1-800F-46F3-8D0E-440BE9269422}" srcId="{5698D3D1-B1D7-44FB-83B4-D9C35AE776C3}" destId="{879DD6EA-157C-4B9B-AFCF-26AB47AE5A5F}" srcOrd="2" destOrd="0" parTransId="{24C426B9-F5F6-46B4-8CEC-A394CAA0F3AB}" sibTransId="{D6D9336A-AA53-4BF6-8BDF-FFB2EE5EEE8C}"/>
    <dgm:cxn modelId="{EC226751-C4C9-4FBF-B772-C540FA592058}" type="presOf" srcId="{8D9CCF9C-ECA9-45A0-BDD1-6847AFB29058}" destId="{1E5BF361-B04C-4A7E-8B6D-B6AFE92DD237}" srcOrd="0" destOrd="0" presId="urn:microsoft.com/office/officeart/2005/8/layout/radial6"/>
    <dgm:cxn modelId="{674E7728-D27A-443E-8E1F-63FBD34EFA03}" type="presOf" srcId="{50D46DA8-E943-46F2-9B90-3334564BA975}" destId="{3D483F01-87FF-4CE7-B382-4D73FA50B741}" srcOrd="0" destOrd="0" presId="urn:microsoft.com/office/officeart/2005/8/layout/radial6"/>
    <dgm:cxn modelId="{EA41E2C5-D417-4B2D-89FE-B9C73BB7E08B}" srcId="{5698D3D1-B1D7-44FB-83B4-D9C35AE776C3}" destId="{8D9CCF9C-ECA9-45A0-BDD1-6847AFB29058}" srcOrd="1" destOrd="0" parTransId="{7234D0CE-0182-445F-A230-938A84612236}" sibTransId="{3F7720A9-9836-4948-B004-5E2D94A50F84}"/>
    <dgm:cxn modelId="{BE28FF5A-3CBC-43B7-8450-4A906A01934A}" type="presOf" srcId="{109E8830-3D02-4E99-87BD-887AA7760B8D}" destId="{A9CBAE7D-7C09-4928-AA6D-813DC8DD74B6}" srcOrd="0" destOrd="0" presId="urn:microsoft.com/office/officeart/2005/8/layout/radial6"/>
    <dgm:cxn modelId="{52396666-AB0B-43AC-AF4E-749368C4F4D4}" srcId="{82EF5E04-0B49-42C0-AA36-2297E46C64DE}" destId="{5698D3D1-B1D7-44FB-83B4-D9C35AE776C3}" srcOrd="0" destOrd="0" parTransId="{4BC089A9-8A93-4100-8169-614715FAB4BA}" sibTransId="{DBD2C3D0-3BC5-4C06-8C54-BDC7658F56BD}"/>
    <dgm:cxn modelId="{1098F701-F82D-477D-B096-9894A9D64F6D}" type="presOf" srcId="{A69C5037-36A5-4AEF-97B2-45993718133B}" destId="{D8E8792D-F5C2-4E58-A6B4-FB23DEF91894}" srcOrd="0" destOrd="0" presId="urn:microsoft.com/office/officeart/2005/8/layout/radial6"/>
    <dgm:cxn modelId="{002AC4D3-F50B-4E06-81DF-03DC8C809D1D}" type="presOf" srcId="{82EF5E04-0B49-42C0-AA36-2297E46C64DE}" destId="{F9F74396-FFC5-499C-AA86-2981FBE18239}" srcOrd="0" destOrd="0" presId="urn:microsoft.com/office/officeart/2005/8/layout/radial6"/>
    <dgm:cxn modelId="{7BD4AA79-50DA-4C36-AB70-6D027C2DFF08}" type="presOf" srcId="{D6D9336A-AA53-4BF6-8BDF-FFB2EE5EEE8C}" destId="{78F799D0-DC09-4614-BB16-8ABB9DEEC0C4}" srcOrd="0" destOrd="0" presId="urn:microsoft.com/office/officeart/2005/8/layout/radial6"/>
    <dgm:cxn modelId="{A8B24C80-7C0B-46BA-8EFF-B28F573958EA}" srcId="{5698D3D1-B1D7-44FB-83B4-D9C35AE776C3}" destId="{6F478E11-836E-40CD-A1A2-259D6C68213B}" srcOrd="0" destOrd="0" parTransId="{16C6A2DA-A878-40A8-B1C4-E687C54A45A1}" sibTransId="{109E8830-3D02-4E99-87BD-887AA7760B8D}"/>
    <dgm:cxn modelId="{81B95B53-4E5A-4FB3-9939-F981F209E081}" type="presOf" srcId="{3F7720A9-9836-4948-B004-5E2D94A50F84}" destId="{7BAED51F-BF65-4FA2-A55C-E855F8CE9ACB}" srcOrd="0" destOrd="0" presId="urn:microsoft.com/office/officeart/2005/8/layout/radial6"/>
    <dgm:cxn modelId="{D537741F-9FD4-434A-925B-504B05550566}" type="presParOf" srcId="{F9F74396-FFC5-499C-AA86-2981FBE18239}" destId="{0F8E8F28-E74D-4DC2-9B35-1EFEB9C7A531}" srcOrd="0" destOrd="0" presId="urn:microsoft.com/office/officeart/2005/8/layout/radial6"/>
    <dgm:cxn modelId="{EA5683ED-44B7-456D-86D0-F8CCC711B2DF}" type="presParOf" srcId="{F9F74396-FFC5-499C-AA86-2981FBE18239}" destId="{8B5840B5-425C-43F9-8580-91B1B9268E27}" srcOrd="1" destOrd="0" presId="urn:microsoft.com/office/officeart/2005/8/layout/radial6"/>
    <dgm:cxn modelId="{87476252-1CF1-434A-BBCB-CC3ACA778952}" type="presParOf" srcId="{F9F74396-FFC5-499C-AA86-2981FBE18239}" destId="{4B35A1B6-70D5-49B0-8F2B-923E80419E90}" srcOrd="2" destOrd="0" presId="urn:microsoft.com/office/officeart/2005/8/layout/radial6"/>
    <dgm:cxn modelId="{BDADB75C-968C-4C0C-A69B-ECDB963D5C07}" type="presParOf" srcId="{F9F74396-FFC5-499C-AA86-2981FBE18239}" destId="{A9CBAE7D-7C09-4928-AA6D-813DC8DD74B6}" srcOrd="3" destOrd="0" presId="urn:microsoft.com/office/officeart/2005/8/layout/radial6"/>
    <dgm:cxn modelId="{D3F134CA-1141-419F-A2BF-E6EEDF924261}" type="presParOf" srcId="{F9F74396-FFC5-499C-AA86-2981FBE18239}" destId="{1E5BF361-B04C-4A7E-8B6D-B6AFE92DD237}" srcOrd="4" destOrd="0" presId="urn:microsoft.com/office/officeart/2005/8/layout/radial6"/>
    <dgm:cxn modelId="{84AA2AAA-5E4B-41DE-857E-F92AB8AF72C0}" type="presParOf" srcId="{F9F74396-FFC5-499C-AA86-2981FBE18239}" destId="{5A078522-18C7-4679-AAB7-E9A569C8E1FF}" srcOrd="5" destOrd="0" presId="urn:microsoft.com/office/officeart/2005/8/layout/radial6"/>
    <dgm:cxn modelId="{E66F1652-3F08-4B48-A532-61BC3602080F}" type="presParOf" srcId="{F9F74396-FFC5-499C-AA86-2981FBE18239}" destId="{7BAED51F-BF65-4FA2-A55C-E855F8CE9ACB}" srcOrd="6" destOrd="0" presId="urn:microsoft.com/office/officeart/2005/8/layout/radial6"/>
    <dgm:cxn modelId="{49A9DACD-AB15-4C73-921E-90351638B926}" type="presParOf" srcId="{F9F74396-FFC5-499C-AA86-2981FBE18239}" destId="{C9D5FC52-5603-4955-9C67-34791C7467AA}" srcOrd="7" destOrd="0" presId="urn:microsoft.com/office/officeart/2005/8/layout/radial6"/>
    <dgm:cxn modelId="{29AB73F2-7EEB-4271-8E0D-062B10A20D37}" type="presParOf" srcId="{F9F74396-FFC5-499C-AA86-2981FBE18239}" destId="{178BFD0C-2FC3-4695-82D7-DDF4F33672DF}" srcOrd="8" destOrd="0" presId="urn:microsoft.com/office/officeart/2005/8/layout/radial6"/>
    <dgm:cxn modelId="{03E247CC-7720-4ED9-92E7-340CE529F315}" type="presParOf" srcId="{F9F74396-FFC5-499C-AA86-2981FBE18239}" destId="{78F799D0-DC09-4614-BB16-8ABB9DEEC0C4}" srcOrd="9" destOrd="0" presId="urn:microsoft.com/office/officeart/2005/8/layout/radial6"/>
    <dgm:cxn modelId="{52328C94-3C27-4F27-9A3E-3E5E55B6F137}" type="presParOf" srcId="{F9F74396-FFC5-499C-AA86-2981FBE18239}" destId="{3D483F01-87FF-4CE7-B382-4D73FA50B741}" srcOrd="10" destOrd="0" presId="urn:microsoft.com/office/officeart/2005/8/layout/radial6"/>
    <dgm:cxn modelId="{9575B750-B660-444C-982F-E4F5801B0F4C}" type="presParOf" srcId="{F9F74396-FFC5-499C-AA86-2981FBE18239}" destId="{6B26A7BB-A27F-447E-B421-5556F9FBF3EC}" srcOrd="11" destOrd="0" presId="urn:microsoft.com/office/officeart/2005/8/layout/radial6"/>
    <dgm:cxn modelId="{B6ECE603-9841-40DD-A417-7D733015B0FC}" type="presParOf" srcId="{F9F74396-FFC5-499C-AA86-2981FBE18239}" destId="{D8E8792D-F5C2-4E58-A6B4-FB23DEF91894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FD4097-3E8B-46D6-944C-D70A5D632ED6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65049ED0-CDC0-413C-8BF9-F9E89D6A878B}">
      <dgm:prSet phldrT="[Texto]"/>
      <dgm:spPr/>
      <dgm:t>
        <a:bodyPr/>
        <a:lstStyle/>
        <a:p>
          <a:r>
            <a:rPr lang="es-CO" dirty="0" smtClean="0"/>
            <a:t>Presentación del Modelo</a:t>
          </a:r>
          <a:endParaRPr lang="es-CO" dirty="0"/>
        </a:p>
      </dgm:t>
    </dgm:pt>
    <dgm:pt modelId="{D7C51A71-1A70-4E06-AEA6-3ADBAAF32684}" type="parTrans" cxnId="{FE11A67E-7E5D-4114-8038-C3118DFD2576}">
      <dgm:prSet/>
      <dgm:spPr/>
      <dgm:t>
        <a:bodyPr/>
        <a:lstStyle/>
        <a:p>
          <a:endParaRPr lang="es-CO"/>
        </a:p>
      </dgm:t>
    </dgm:pt>
    <dgm:pt modelId="{B2076757-4DA5-45D8-B778-12E5B2770531}" type="sibTrans" cxnId="{FE11A67E-7E5D-4114-8038-C3118DFD2576}">
      <dgm:prSet/>
      <dgm:spPr/>
      <dgm:t>
        <a:bodyPr/>
        <a:lstStyle/>
        <a:p>
          <a:endParaRPr lang="es-CO"/>
        </a:p>
      </dgm:t>
    </dgm:pt>
    <dgm:pt modelId="{1E97484A-95EE-403E-B92C-6214517AE558}">
      <dgm:prSet phldrT="[Texto]"/>
      <dgm:spPr/>
      <dgm:t>
        <a:bodyPr/>
        <a:lstStyle/>
        <a:p>
          <a:r>
            <a:rPr lang="es-CO" dirty="0" smtClean="0"/>
            <a:t>Consolidar la información</a:t>
          </a:r>
          <a:endParaRPr lang="es-CO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/>
          </dgm14:cNvPr>
        </a:ext>
      </dgm:extLst>
    </dgm:pt>
    <dgm:pt modelId="{997C058C-076D-4EA2-87A7-54D69982CC77}" type="parTrans" cxnId="{066DC598-A53F-4A6D-BBBA-6921D7D5CBD8}">
      <dgm:prSet/>
      <dgm:spPr/>
      <dgm:t>
        <a:bodyPr/>
        <a:lstStyle/>
        <a:p>
          <a:endParaRPr lang="es-CO"/>
        </a:p>
      </dgm:t>
    </dgm:pt>
    <dgm:pt modelId="{BA9B4345-25E1-4569-9A7B-9A832C6C698E}" type="sibTrans" cxnId="{066DC598-A53F-4A6D-BBBA-6921D7D5CBD8}">
      <dgm:prSet/>
      <dgm:spPr/>
      <dgm:t>
        <a:bodyPr/>
        <a:lstStyle/>
        <a:p>
          <a:endParaRPr lang="es-CO"/>
        </a:p>
      </dgm:t>
    </dgm:pt>
    <dgm:pt modelId="{73FC8852-0F89-4741-B0B6-A637E21F4D4E}">
      <dgm:prSet phldrT="[Texto]"/>
      <dgm:spPr/>
      <dgm:t>
        <a:bodyPr/>
        <a:lstStyle/>
        <a:p>
          <a:r>
            <a:rPr lang="es-CO" dirty="0" smtClean="0"/>
            <a:t>Liderazgo</a:t>
          </a:r>
          <a:endParaRPr lang="es-CO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/>
          </dgm14:cNvPr>
        </a:ext>
      </dgm:extLst>
    </dgm:pt>
    <dgm:pt modelId="{2A2B5D3B-72F9-4067-8BC9-9FC22501795E}" type="parTrans" cxnId="{3527ED29-FBDD-48D7-A716-ED1AAA9FD35D}">
      <dgm:prSet/>
      <dgm:spPr/>
      <dgm:t>
        <a:bodyPr/>
        <a:lstStyle/>
        <a:p>
          <a:endParaRPr lang="es-CO"/>
        </a:p>
      </dgm:t>
    </dgm:pt>
    <dgm:pt modelId="{91D78804-9C72-469F-AAB0-29FB418C324C}" type="sibTrans" cxnId="{3527ED29-FBDD-48D7-A716-ED1AAA9FD35D}">
      <dgm:prSet/>
      <dgm:spPr/>
      <dgm:t>
        <a:bodyPr/>
        <a:lstStyle/>
        <a:p>
          <a:endParaRPr lang="es-CO"/>
        </a:p>
      </dgm:t>
    </dgm:pt>
    <dgm:pt modelId="{E82356F5-9774-4686-9C8F-362A99FD04F7}">
      <dgm:prSet phldrT="[Texto]"/>
      <dgm:spPr/>
      <dgm:t>
        <a:bodyPr/>
        <a:lstStyle/>
        <a:p>
          <a:r>
            <a:rPr lang="es-CO" dirty="0" smtClean="0"/>
            <a:t>Intervención</a:t>
          </a:r>
          <a:endParaRPr lang="es-CO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/>
          </dgm14:cNvPr>
        </a:ext>
      </dgm:extLst>
    </dgm:pt>
    <dgm:pt modelId="{A39D9B52-4D8E-4EF6-BB88-B7E02E730CDA}" type="parTrans" cxnId="{D2AF8B33-B6A4-4F33-B75F-9469EAF0143D}">
      <dgm:prSet/>
      <dgm:spPr/>
      <dgm:t>
        <a:bodyPr/>
        <a:lstStyle/>
        <a:p>
          <a:endParaRPr lang="es-CO"/>
        </a:p>
      </dgm:t>
    </dgm:pt>
    <dgm:pt modelId="{1AFE73D8-2CE8-49B7-A142-50E14665F4E4}" type="sibTrans" cxnId="{D2AF8B33-B6A4-4F33-B75F-9469EAF0143D}">
      <dgm:prSet/>
      <dgm:spPr/>
      <dgm:t>
        <a:bodyPr/>
        <a:lstStyle/>
        <a:p>
          <a:endParaRPr lang="es-CO"/>
        </a:p>
      </dgm:t>
    </dgm:pt>
    <dgm:pt modelId="{B72A4031-AB0C-4181-B19F-F515C185EA2F}">
      <dgm:prSet phldrT="[Texto]"/>
      <dgm:spPr/>
      <dgm:t>
        <a:bodyPr/>
        <a:lstStyle/>
        <a:p>
          <a:r>
            <a:rPr lang="es-CO" dirty="0" smtClean="0"/>
            <a:t>Seguimiento</a:t>
          </a:r>
          <a:endParaRPr lang="es-CO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/>
          </dgm14:cNvPr>
        </a:ext>
      </dgm:extLst>
    </dgm:pt>
    <dgm:pt modelId="{78856253-312F-46EC-AA3F-E1053D84DD9A}" type="parTrans" cxnId="{2D517812-0432-421C-8BA9-41DFA1B2C795}">
      <dgm:prSet/>
      <dgm:spPr/>
      <dgm:t>
        <a:bodyPr/>
        <a:lstStyle/>
        <a:p>
          <a:endParaRPr lang="es-CO"/>
        </a:p>
      </dgm:t>
    </dgm:pt>
    <dgm:pt modelId="{7929A024-9682-4774-8E74-0372E1C4CD49}" type="sibTrans" cxnId="{2D517812-0432-421C-8BA9-41DFA1B2C795}">
      <dgm:prSet/>
      <dgm:spPr/>
      <dgm:t>
        <a:bodyPr/>
        <a:lstStyle/>
        <a:p>
          <a:endParaRPr lang="es-CO"/>
        </a:p>
      </dgm:t>
    </dgm:pt>
    <dgm:pt modelId="{85821696-07F8-4F6F-997C-6B0211ED3D82}">
      <dgm:prSet/>
      <dgm:spPr>
        <a:solidFill>
          <a:srgbClr val="C00000"/>
        </a:solidFill>
      </dgm:spPr>
      <dgm:t>
        <a:bodyPr/>
        <a:lstStyle/>
        <a:p>
          <a:r>
            <a:rPr lang="es-CO" dirty="0" smtClean="0"/>
            <a:t>Mejora continua</a:t>
          </a:r>
          <a:endParaRPr lang="es-CO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/>
          </dgm14:cNvPr>
        </a:ext>
      </dgm:extLst>
    </dgm:pt>
    <dgm:pt modelId="{8A10EA4A-7E33-46B3-BBE5-63401C2A3E3D}" type="parTrans" cxnId="{428D7B0E-91EF-4A77-B0EE-0A2E6D172A7F}">
      <dgm:prSet/>
      <dgm:spPr/>
      <dgm:t>
        <a:bodyPr/>
        <a:lstStyle/>
        <a:p>
          <a:endParaRPr lang="es-CO"/>
        </a:p>
      </dgm:t>
    </dgm:pt>
    <dgm:pt modelId="{51DCC120-9713-47D7-A4BA-BBF8BD3313CB}" type="sibTrans" cxnId="{428D7B0E-91EF-4A77-B0EE-0A2E6D172A7F}">
      <dgm:prSet/>
      <dgm:spPr>
        <a:solidFill>
          <a:srgbClr val="C00000"/>
        </a:solidFill>
      </dgm:spPr>
      <dgm:t>
        <a:bodyPr/>
        <a:lstStyle/>
        <a:p>
          <a:endParaRPr lang="es-CO"/>
        </a:p>
      </dgm:t>
    </dgm:pt>
    <dgm:pt modelId="{87BD97FA-6C8A-4CBA-8577-14FCC5060985}" type="pres">
      <dgm:prSet presAssocID="{E7FD4097-3E8B-46D6-944C-D70A5D632ED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F1C5C9DA-C354-4879-AA0D-281877DC1B05}" type="pres">
      <dgm:prSet presAssocID="{65049ED0-CDC0-413C-8BF9-F9E89D6A878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7495BE3-8801-4A8B-8549-577CD8BF89D7}" type="pres">
      <dgm:prSet presAssocID="{B2076757-4DA5-45D8-B778-12E5B2770531}" presName="sibTrans" presStyleLbl="sibTrans2D1" presStyleIdx="0" presStyleCnt="6"/>
      <dgm:spPr/>
      <dgm:t>
        <a:bodyPr/>
        <a:lstStyle/>
        <a:p>
          <a:endParaRPr lang="es-CO"/>
        </a:p>
      </dgm:t>
    </dgm:pt>
    <dgm:pt modelId="{9D9B86F1-F4E8-4AF3-81B1-401EF58D2462}" type="pres">
      <dgm:prSet presAssocID="{B2076757-4DA5-45D8-B778-12E5B2770531}" presName="connectorText" presStyleLbl="sibTrans2D1" presStyleIdx="0" presStyleCnt="6"/>
      <dgm:spPr/>
      <dgm:t>
        <a:bodyPr/>
        <a:lstStyle/>
        <a:p>
          <a:endParaRPr lang="es-CO"/>
        </a:p>
      </dgm:t>
    </dgm:pt>
    <dgm:pt modelId="{0CF7E67F-7536-4ADB-9836-391746379501}" type="pres">
      <dgm:prSet presAssocID="{1E97484A-95EE-403E-B92C-6214517AE558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C6A6E21-F738-4EB3-BCD8-5BC90602D28D}" type="pres">
      <dgm:prSet presAssocID="{BA9B4345-25E1-4569-9A7B-9A832C6C698E}" presName="sibTrans" presStyleLbl="sibTrans2D1" presStyleIdx="1" presStyleCnt="6"/>
      <dgm:spPr/>
      <dgm:t>
        <a:bodyPr/>
        <a:lstStyle/>
        <a:p>
          <a:endParaRPr lang="es-CO"/>
        </a:p>
      </dgm:t>
    </dgm:pt>
    <dgm:pt modelId="{E5E1CC00-8A6B-468B-BCE1-0A14D44EE3FF}" type="pres">
      <dgm:prSet presAssocID="{BA9B4345-25E1-4569-9A7B-9A832C6C698E}" presName="connectorText" presStyleLbl="sibTrans2D1" presStyleIdx="1" presStyleCnt="6"/>
      <dgm:spPr/>
      <dgm:t>
        <a:bodyPr/>
        <a:lstStyle/>
        <a:p>
          <a:endParaRPr lang="es-CO"/>
        </a:p>
      </dgm:t>
    </dgm:pt>
    <dgm:pt modelId="{B9BF12CA-1687-4507-90F1-8EA7E65131BF}" type="pres">
      <dgm:prSet presAssocID="{73FC8852-0F89-4741-B0B6-A637E21F4D4E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587B265-B5E7-4D9E-8AD0-22BC0441DAD2}" type="pres">
      <dgm:prSet presAssocID="{91D78804-9C72-469F-AAB0-29FB418C324C}" presName="sibTrans" presStyleLbl="sibTrans2D1" presStyleIdx="2" presStyleCnt="6"/>
      <dgm:spPr/>
      <dgm:t>
        <a:bodyPr/>
        <a:lstStyle/>
        <a:p>
          <a:endParaRPr lang="es-CO"/>
        </a:p>
      </dgm:t>
    </dgm:pt>
    <dgm:pt modelId="{C73E6A1B-37E3-41AC-BBC7-2158A7F3E16C}" type="pres">
      <dgm:prSet presAssocID="{91D78804-9C72-469F-AAB0-29FB418C324C}" presName="connectorText" presStyleLbl="sibTrans2D1" presStyleIdx="2" presStyleCnt="6"/>
      <dgm:spPr/>
      <dgm:t>
        <a:bodyPr/>
        <a:lstStyle/>
        <a:p>
          <a:endParaRPr lang="es-CO"/>
        </a:p>
      </dgm:t>
    </dgm:pt>
    <dgm:pt modelId="{7A6F654F-B1C8-4FBC-B429-DA01D1297603}" type="pres">
      <dgm:prSet presAssocID="{E82356F5-9774-4686-9C8F-362A99FD04F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79A249D-8B1D-47FE-9DCF-035761651D52}" type="pres">
      <dgm:prSet presAssocID="{1AFE73D8-2CE8-49B7-A142-50E14665F4E4}" presName="sibTrans" presStyleLbl="sibTrans2D1" presStyleIdx="3" presStyleCnt="6"/>
      <dgm:spPr/>
      <dgm:t>
        <a:bodyPr/>
        <a:lstStyle/>
        <a:p>
          <a:endParaRPr lang="es-CO"/>
        </a:p>
      </dgm:t>
    </dgm:pt>
    <dgm:pt modelId="{EF949B94-4229-4F17-B43E-5CB117AF5AA1}" type="pres">
      <dgm:prSet presAssocID="{1AFE73D8-2CE8-49B7-A142-50E14665F4E4}" presName="connectorText" presStyleLbl="sibTrans2D1" presStyleIdx="3" presStyleCnt="6"/>
      <dgm:spPr/>
      <dgm:t>
        <a:bodyPr/>
        <a:lstStyle/>
        <a:p>
          <a:endParaRPr lang="es-CO"/>
        </a:p>
      </dgm:t>
    </dgm:pt>
    <dgm:pt modelId="{DDCCE213-BAAE-40B1-AD4E-5BB5FC92EE75}" type="pres">
      <dgm:prSet presAssocID="{B72A4031-AB0C-4181-B19F-F515C185EA2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370673D-81BD-4684-8BA5-6E81CC533B97}" type="pres">
      <dgm:prSet presAssocID="{7929A024-9682-4774-8E74-0372E1C4CD49}" presName="sibTrans" presStyleLbl="sibTrans2D1" presStyleIdx="4" presStyleCnt="6"/>
      <dgm:spPr/>
      <dgm:t>
        <a:bodyPr/>
        <a:lstStyle/>
        <a:p>
          <a:endParaRPr lang="es-CO"/>
        </a:p>
      </dgm:t>
    </dgm:pt>
    <dgm:pt modelId="{9318FF7A-2E49-4B36-BEF8-1B6E7DC55A84}" type="pres">
      <dgm:prSet presAssocID="{7929A024-9682-4774-8E74-0372E1C4CD49}" presName="connectorText" presStyleLbl="sibTrans2D1" presStyleIdx="4" presStyleCnt="6"/>
      <dgm:spPr/>
      <dgm:t>
        <a:bodyPr/>
        <a:lstStyle/>
        <a:p>
          <a:endParaRPr lang="es-CO"/>
        </a:p>
      </dgm:t>
    </dgm:pt>
    <dgm:pt modelId="{BDFB24D2-16C4-4329-94A4-DCA022EFCE6A}" type="pres">
      <dgm:prSet presAssocID="{85821696-07F8-4F6F-997C-6B0211ED3D8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CA31DC1-5B92-488E-B44F-58DA9D6E9BDD}" type="pres">
      <dgm:prSet presAssocID="{51DCC120-9713-47D7-A4BA-BBF8BD3313CB}" presName="sibTrans" presStyleLbl="sibTrans2D1" presStyleIdx="5" presStyleCnt="6"/>
      <dgm:spPr/>
      <dgm:t>
        <a:bodyPr/>
        <a:lstStyle/>
        <a:p>
          <a:endParaRPr lang="es-CO"/>
        </a:p>
      </dgm:t>
    </dgm:pt>
    <dgm:pt modelId="{FF0F0AB8-BE08-465E-A2EC-1B436132E279}" type="pres">
      <dgm:prSet presAssocID="{51DCC120-9713-47D7-A4BA-BBF8BD3313CB}" presName="connectorText" presStyleLbl="sibTrans2D1" presStyleIdx="5" presStyleCnt="6"/>
      <dgm:spPr/>
      <dgm:t>
        <a:bodyPr/>
        <a:lstStyle/>
        <a:p>
          <a:endParaRPr lang="es-CO"/>
        </a:p>
      </dgm:t>
    </dgm:pt>
  </dgm:ptLst>
  <dgm:cxnLst>
    <dgm:cxn modelId="{64F30474-ED50-4460-8DF6-772EDC19EEF5}" type="presOf" srcId="{E7FD4097-3E8B-46D6-944C-D70A5D632ED6}" destId="{87BD97FA-6C8A-4CBA-8577-14FCC5060985}" srcOrd="0" destOrd="0" presId="urn:microsoft.com/office/officeart/2005/8/layout/cycle2"/>
    <dgm:cxn modelId="{CD5B8599-C785-4B49-A39F-B957929D85BC}" type="presOf" srcId="{7929A024-9682-4774-8E74-0372E1C4CD49}" destId="{2370673D-81BD-4684-8BA5-6E81CC533B97}" srcOrd="0" destOrd="0" presId="urn:microsoft.com/office/officeart/2005/8/layout/cycle2"/>
    <dgm:cxn modelId="{3527ED29-FBDD-48D7-A716-ED1AAA9FD35D}" srcId="{E7FD4097-3E8B-46D6-944C-D70A5D632ED6}" destId="{73FC8852-0F89-4741-B0B6-A637E21F4D4E}" srcOrd="2" destOrd="0" parTransId="{2A2B5D3B-72F9-4067-8BC9-9FC22501795E}" sibTransId="{91D78804-9C72-469F-AAB0-29FB418C324C}"/>
    <dgm:cxn modelId="{D271EF48-5D93-4D4A-B74D-BDE85B4FE23B}" type="presOf" srcId="{E82356F5-9774-4686-9C8F-362A99FD04F7}" destId="{7A6F654F-B1C8-4FBC-B429-DA01D1297603}" srcOrd="0" destOrd="0" presId="urn:microsoft.com/office/officeart/2005/8/layout/cycle2"/>
    <dgm:cxn modelId="{1F3A17A9-E886-4BC4-9302-749C317C56D9}" type="presOf" srcId="{7929A024-9682-4774-8E74-0372E1C4CD49}" destId="{9318FF7A-2E49-4B36-BEF8-1B6E7DC55A84}" srcOrd="1" destOrd="0" presId="urn:microsoft.com/office/officeart/2005/8/layout/cycle2"/>
    <dgm:cxn modelId="{2D517812-0432-421C-8BA9-41DFA1B2C795}" srcId="{E7FD4097-3E8B-46D6-944C-D70A5D632ED6}" destId="{B72A4031-AB0C-4181-B19F-F515C185EA2F}" srcOrd="4" destOrd="0" parTransId="{78856253-312F-46EC-AA3F-E1053D84DD9A}" sibTransId="{7929A024-9682-4774-8E74-0372E1C4CD49}"/>
    <dgm:cxn modelId="{85FCC02C-C045-4F18-9011-1FE146906106}" type="presOf" srcId="{1E97484A-95EE-403E-B92C-6214517AE558}" destId="{0CF7E67F-7536-4ADB-9836-391746379501}" srcOrd="0" destOrd="0" presId="urn:microsoft.com/office/officeart/2005/8/layout/cycle2"/>
    <dgm:cxn modelId="{DC4EDF13-4BEF-40A2-B17F-3B6C0465F93F}" type="presOf" srcId="{B2076757-4DA5-45D8-B778-12E5B2770531}" destId="{9D9B86F1-F4E8-4AF3-81B1-401EF58D2462}" srcOrd="1" destOrd="0" presId="urn:microsoft.com/office/officeart/2005/8/layout/cycle2"/>
    <dgm:cxn modelId="{99E4F212-FFF7-4824-AC39-B6D0B4F0FE52}" type="presOf" srcId="{B2076757-4DA5-45D8-B778-12E5B2770531}" destId="{E7495BE3-8801-4A8B-8549-577CD8BF89D7}" srcOrd="0" destOrd="0" presId="urn:microsoft.com/office/officeart/2005/8/layout/cycle2"/>
    <dgm:cxn modelId="{3C6DF1CD-5905-408A-8CFA-01F6EC361564}" type="presOf" srcId="{BA9B4345-25E1-4569-9A7B-9A832C6C698E}" destId="{1C6A6E21-F738-4EB3-BCD8-5BC90602D28D}" srcOrd="0" destOrd="0" presId="urn:microsoft.com/office/officeart/2005/8/layout/cycle2"/>
    <dgm:cxn modelId="{678E0FE7-3519-48AA-91EC-93756685BD69}" type="presOf" srcId="{1AFE73D8-2CE8-49B7-A142-50E14665F4E4}" destId="{EF949B94-4229-4F17-B43E-5CB117AF5AA1}" srcOrd="1" destOrd="0" presId="urn:microsoft.com/office/officeart/2005/8/layout/cycle2"/>
    <dgm:cxn modelId="{FE11A67E-7E5D-4114-8038-C3118DFD2576}" srcId="{E7FD4097-3E8B-46D6-944C-D70A5D632ED6}" destId="{65049ED0-CDC0-413C-8BF9-F9E89D6A878B}" srcOrd="0" destOrd="0" parTransId="{D7C51A71-1A70-4E06-AEA6-3ADBAAF32684}" sibTransId="{B2076757-4DA5-45D8-B778-12E5B2770531}"/>
    <dgm:cxn modelId="{8C09DE5E-3C94-42CD-9D85-85D5CC6B4ED8}" type="presOf" srcId="{B72A4031-AB0C-4181-B19F-F515C185EA2F}" destId="{DDCCE213-BAAE-40B1-AD4E-5BB5FC92EE75}" srcOrd="0" destOrd="0" presId="urn:microsoft.com/office/officeart/2005/8/layout/cycle2"/>
    <dgm:cxn modelId="{428D7B0E-91EF-4A77-B0EE-0A2E6D172A7F}" srcId="{E7FD4097-3E8B-46D6-944C-D70A5D632ED6}" destId="{85821696-07F8-4F6F-997C-6B0211ED3D82}" srcOrd="5" destOrd="0" parTransId="{8A10EA4A-7E33-46B3-BBE5-63401C2A3E3D}" sibTransId="{51DCC120-9713-47D7-A4BA-BBF8BD3313CB}"/>
    <dgm:cxn modelId="{6DC6661D-351C-45B6-8AC5-72302B6DDEC7}" type="presOf" srcId="{51DCC120-9713-47D7-A4BA-BBF8BD3313CB}" destId="{6CA31DC1-5B92-488E-B44F-58DA9D6E9BDD}" srcOrd="0" destOrd="0" presId="urn:microsoft.com/office/officeart/2005/8/layout/cycle2"/>
    <dgm:cxn modelId="{2A0EBB66-16C8-4043-898B-47D294B4CDF4}" type="presOf" srcId="{65049ED0-CDC0-413C-8BF9-F9E89D6A878B}" destId="{F1C5C9DA-C354-4879-AA0D-281877DC1B05}" srcOrd="0" destOrd="0" presId="urn:microsoft.com/office/officeart/2005/8/layout/cycle2"/>
    <dgm:cxn modelId="{9B5EE0A7-8963-4857-A078-C47C42117064}" type="presOf" srcId="{73FC8852-0F89-4741-B0B6-A637E21F4D4E}" destId="{B9BF12CA-1687-4507-90F1-8EA7E65131BF}" srcOrd="0" destOrd="0" presId="urn:microsoft.com/office/officeart/2005/8/layout/cycle2"/>
    <dgm:cxn modelId="{1FCB026C-6BBD-489F-8061-BB351878B639}" type="presOf" srcId="{91D78804-9C72-469F-AAB0-29FB418C324C}" destId="{9587B265-B5E7-4D9E-8AD0-22BC0441DAD2}" srcOrd="0" destOrd="0" presId="urn:microsoft.com/office/officeart/2005/8/layout/cycle2"/>
    <dgm:cxn modelId="{174D0E09-02AD-4B9A-BC65-5BDC71431498}" type="presOf" srcId="{91D78804-9C72-469F-AAB0-29FB418C324C}" destId="{C73E6A1B-37E3-41AC-BBC7-2158A7F3E16C}" srcOrd="1" destOrd="0" presId="urn:microsoft.com/office/officeart/2005/8/layout/cycle2"/>
    <dgm:cxn modelId="{948DA4B0-8E84-4C39-A7D0-A8AB43CBAA20}" type="presOf" srcId="{85821696-07F8-4F6F-997C-6B0211ED3D82}" destId="{BDFB24D2-16C4-4329-94A4-DCA022EFCE6A}" srcOrd="0" destOrd="0" presId="urn:microsoft.com/office/officeart/2005/8/layout/cycle2"/>
    <dgm:cxn modelId="{2BFD829F-BB9B-49D1-8710-025DBEE8A689}" type="presOf" srcId="{1AFE73D8-2CE8-49B7-A142-50E14665F4E4}" destId="{479A249D-8B1D-47FE-9DCF-035761651D52}" srcOrd="0" destOrd="0" presId="urn:microsoft.com/office/officeart/2005/8/layout/cycle2"/>
    <dgm:cxn modelId="{B9A854C3-C72E-43BC-8B41-C535C0ADB11B}" type="presOf" srcId="{BA9B4345-25E1-4569-9A7B-9A832C6C698E}" destId="{E5E1CC00-8A6B-468B-BCE1-0A14D44EE3FF}" srcOrd="1" destOrd="0" presId="urn:microsoft.com/office/officeart/2005/8/layout/cycle2"/>
    <dgm:cxn modelId="{D2AF8B33-B6A4-4F33-B75F-9469EAF0143D}" srcId="{E7FD4097-3E8B-46D6-944C-D70A5D632ED6}" destId="{E82356F5-9774-4686-9C8F-362A99FD04F7}" srcOrd="3" destOrd="0" parTransId="{A39D9B52-4D8E-4EF6-BB88-B7E02E730CDA}" sibTransId="{1AFE73D8-2CE8-49B7-A142-50E14665F4E4}"/>
    <dgm:cxn modelId="{066DC598-A53F-4A6D-BBBA-6921D7D5CBD8}" srcId="{E7FD4097-3E8B-46D6-944C-D70A5D632ED6}" destId="{1E97484A-95EE-403E-B92C-6214517AE558}" srcOrd="1" destOrd="0" parTransId="{997C058C-076D-4EA2-87A7-54D69982CC77}" sibTransId="{BA9B4345-25E1-4569-9A7B-9A832C6C698E}"/>
    <dgm:cxn modelId="{E2E3EE72-0E1E-44B8-AD48-738E21C7C208}" type="presOf" srcId="{51DCC120-9713-47D7-A4BA-BBF8BD3313CB}" destId="{FF0F0AB8-BE08-465E-A2EC-1B436132E279}" srcOrd="1" destOrd="0" presId="urn:microsoft.com/office/officeart/2005/8/layout/cycle2"/>
    <dgm:cxn modelId="{5E9A7D99-3722-42A4-8C03-B57B533EE3E1}" type="presParOf" srcId="{87BD97FA-6C8A-4CBA-8577-14FCC5060985}" destId="{F1C5C9DA-C354-4879-AA0D-281877DC1B05}" srcOrd="0" destOrd="0" presId="urn:microsoft.com/office/officeart/2005/8/layout/cycle2"/>
    <dgm:cxn modelId="{338BA61B-5823-4221-B985-1C781E2A2C2B}" type="presParOf" srcId="{87BD97FA-6C8A-4CBA-8577-14FCC5060985}" destId="{E7495BE3-8801-4A8B-8549-577CD8BF89D7}" srcOrd="1" destOrd="0" presId="urn:microsoft.com/office/officeart/2005/8/layout/cycle2"/>
    <dgm:cxn modelId="{0D246D97-6D9C-4CA0-8949-81EE1B97C7F1}" type="presParOf" srcId="{E7495BE3-8801-4A8B-8549-577CD8BF89D7}" destId="{9D9B86F1-F4E8-4AF3-81B1-401EF58D2462}" srcOrd="0" destOrd="0" presId="urn:microsoft.com/office/officeart/2005/8/layout/cycle2"/>
    <dgm:cxn modelId="{EA1B0BE8-48F7-4645-A553-301023DC25AC}" type="presParOf" srcId="{87BD97FA-6C8A-4CBA-8577-14FCC5060985}" destId="{0CF7E67F-7536-4ADB-9836-391746379501}" srcOrd="2" destOrd="0" presId="urn:microsoft.com/office/officeart/2005/8/layout/cycle2"/>
    <dgm:cxn modelId="{4CC64DC7-0938-4C2F-B480-274F10413E29}" type="presParOf" srcId="{87BD97FA-6C8A-4CBA-8577-14FCC5060985}" destId="{1C6A6E21-F738-4EB3-BCD8-5BC90602D28D}" srcOrd="3" destOrd="0" presId="urn:microsoft.com/office/officeart/2005/8/layout/cycle2"/>
    <dgm:cxn modelId="{10346305-05A4-4B58-A360-A185F79F292A}" type="presParOf" srcId="{1C6A6E21-F738-4EB3-BCD8-5BC90602D28D}" destId="{E5E1CC00-8A6B-468B-BCE1-0A14D44EE3FF}" srcOrd="0" destOrd="0" presId="urn:microsoft.com/office/officeart/2005/8/layout/cycle2"/>
    <dgm:cxn modelId="{EF9381D9-AE4C-4697-9BB9-B32CA00EF50C}" type="presParOf" srcId="{87BD97FA-6C8A-4CBA-8577-14FCC5060985}" destId="{B9BF12CA-1687-4507-90F1-8EA7E65131BF}" srcOrd="4" destOrd="0" presId="urn:microsoft.com/office/officeart/2005/8/layout/cycle2"/>
    <dgm:cxn modelId="{B5A2480B-AD09-4381-A6F2-43CB9375BCA2}" type="presParOf" srcId="{87BD97FA-6C8A-4CBA-8577-14FCC5060985}" destId="{9587B265-B5E7-4D9E-8AD0-22BC0441DAD2}" srcOrd="5" destOrd="0" presId="urn:microsoft.com/office/officeart/2005/8/layout/cycle2"/>
    <dgm:cxn modelId="{74A452D5-A88A-429E-ABF6-648B93204C33}" type="presParOf" srcId="{9587B265-B5E7-4D9E-8AD0-22BC0441DAD2}" destId="{C73E6A1B-37E3-41AC-BBC7-2158A7F3E16C}" srcOrd="0" destOrd="0" presId="urn:microsoft.com/office/officeart/2005/8/layout/cycle2"/>
    <dgm:cxn modelId="{40340C66-CF5F-41C7-B8FD-7780641B4AFA}" type="presParOf" srcId="{87BD97FA-6C8A-4CBA-8577-14FCC5060985}" destId="{7A6F654F-B1C8-4FBC-B429-DA01D1297603}" srcOrd="6" destOrd="0" presId="urn:microsoft.com/office/officeart/2005/8/layout/cycle2"/>
    <dgm:cxn modelId="{1134FB74-7930-4F87-A0BB-524932FE62E7}" type="presParOf" srcId="{87BD97FA-6C8A-4CBA-8577-14FCC5060985}" destId="{479A249D-8B1D-47FE-9DCF-035761651D52}" srcOrd="7" destOrd="0" presId="urn:microsoft.com/office/officeart/2005/8/layout/cycle2"/>
    <dgm:cxn modelId="{47E6ED4C-FCA1-44EE-B101-2A7BF4695F4A}" type="presParOf" srcId="{479A249D-8B1D-47FE-9DCF-035761651D52}" destId="{EF949B94-4229-4F17-B43E-5CB117AF5AA1}" srcOrd="0" destOrd="0" presId="urn:microsoft.com/office/officeart/2005/8/layout/cycle2"/>
    <dgm:cxn modelId="{BD3A4C4C-67F0-4199-9C56-D8787902E11C}" type="presParOf" srcId="{87BD97FA-6C8A-4CBA-8577-14FCC5060985}" destId="{DDCCE213-BAAE-40B1-AD4E-5BB5FC92EE75}" srcOrd="8" destOrd="0" presId="urn:microsoft.com/office/officeart/2005/8/layout/cycle2"/>
    <dgm:cxn modelId="{A6CBF32F-0D3D-458F-8F9C-A0F420507CB0}" type="presParOf" srcId="{87BD97FA-6C8A-4CBA-8577-14FCC5060985}" destId="{2370673D-81BD-4684-8BA5-6E81CC533B97}" srcOrd="9" destOrd="0" presId="urn:microsoft.com/office/officeart/2005/8/layout/cycle2"/>
    <dgm:cxn modelId="{B26B60E7-12E2-4DA6-9DFC-2B9BCD14BA78}" type="presParOf" srcId="{2370673D-81BD-4684-8BA5-6E81CC533B97}" destId="{9318FF7A-2E49-4B36-BEF8-1B6E7DC55A84}" srcOrd="0" destOrd="0" presId="urn:microsoft.com/office/officeart/2005/8/layout/cycle2"/>
    <dgm:cxn modelId="{F35776CD-49FA-4DC1-BF24-A8AB3155B6A3}" type="presParOf" srcId="{87BD97FA-6C8A-4CBA-8577-14FCC5060985}" destId="{BDFB24D2-16C4-4329-94A4-DCA022EFCE6A}" srcOrd="10" destOrd="0" presId="urn:microsoft.com/office/officeart/2005/8/layout/cycle2"/>
    <dgm:cxn modelId="{148D52B6-9761-4B46-8A0B-526C069B7EFA}" type="presParOf" srcId="{87BD97FA-6C8A-4CBA-8577-14FCC5060985}" destId="{6CA31DC1-5B92-488E-B44F-58DA9D6E9BDD}" srcOrd="11" destOrd="0" presId="urn:microsoft.com/office/officeart/2005/8/layout/cycle2"/>
    <dgm:cxn modelId="{98F6F5E7-E30C-4C40-8B5B-05F0A6B4D3BA}" type="presParOf" srcId="{6CA31DC1-5B92-488E-B44F-58DA9D6E9BDD}" destId="{FF0F0AB8-BE08-465E-A2EC-1B436132E27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E8792D-F5C2-4E58-A6B4-FB23DEF91894}">
      <dsp:nvSpPr>
        <dsp:cNvPr id="0" name=""/>
        <dsp:cNvSpPr/>
      </dsp:nvSpPr>
      <dsp:spPr>
        <a:xfrm>
          <a:off x="1938199" y="605580"/>
          <a:ext cx="4045423" cy="4045423"/>
        </a:xfrm>
        <a:prstGeom prst="blockArc">
          <a:avLst>
            <a:gd name="adj1" fmla="val 10800000"/>
            <a:gd name="adj2" fmla="val 16200000"/>
            <a:gd name="adj3" fmla="val 4639"/>
          </a:avLst>
        </a:prstGeom>
        <a:solidFill>
          <a:srgbClr val="C0504D">
            <a:hueOff val="4681519"/>
            <a:satOff val="-5839"/>
            <a:lumOff val="1373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F799D0-DC09-4614-BB16-8ABB9DEEC0C4}">
      <dsp:nvSpPr>
        <dsp:cNvPr id="0" name=""/>
        <dsp:cNvSpPr/>
      </dsp:nvSpPr>
      <dsp:spPr>
        <a:xfrm>
          <a:off x="1938199" y="605580"/>
          <a:ext cx="4045423" cy="4045423"/>
        </a:xfrm>
        <a:prstGeom prst="blockArc">
          <a:avLst>
            <a:gd name="adj1" fmla="val 5400000"/>
            <a:gd name="adj2" fmla="val 10800000"/>
            <a:gd name="adj3" fmla="val 4639"/>
          </a:avLst>
        </a:prstGeom>
        <a:solidFill>
          <a:srgbClr val="C0504D">
            <a:hueOff val="3121013"/>
            <a:satOff val="-3893"/>
            <a:lumOff val="915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AED51F-BF65-4FA2-A55C-E855F8CE9ACB}">
      <dsp:nvSpPr>
        <dsp:cNvPr id="0" name=""/>
        <dsp:cNvSpPr/>
      </dsp:nvSpPr>
      <dsp:spPr>
        <a:xfrm>
          <a:off x="1938199" y="605580"/>
          <a:ext cx="4045423" cy="4045423"/>
        </a:xfrm>
        <a:prstGeom prst="blockArc">
          <a:avLst>
            <a:gd name="adj1" fmla="val 0"/>
            <a:gd name="adj2" fmla="val 5400000"/>
            <a:gd name="adj3" fmla="val 4639"/>
          </a:avLst>
        </a:prstGeom>
        <a:solidFill>
          <a:srgbClr val="C0504D">
            <a:hueOff val="1560506"/>
            <a:satOff val="-1946"/>
            <a:lumOff val="458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CBAE7D-7C09-4928-AA6D-813DC8DD74B6}">
      <dsp:nvSpPr>
        <dsp:cNvPr id="0" name=""/>
        <dsp:cNvSpPr/>
      </dsp:nvSpPr>
      <dsp:spPr>
        <a:xfrm>
          <a:off x="1938199" y="605580"/>
          <a:ext cx="4045423" cy="4045423"/>
        </a:xfrm>
        <a:prstGeom prst="blockArc">
          <a:avLst>
            <a:gd name="adj1" fmla="val 16200000"/>
            <a:gd name="adj2" fmla="val 0"/>
            <a:gd name="adj3" fmla="val 4639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8E8F28-E74D-4DC2-9B35-1EFEB9C7A531}">
      <dsp:nvSpPr>
        <dsp:cNvPr id="0" name=""/>
        <dsp:cNvSpPr/>
      </dsp:nvSpPr>
      <dsp:spPr>
        <a:xfrm>
          <a:off x="3030098" y="1697479"/>
          <a:ext cx="1861624" cy="1861624"/>
        </a:xfrm>
        <a:prstGeom prst="ellipse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Cero AT</a:t>
          </a:r>
          <a:endParaRPr lang="es-CO" sz="24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3302727" y="1970108"/>
        <a:ext cx="1316366" cy="1316366"/>
      </dsp:txXfrm>
    </dsp:sp>
    <dsp:sp modelId="{8B5840B5-425C-43F9-8580-91B1B9268E27}">
      <dsp:nvSpPr>
        <dsp:cNvPr id="0" name=""/>
        <dsp:cNvSpPr/>
      </dsp:nvSpPr>
      <dsp:spPr>
        <a:xfrm>
          <a:off x="3213248" y="924"/>
          <a:ext cx="1495324" cy="1303137"/>
        </a:xfrm>
        <a:prstGeom prst="ellipse">
          <a:avLst/>
        </a:prstGeom>
        <a:solidFill>
          <a:srgbClr val="C0504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Dinámico</a:t>
          </a:r>
          <a:endParaRPr lang="es-CO" sz="14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3432233" y="191764"/>
        <a:ext cx="1057354" cy="921457"/>
      </dsp:txXfrm>
    </dsp:sp>
    <dsp:sp modelId="{1E5BF361-B04C-4A7E-8B6D-B6AFE92DD237}">
      <dsp:nvSpPr>
        <dsp:cNvPr id="0" name=""/>
        <dsp:cNvSpPr/>
      </dsp:nvSpPr>
      <dsp:spPr>
        <a:xfrm>
          <a:off x="5171064" y="1976723"/>
          <a:ext cx="1531290" cy="1303137"/>
        </a:xfrm>
        <a:prstGeom prst="ellipse">
          <a:avLst/>
        </a:prstGeom>
        <a:solidFill>
          <a:srgbClr val="C0504D">
            <a:hueOff val="1560506"/>
            <a:satOff val="-1946"/>
            <a:lumOff val="458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Información</a:t>
          </a:r>
          <a:endParaRPr lang="es-CO" sz="14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5395316" y="2167563"/>
        <a:ext cx="1082786" cy="921457"/>
      </dsp:txXfrm>
    </dsp:sp>
    <dsp:sp modelId="{C9D5FC52-5603-4955-9C67-34791C7467AA}">
      <dsp:nvSpPr>
        <dsp:cNvPr id="0" name=""/>
        <dsp:cNvSpPr/>
      </dsp:nvSpPr>
      <dsp:spPr>
        <a:xfrm>
          <a:off x="2948535" y="3952521"/>
          <a:ext cx="2024749" cy="1303137"/>
        </a:xfrm>
        <a:prstGeom prst="ellipse">
          <a:avLst/>
        </a:prstGeom>
        <a:solidFill>
          <a:srgbClr val="C0504D">
            <a:hueOff val="3121013"/>
            <a:satOff val="-3893"/>
            <a:lumOff val="915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Transformador</a:t>
          </a:r>
          <a:endParaRPr lang="es-CO" sz="14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3245053" y="4143361"/>
        <a:ext cx="1431713" cy="921457"/>
      </dsp:txXfrm>
    </dsp:sp>
    <dsp:sp modelId="{3D483F01-87FF-4CE7-B382-4D73FA50B741}">
      <dsp:nvSpPr>
        <dsp:cNvPr id="0" name=""/>
        <dsp:cNvSpPr/>
      </dsp:nvSpPr>
      <dsp:spPr>
        <a:xfrm>
          <a:off x="1290533" y="1976723"/>
          <a:ext cx="1389157" cy="1303137"/>
        </a:xfrm>
        <a:prstGeom prst="ellipse">
          <a:avLst/>
        </a:prstGeom>
        <a:solidFill>
          <a:srgbClr val="C0504D">
            <a:hueOff val="4681519"/>
            <a:satOff val="-5839"/>
            <a:lumOff val="1373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Sostenible</a:t>
          </a:r>
          <a:endParaRPr lang="es-CO" sz="14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1493970" y="2167563"/>
        <a:ext cx="982283" cy="9214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C5C9DA-C354-4879-AA0D-281877DC1B05}">
      <dsp:nvSpPr>
        <dsp:cNvPr id="0" name=""/>
        <dsp:cNvSpPr/>
      </dsp:nvSpPr>
      <dsp:spPr>
        <a:xfrm>
          <a:off x="2391249" y="102"/>
          <a:ext cx="996001" cy="99600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kern="1200" dirty="0" smtClean="0"/>
            <a:t>Presentación del Modelo</a:t>
          </a:r>
          <a:endParaRPr lang="es-CO" sz="1000" kern="1200" dirty="0"/>
        </a:p>
      </dsp:txBody>
      <dsp:txXfrm>
        <a:off x="2537110" y="145963"/>
        <a:ext cx="704279" cy="704279"/>
      </dsp:txXfrm>
    </dsp:sp>
    <dsp:sp modelId="{E7495BE3-8801-4A8B-8549-577CD8BF89D7}">
      <dsp:nvSpPr>
        <dsp:cNvPr id="0" name=""/>
        <dsp:cNvSpPr/>
      </dsp:nvSpPr>
      <dsp:spPr>
        <a:xfrm rot="1800000">
          <a:off x="3398010" y="700228"/>
          <a:ext cx="264891" cy="3361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800" kern="1200"/>
        </a:p>
      </dsp:txBody>
      <dsp:txXfrm>
        <a:off x="3403333" y="747591"/>
        <a:ext cx="185424" cy="201690"/>
      </dsp:txXfrm>
    </dsp:sp>
    <dsp:sp modelId="{0CF7E67F-7536-4ADB-9836-391746379501}">
      <dsp:nvSpPr>
        <dsp:cNvPr id="0" name=""/>
        <dsp:cNvSpPr/>
      </dsp:nvSpPr>
      <dsp:spPr>
        <a:xfrm>
          <a:off x="3686647" y="748000"/>
          <a:ext cx="996001" cy="99600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kern="1200" dirty="0" smtClean="0"/>
            <a:t>Consolidar la información</a:t>
          </a:r>
          <a:endParaRPr lang="es-CO" sz="1000" kern="1200" dirty="0"/>
        </a:p>
      </dsp:txBody>
      <dsp:txXfrm>
        <a:off x="3832508" y="893861"/>
        <a:ext cx="704279" cy="704279"/>
      </dsp:txXfrm>
    </dsp:sp>
    <dsp:sp modelId="{1C6A6E21-F738-4EB3-BCD8-5BC90602D28D}">
      <dsp:nvSpPr>
        <dsp:cNvPr id="0" name=""/>
        <dsp:cNvSpPr/>
      </dsp:nvSpPr>
      <dsp:spPr>
        <a:xfrm rot="5400000">
          <a:off x="4052202" y="1818327"/>
          <a:ext cx="264891" cy="3361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800" kern="1200"/>
        </a:p>
      </dsp:txBody>
      <dsp:txXfrm>
        <a:off x="4091936" y="1845824"/>
        <a:ext cx="185424" cy="201690"/>
      </dsp:txXfrm>
    </dsp:sp>
    <dsp:sp modelId="{B9BF12CA-1687-4507-90F1-8EA7E65131BF}">
      <dsp:nvSpPr>
        <dsp:cNvPr id="0" name=""/>
        <dsp:cNvSpPr/>
      </dsp:nvSpPr>
      <dsp:spPr>
        <a:xfrm>
          <a:off x="3686647" y="2243798"/>
          <a:ext cx="996001" cy="99600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kern="1200" dirty="0" smtClean="0"/>
            <a:t>Liderazgo</a:t>
          </a:r>
          <a:endParaRPr lang="es-CO" sz="1000" kern="1200" dirty="0"/>
        </a:p>
      </dsp:txBody>
      <dsp:txXfrm>
        <a:off x="3832508" y="2389659"/>
        <a:ext cx="704279" cy="704279"/>
      </dsp:txXfrm>
    </dsp:sp>
    <dsp:sp modelId="{9587B265-B5E7-4D9E-8AD0-22BC0441DAD2}">
      <dsp:nvSpPr>
        <dsp:cNvPr id="0" name=""/>
        <dsp:cNvSpPr/>
      </dsp:nvSpPr>
      <dsp:spPr>
        <a:xfrm rot="9000000">
          <a:off x="3410995" y="2943924"/>
          <a:ext cx="264891" cy="3361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800" kern="1200"/>
        </a:p>
      </dsp:txBody>
      <dsp:txXfrm rot="10800000">
        <a:off x="3485139" y="2991287"/>
        <a:ext cx="185424" cy="201690"/>
      </dsp:txXfrm>
    </dsp:sp>
    <dsp:sp modelId="{7A6F654F-B1C8-4FBC-B429-DA01D1297603}">
      <dsp:nvSpPr>
        <dsp:cNvPr id="0" name=""/>
        <dsp:cNvSpPr/>
      </dsp:nvSpPr>
      <dsp:spPr>
        <a:xfrm>
          <a:off x="2391249" y="2991696"/>
          <a:ext cx="996001" cy="99600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kern="1200" dirty="0" smtClean="0"/>
            <a:t>Intervención</a:t>
          </a:r>
          <a:endParaRPr lang="es-CO" sz="1000" kern="1200" dirty="0"/>
        </a:p>
      </dsp:txBody>
      <dsp:txXfrm>
        <a:off x="2537110" y="3137557"/>
        <a:ext cx="704279" cy="704279"/>
      </dsp:txXfrm>
    </dsp:sp>
    <dsp:sp modelId="{479A249D-8B1D-47FE-9DCF-035761651D52}">
      <dsp:nvSpPr>
        <dsp:cNvPr id="0" name=""/>
        <dsp:cNvSpPr/>
      </dsp:nvSpPr>
      <dsp:spPr>
        <a:xfrm rot="12600000">
          <a:off x="2115597" y="2951421"/>
          <a:ext cx="264891" cy="3361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800" kern="1200"/>
        </a:p>
      </dsp:txBody>
      <dsp:txXfrm rot="10800000">
        <a:off x="2189741" y="3038518"/>
        <a:ext cx="185424" cy="201690"/>
      </dsp:txXfrm>
    </dsp:sp>
    <dsp:sp modelId="{DDCCE213-BAAE-40B1-AD4E-5BB5FC92EE75}">
      <dsp:nvSpPr>
        <dsp:cNvPr id="0" name=""/>
        <dsp:cNvSpPr/>
      </dsp:nvSpPr>
      <dsp:spPr>
        <a:xfrm>
          <a:off x="1095850" y="2243798"/>
          <a:ext cx="996001" cy="99600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kern="1200" dirty="0" smtClean="0"/>
            <a:t>Seguimiento</a:t>
          </a:r>
          <a:endParaRPr lang="es-CO" sz="1000" kern="1200" dirty="0"/>
        </a:p>
      </dsp:txBody>
      <dsp:txXfrm>
        <a:off x="1241711" y="2389659"/>
        <a:ext cx="704279" cy="704279"/>
      </dsp:txXfrm>
    </dsp:sp>
    <dsp:sp modelId="{2370673D-81BD-4684-8BA5-6E81CC533B97}">
      <dsp:nvSpPr>
        <dsp:cNvPr id="0" name=""/>
        <dsp:cNvSpPr/>
      </dsp:nvSpPr>
      <dsp:spPr>
        <a:xfrm rot="16200000">
          <a:off x="1461405" y="1833321"/>
          <a:ext cx="264891" cy="3361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800" kern="1200"/>
        </a:p>
      </dsp:txBody>
      <dsp:txXfrm>
        <a:off x="1501139" y="1940285"/>
        <a:ext cx="185424" cy="201690"/>
      </dsp:txXfrm>
    </dsp:sp>
    <dsp:sp modelId="{BDFB24D2-16C4-4329-94A4-DCA022EFCE6A}">
      <dsp:nvSpPr>
        <dsp:cNvPr id="0" name=""/>
        <dsp:cNvSpPr/>
      </dsp:nvSpPr>
      <dsp:spPr>
        <a:xfrm>
          <a:off x="1095850" y="748000"/>
          <a:ext cx="996001" cy="996001"/>
        </a:xfrm>
        <a:prstGeom prst="ellipse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kern="1200" dirty="0" smtClean="0"/>
            <a:t>Mejora continua</a:t>
          </a:r>
          <a:endParaRPr lang="es-CO" sz="1000" kern="1200" dirty="0"/>
        </a:p>
      </dsp:txBody>
      <dsp:txXfrm>
        <a:off x="1241711" y="893861"/>
        <a:ext cx="704279" cy="704279"/>
      </dsp:txXfrm>
    </dsp:sp>
    <dsp:sp modelId="{6CA31DC1-5B92-488E-B44F-58DA9D6E9BDD}">
      <dsp:nvSpPr>
        <dsp:cNvPr id="0" name=""/>
        <dsp:cNvSpPr/>
      </dsp:nvSpPr>
      <dsp:spPr>
        <a:xfrm rot="19800000">
          <a:off x="2102612" y="707725"/>
          <a:ext cx="264891" cy="336150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800" kern="1200"/>
        </a:p>
      </dsp:txBody>
      <dsp:txXfrm>
        <a:off x="2107935" y="794822"/>
        <a:ext cx="185424" cy="2016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9" t="5678" r="3648" b="4636"/>
          <a:stretch/>
        </p:blipFill>
        <p:spPr>
          <a:xfrm>
            <a:off x="-770021" y="-465221"/>
            <a:ext cx="12962021" cy="73472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555497"/>
            <a:ext cx="10363200" cy="2387600"/>
          </a:xfrm>
        </p:spPr>
        <p:txBody>
          <a:bodyPr anchor="b"/>
          <a:lstStyle>
            <a:lvl1pPr algn="ctr">
              <a:defRPr sz="6000" b="1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035172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75436-8934-406C-A07F-70DC4736EEDA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12/05/16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s-CO" dirty="0" smtClean="0">
                <a:solidFill>
                  <a:prstClr val="black">
                    <a:tint val="75000"/>
                  </a:prstClr>
                </a:solidFill>
              </a:rPr>
              <a:t>CONSULTORÍA SURA</a:t>
            </a:r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501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9" t="5678" r="3648" b="4636"/>
          <a:stretch/>
        </p:blipFill>
        <p:spPr>
          <a:xfrm>
            <a:off x="-566821" y="-312821"/>
            <a:ext cx="12962021" cy="7347284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241800" y="65087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200" smtClean="0">
                <a:solidFill>
                  <a:prstClr val="black">
                    <a:tint val="75000"/>
                  </a:prstClr>
                </a:solidFill>
              </a:rPr>
              <a:t>CONSULTORÍA SURA</a:t>
            </a:r>
            <a:endParaRPr lang="es-CO" sz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0704" y="-252413"/>
            <a:ext cx="10323096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0704" y="1825625"/>
            <a:ext cx="10323096" cy="43513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30704" y="6356352"/>
            <a:ext cx="2743200" cy="365125"/>
          </a:xfrm>
        </p:spPr>
        <p:txBody>
          <a:bodyPr/>
          <a:lstStyle/>
          <a:p>
            <a:fld id="{95475436-8934-406C-A07F-70DC4736EEDA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12/05/16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475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9" t="5678" r="3648" b="4636"/>
          <a:stretch/>
        </p:blipFill>
        <p:spPr>
          <a:xfrm>
            <a:off x="-609600" y="-312821"/>
            <a:ext cx="12962021" cy="7347284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241800" y="65087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200" smtClean="0">
                <a:solidFill>
                  <a:prstClr val="black">
                    <a:tint val="75000"/>
                  </a:prstClr>
                </a:solidFill>
              </a:rPr>
              <a:t>CONSULTORÍA SURA</a:t>
            </a:r>
            <a:endParaRPr lang="es-CO" sz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1315453"/>
            <a:ext cx="2628900" cy="486151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316" y="1315453"/>
            <a:ext cx="7563185" cy="486151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09315" y="6356352"/>
            <a:ext cx="2743200" cy="365125"/>
          </a:xfrm>
        </p:spPr>
        <p:txBody>
          <a:bodyPr/>
          <a:lstStyle/>
          <a:p>
            <a:fld id="{95475436-8934-406C-A07F-70DC4736EEDA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12/05/16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655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9" t="5678" r="3648" b="4636"/>
          <a:stretch/>
        </p:blipFill>
        <p:spPr>
          <a:xfrm>
            <a:off x="-770021" y="-465221"/>
            <a:ext cx="12962021" cy="73472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252413"/>
            <a:ext cx="10515600" cy="1325563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75436-8934-406C-A07F-70DC4736EEDA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12/05/16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s-CO" dirty="0" smtClean="0">
                <a:solidFill>
                  <a:prstClr val="black">
                    <a:tint val="75000"/>
                  </a:prstClr>
                </a:solidFill>
              </a:rPr>
              <a:t>CONSULTORÍA SURA</a:t>
            </a:r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263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9" t="5678" r="3648" b="4636"/>
          <a:stretch/>
        </p:blipFill>
        <p:spPr>
          <a:xfrm>
            <a:off x="-566821" y="-312821"/>
            <a:ext cx="12962021" cy="7347284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241800" y="65087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200" smtClean="0">
                <a:solidFill>
                  <a:prstClr val="black">
                    <a:tint val="75000"/>
                  </a:prstClr>
                </a:solidFill>
              </a:rPr>
              <a:t>CONSULTORÍA SURA</a:t>
            </a:r>
            <a:endParaRPr lang="es-CO" sz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00" y="15761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97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75436-8934-406C-A07F-70DC4736EEDA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12/05/16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289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9" t="5678" r="3648" b="4636"/>
          <a:stretch/>
        </p:blipFill>
        <p:spPr>
          <a:xfrm>
            <a:off x="-566821" y="-312821"/>
            <a:ext cx="12962021" cy="7347284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4241800" y="65087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200" smtClean="0">
                <a:solidFill>
                  <a:prstClr val="black">
                    <a:tint val="75000"/>
                  </a:prstClr>
                </a:solidFill>
              </a:rPr>
              <a:t>CONSULTORÍA SURA</a:t>
            </a:r>
            <a:endParaRPr lang="es-CO" sz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2093" y="-224171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2093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6093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66536" y="6356352"/>
            <a:ext cx="2743200" cy="365125"/>
          </a:xfrm>
        </p:spPr>
        <p:txBody>
          <a:bodyPr/>
          <a:lstStyle/>
          <a:p>
            <a:fld id="{95475436-8934-406C-A07F-70DC4736EEDA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12/05/16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462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9" t="5678" r="3648" b="4636"/>
          <a:stretch/>
        </p:blipFill>
        <p:spPr>
          <a:xfrm>
            <a:off x="-701843" y="-312821"/>
            <a:ext cx="12962021" cy="7347284"/>
          </a:xfrm>
          <a:prstGeom prst="rect">
            <a:avLst/>
          </a:prstGeom>
        </p:spPr>
      </p:pic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4241800" y="65087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200" smtClean="0">
                <a:solidFill>
                  <a:prstClr val="black">
                    <a:tint val="75000"/>
                  </a:prstClr>
                </a:solidFill>
              </a:rPr>
              <a:t>CONSULTORÍA SURA</a:t>
            </a:r>
            <a:endParaRPr lang="es-CO" sz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00" y="-196346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3683" y="150470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3683" y="2328613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86094" y="150470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86094" y="2328613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75436-8934-406C-A07F-70DC4736EEDA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12/05/16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857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9" t="5678" r="3648" b="4636"/>
          <a:stretch/>
        </p:blipFill>
        <p:spPr>
          <a:xfrm>
            <a:off x="-566821" y="-312821"/>
            <a:ext cx="12962021" cy="7347284"/>
          </a:xfrm>
          <a:prstGeom prst="rect">
            <a:avLst/>
          </a:prstGeom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4241800" y="65087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200" smtClean="0">
                <a:solidFill>
                  <a:prstClr val="black">
                    <a:tint val="75000"/>
                  </a:prstClr>
                </a:solidFill>
              </a:rPr>
              <a:t>CONSULTORÍA SURA</a:t>
            </a:r>
            <a:endParaRPr lang="es-CO" sz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00" y="-196348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66536" y="6356352"/>
            <a:ext cx="2743200" cy="365125"/>
          </a:xfrm>
        </p:spPr>
        <p:txBody>
          <a:bodyPr/>
          <a:lstStyle/>
          <a:p>
            <a:fld id="{95475436-8934-406C-A07F-70DC4736EEDA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12/05/16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496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9" t="5678" r="3648" b="4636"/>
          <a:stretch/>
        </p:blipFill>
        <p:spPr>
          <a:xfrm>
            <a:off x="-566821" y="-312821"/>
            <a:ext cx="12962021" cy="7347284"/>
          </a:xfrm>
          <a:prstGeom prst="rect">
            <a:avLst/>
          </a:prstGeom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4241800" y="65087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200" smtClean="0">
                <a:solidFill>
                  <a:prstClr val="black">
                    <a:tint val="75000"/>
                  </a:prstClr>
                </a:solidFill>
              </a:rPr>
              <a:t>CONSULTORÍA SURA</a:t>
            </a:r>
            <a:endParaRPr lang="es-CO" sz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75436-8934-406C-A07F-70DC4736EEDA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12/05/16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531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9" t="5678" r="3648" b="4636"/>
          <a:stretch/>
        </p:blipFill>
        <p:spPr>
          <a:xfrm>
            <a:off x="-566821" y="-312821"/>
            <a:ext cx="12962021" cy="7347284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4241800" y="65087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200" smtClean="0">
                <a:solidFill>
                  <a:prstClr val="black">
                    <a:tint val="75000"/>
                  </a:prstClr>
                </a:solidFill>
              </a:rPr>
              <a:t>CONSULTORÍA SURA</a:t>
            </a:r>
            <a:endParaRPr lang="es-CO" sz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0862" y="1288025"/>
            <a:ext cx="4121980" cy="776270"/>
          </a:xfrm>
        </p:spPr>
        <p:txBody>
          <a:bodyPr anchor="b">
            <a:noAutofit/>
          </a:bodyPr>
          <a:lstStyle>
            <a:lvl1pPr>
              <a:defRPr sz="20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7921" y="1363580"/>
            <a:ext cx="6172200" cy="47220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0863" y="2224882"/>
            <a:ext cx="412198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73483" y="6356352"/>
            <a:ext cx="2743200" cy="365125"/>
          </a:xfrm>
        </p:spPr>
        <p:txBody>
          <a:bodyPr/>
          <a:lstStyle/>
          <a:p>
            <a:fld id="{95475436-8934-406C-A07F-70DC4736EEDA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12/05/16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288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9" t="5678" r="3648" b="4636"/>
          <a:stretch/>
        </p:blipFill>
        <p:spPr>
          <a:xfrm>
            <a:off x="-566821" y="-312821"/>
            <a:ext cx="12962021" cy="7347284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4241800" y="65087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200" smtClean="0">
                <a:solidFill>
                  <a:prstClr val="black">
                    <a:tint val="75000"/>
                  </a:prstClr>
                </a:solidFill>
              </a:rPr>
              <a:t>CONSULTORÍA SURA</a:t>
            </a:r>
            <a:endParaRPr lang="es-CO" sz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473" y="1299412"/>
            <a:ext cx="3702552" cy="757988"/>
          </a:xfrm>
        </p:spPr>
        <p:txBody>
          <a:bodyPr anchor="b">
            <a:noAutofit/>
          </a:bodyPr>
          <a:lstStyle>
            <a:lvl1pPr>
              <a:defRPr sz="18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7" y="1299411"/>
            <a:ext cx="6645191" cy="456164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9473" y="2057400"/>
            <a:ext cx="370255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73483" y="6356352"/>
            <a:ext cx="2743200" cy="365125"/>
          </a:xfrm>
        </p:spPr>
        <p:txBody>
          <a:bodyPr/>
          <a:lstStyle/>
          <a:p>
            <a:fld id="{95475436-8934-406C-A07F-70DC4736EEDA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12/05/16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579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75436-8934-406C-A07F-70DC4736EEDA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12/05/16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104B1-81CD-42E9-92B1-CEBF49FA8F65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052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1201270" y="1792122"/>
            <a:ext cx="1012459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MODELO PARA LA SOSTENIBILIDAD Y MEJORAMIENTO DE LA CALIDAD DE VIDA LABORAL POR MEDIO DE LA  INTERVENCIÓN DE LA ACCIDENTALIDAD 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-38100"/>
            <a:ext cx="1484327" cy="151121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886229" y="184440"/>
            <a:ext cx="38478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Cero Accidentes®</a:t>
            </a:r>
          </a:p>
        </p:txBody>
      </p:sp>
    </p:spTree>
    <p:extLst>
      <p:ext uri="{BB962C8B-B14F-4D97-AF65-F5344CB8AC3E}">
        <p14:creationId xmlns:p14="http://schemas.microsoft.com/office/powerpoint/2010/main" val="188990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-38100"/>
            <a:ext cx="1484327" cy="151121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886229" y="184440"/>
            <a:ext cx="38478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Cero Accidentes®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8687" y="1106487"/>
            <a:ext cx="7712087" cy="4868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18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-38100"/>
            <a:ext cx="1484327" cy="151121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886229" y="184440"/>
            <a:ext cx="38478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Cero Accidentes®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052" y="1128936"/>
            <a:ext cx="7463084" cy="4749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46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-38100"/>
            <a:ext cx="1484327" cy="151121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886229" y="184440"/>
            <a:ext cx="38478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Cero Accidentes®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2527" y="1176337"/>
            <a:ext cx="7668816" cy="4777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23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06650" y="-188913"/>
            <a:ext cx="7886700" cy="1325563"/>
          </a:xfrm>
        </p:spPr>
        <p:txBody>
          <a:bodyPr>
            <a:normAutofit/>
          </a:bodyPr>
          <a:lstStyle/>
          <a:p>
            <a:r>
              <a:rPr lang="es-CO" sz="3200" b="1" dirty="0">
                <a:solidFill>
                  <a:srgbClr val="77C31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Porque es estratégico el Modelo Cero AT para nuestros clientes?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2089150" y="1533466"/>
            <a:ext cx="499745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000" dirty="0">
                <a:solidFill>
                  <a:prstClr val="black"/>
                </a:solidFill>
              </a:rPr>
              <a:t>Es el principal camino para que las empresas cumplan con sus Políticas definidas en su SG-SST definido en el </a:t>
            </a:r>
            <a:r>
              <a:rPr lang="es-CO" sz="2000" dirty="0" err="1">
                <a:solidFill>
                  <a:prstClr val="black"/>
                </a:solidFill>
              </a:rPr>
              <a:t>Dcto</a:t>
            </a:r>
            <a:r>
              <a:rPr lang="es-CO" sz="2000" dirty="0">
                <a:solidFill>
                  <a:prstClr val="black"/>
                </a:solidFill>
              </a:rPr>
              <a:t> 1072 de </a:t>
            </a:r>
            <a:r>
              <a:rPr lang="es-CO" sz="2000" dirty="0" smtClean="0">
                <a:solidFill>
                  <a:prstClr val="black"/>
                </a:solidFill>
              </a:rPr>
              <a:t>2015 para la gestión de los riesgos causantes de accidentalidad.</a:t>
            </a:r>
            <a:endParaRPr lang="es-CO" sz="2000" dirty="0">
              <a:solidFill>
                <a:prstClr val="black"/>
              </a:solidFill>
            </a:endParaRPr>
          </a:p>
          <a:p>
            <a:pPr algn="just"/>
            <a:endParaRPr lang="es-CO" sz="2000" dirty="0">
              <a:solidFill>
                <a:prstClr val="black"/>
              </a:solidFill>
            </a:endParaRPr>
          </a:p>
          <a:p>
            <a:pPr algn="just"/>
            <a:r>
              <a:rPr lang="es-CO" sz="2000" dirty="0">
                <a:solidFill>
                  <a:prstClr val="black"/>
                </a:solidFill>
              </a:rPr>
              <a:t>De igual manera nuestro Modelo se desarrolla por medio de un proceso lógico y por etapas, basado en la mejora continua y que incluye la política, la organización, la planificación, la aplicación, la evaluación, la auditoría y las acciones de mejora.</a:t>
            </a:r>
          </a:p>
          <a:p>
            <a:pPr algn="just"/>
            <a:endParaRPr lang="es-CO" sz="2000" dirty="0">
              <a:solidFill>
                <a:prstClr val="black"/>
              </a:solidFill>
            </a:endParaRPr>
          </a:p>
          <a:p>
            <a:pPr algn="just"/>
            <a:r>
              <a:rPr lang="es-CO" sz="2000" dirty="0">
                <a:solidFill>
                  <a:prstClr val="black"/>
                </a:solidFill>
              </a:rPr>
              <a:t>Esta basado en los principios del ciclo PHVA, es compatible con cualquier Sistema de Gestión, se adapta a las </a:t>
            </a:r>
            <a:r>
              <a:rPr lang="es-CO" sz="2000" dirty="0" smtClean="0">
                <a:solidFill>
                  <a:prstClr val="black"/>
                </a:solidFill>
              </a:rPr>
              <a:t>características de las áreas críticas </a:t>
            </a:r>
            <a:r>
              <a:rPr lang="es-CO" sz="2000" dirty="0">
                <a:solidFill>
                  <a:prstClr val="black"/>
                </a:solidFill>
              </a:rPr>
              <a:t>y al tamaño de las empresas.</a:t>
            </a:r>
          </a:p>
          <a:p>
            <a:pPr algn="just"/>
            <a:endParaRPr lang="es-CO" sz="2000" dirty="0">
              <a:solidFill>
                <a:prstClr val="black"/>
              </a:solidFill>
            </a:endParaRPr>
          </a:p>
          <a:p>
            <a:pPr algn="just"/>
            <a:endParaRPr lang="es-CO" sz="2000" dirty="0">
              <a:solidFill>
                <a:prstClr val="black"/>
              </a:solidFill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975414413"/>
              </p:ext>
            </p:extLst>
          </p:nvPr>
        </p:nvGraphicFramePr>
        <p:xfrm>
          <a:off x="5994400" y="1651000"/>
          <a:ext cx="5778500" cy="398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377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-38100"/>
            <a:ext cx="1484327" cy="151121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886229" y="184440"/>
            <a:ext cx="38478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Cero Accidentes®</a:t>
            </a:r>
          </a:p>
        </p:txBody>
      </p:sp>
      <p:sp>
        <p:nvSpPr>
          <p:cNvPr id="5" name="3 CuadroTexto"/>
          <p:cNvSpPr txBox="1">
            <a:spLocks noChangeArrowheads="1"/>
          </p:cNvSpPr>
          <p:nvPr/>
        </p:nvSpPr>
        <p:spPr bwMode="auto">
          <a:xfrm>
            <a:off x="1742302" y="1798223"/>
            <a:ext cx="8976497" cy="3157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lnSpc>
                <a:spcPct val="83000"/>
              </a:lnSpc>
              <a:buClr>
                <a:srgbClr val="000000"/>
              </a:buClr>
              <a:buSzPct val="100000"/>
            </a:pPr>
            <a:endParaRPr lang="es-CO" sz="2400" dirty="0" smtClean="0">
              <a:solidFill>
                <a:prstClr val="black"/>
              </a:solidFill>
              <a:latin typeface="Calibri" panose="020F0502020204030204"/>
            </a:endParaRPr>
          </a:p>
          <a:p>
            <a:pPr>
              <a:lnSpc>
                <a:spcPct val="83000"/>
              </a:lnSpc>
              <a:buClr>
                <a:srgbClr val="000000"/>
              </a:buClr>
              <a:buSzPct val="100000"/>
              <a:buFontTx/>
              <a:buAutoNum type="arabicPeriod"/>
            </a:pPr>
            <a:r>
              <a:rPr lang="es-CO" sz="2400" dirty="0">
                <a:solidFill>
                  <a:prstClr val="black"/>
                </a:solidFill>
                <a:latin typeface="Calibri" panose="020F0502020204030204"/>
              </a:rPr>
              <a:t>Divulgar el compromiso gerencial</a:t>
            </a:r>
          </a:p>
          <a:p>
            <a:pPr>
              <a:lnSpc>
                <a:spcPct val="83000"/>
              </a:lnSpc>
              <a:buClr>
                <a:srgbClr val="000000"/>
              </a:buClr>
              <a:buSzPct val="100000"/>
              <a:buFontTx/>
              <a:buAutoNum type="arabicPeriod"/>
            </a:pPr>
            <a:r>
              <a:rPr lang="es-CO" sz="2400" dirty="0" smtClean="0">
                <a:solidFill>
                  <a:prstClr val="black"/>
                </a:solidFill>
                <a:latin typeface="Calibri" panose="020F0502020204030204"/>
              </a:rPr>
              <a:t>Elegir </a:t>
            </a:r>
            <a:r>
              <a:rPr lang="es-CO" sz="2400" dirty="0">
                <a:solidFill>
                  <a:prstClr val="black"/>
                </a:solidFill>
                <a:latin typeface="Calibri" panose="020F0502020204030204"/>
              </a:rPr>
              <a:t>EQUIPO </a:t>
            </a:r>
            <a:r>
              <a:rPr lang="es-CO" sz="2400" dirty="0" smtClean="0">
                <a:solidFill>
                  <a:prstClr val="black"/>
                </a:solidFill>
                <a:latin typeface="Calibri" panose="020F0502020204030204"/>
              </a:rPr>
              <a:t>DE LÍDERES DEL MODELO CERO ACCIDENTES </a:t>
            </a:r>
            <a:endParaRPr lang="es-CO" sz="2400" dirty="0">
              <a:solidFill>
                <a:prstClr val="black"/>
              </a:solidFill>
              <a:latin typeface="Calibri" panose="020F0502020204030204"/>
            </a:endParaRPr>
          </a:p>
          <a:p>
            <a:pPr>
              <a:lnSpc>
                <a:spcPct val="83000"/>
              </a:lnSpc>
              <a:buClr>
                <a:srgbClr val="000000"/>
              </a:buClr>
              <a:buSzPct val="100000"/>
              <a:buFontTx/>
              <a:buAutoNum type="arabicPeriod"/>
            </a:pPr>
            <a:r>
              <a:rPr lang="es-CO" sz="2400" dirty="0">
                <a:solidFill>
                  <a:prstClr val="black"/>
                </a:solidFill>
                <a:latin typeface="Calibri" panose="020F0502020204030204"/>
              </a:rPr>
              <a:t>Autorizar el inicio de la estrategia en área(s) crítica(s)</a:t>
            </a:r>
          </a:p>
          <a:p>
            <a:pPr>
              <a:lnSpc>
                <a:spcPct val="83000"/>
              </a:lnSpc>
              <a:buClr>
                <a:srgbClr val="000000"/>
              </a:buClr>
              <a:buSzPct val="100000"/>
              <a:buFontTx/>
              <a:buAutoNum type="arabicPeriod"/>
            </a:pPr>
            <a:r>
              <a:rPr lang="es-CO" sz="2400" dirty="0">
                <a:solidFill>
                  <a:prstClr val="black"/>
                </a:solidFill>
                <a:latin typeface="Calibri" panose="020F0502020204030204"/>
              </a:rPr>
              <a:t>Acordar metas de ejecución </a:t>
            </a:r>
          </a:p>
          <a:p>
            <a:pPr>
              <a:lnSpc>
                <a:spcPct val="83000"/>
              </a:lnSpc>
              <a:buClr>
                <a:srgbClr val="000000"/>
              </a:buClr>
              <a:buSzPct val="100000"/>
              <a:buFontTx/>
              <a:buAutoNum type="arabicPeriod"/>
            </a:pPr>
            <a:r>
              <a:rPr lang="es-CO" sz="2400" dirty="0">
                <a:solidFill>
                  <a:prstClr val="black"/>
                </a:solidFill>
                <a:latin typeface="Calibri" panose="020F0502020204030204"/>
              </a:rPr>
              <a:t>Asignación recurso (tiempo, personas, inversión)</a:t>
            </a:r>
          </a:p>
          <a:p>
            <a:pPr>
              <a:lnSpc>
                <a:spcPct val="83000"/>
              </a:lnSpc>
              <a:buClr>
                <a:srgbClr val="000000"/>
              </a:buClr>
              <a:buSzPct val="100000"/>
              <a:buFontTx/>
              <a:buAutoNum type="arabicPeriod"/>
            </a:pPr>
            <a:r>
              <a:rPr lang="es-CO" sz="2400" dirty="0">
                <a:solidFill>
                  <a:prstClr val="black"/>
                </a:solidFill>
                <a:latin typeface="Calibri" panose="020F0502020204030204"/>
              </a:rPr>
              <a:t>Seguimiento a la estrategia con su equipo Dirección</a:t>
            </a:r>
          </a:p>
          <a:p>
            <a:pPr>
              <a:lnSpc>
                <a:spcPct val="83000"/>
              </a:lnSpc>
              <a:buClr>
                <a:srgbClr val="000000"/>
              </a:buClr>
              <a:buSzPct val="100000"/>
              <a:buFontTx/>
              <a:buAutoNum type="arabicPeriod"/>
            </a:pPr>
            <a:r>
              <a:rPr lang="es-CO" sz="2400" dirty="0" smtClean="0">
                <a:solidFill>
                  <a:prstClr val="black"/>
                </a:solidFill>
                <a:latin typeface="Calibri" panose="020F0502020204030204"/>
              </a:rPr>
              <a:t>Reuniones </a:t>
            </a:r>
            <a:r>
              <a:rPr lang="es-CO" sz="2400" dirty="0">
                <a:solidFill>
                  <a:prstClr val="black"/>
                </a:solidFill>
                <a:latin typeface="Calibri" panose="020F0502020204030204"/>
              </a:rPr>
              <a:t>de seguimiento con ARL SURA y Equipo </a:t>
            </a:r>
          </a:p>
          <a:p>
            <a:pPr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2400" dirty="0">
                <a:solidFill>
                  <a:prstClr val="black"/>
                </a:solidFill>
                <a:latin typeface="Calibri" panose="020F0502020204030204"/>
              </a:rPr>
              <a:t>     </a:t>
            </a:r>
            <a:r>
              <a:rPr lang="es-CO" sz="2400" dirty="0" smtClean="0">
                <a:solidFill>
                  <a:prstClr val="black"/>
                </a:solidFill>
                <a:latin typeface="Calibri" panose="020F0502020204030204"/>
              </a:rPr>
              <a:t>de Líderes del Modelo (</a:t>
            </a:r>
            <a:r>
              <a:rPr lang="es-CO" sz="2400" dirty="0">
                <a:solidFill>
                  <a:prstClr val="black"/>
                </a:solidFill>
                <a:latin typeface="Calibri" panose="020F0502020204030204"/>
              </a:rPr>
              <a:t>proponemos </a:t>
            </a:r>
            <a:r>
              <a:rPr lang="es-CO" sz="2400" dirty="0" smtClean="0">
                <a:solidFill>
                  <a:prstClr val="black"/>
                </a:solidFill>
                <a:latin typeface="Calibri" panose="020F0502020204030204"/>
              </a:rPr>
              <a:t>semestralmente)</a:t>
            </a:r>
            <a:endParaRPr lang="es-CO" sz="2400" b="1" dirty="0">
              <a:solidFill>
                <a:srgbClr val="FF0000"/>
              </a:solidFill>
              <a:latin typeface="Calibri" panose="020F0502020204030204"/>
            </a:endParaRPr>
          </a:p>
          <a:p>
            <a:pPr>
              <a:lnSpc>
                <a:spcPct val="83000"/>
              </a:lnSpc>
              <a:buClr>
                <a:srgbClr val="000000"/>
              </a:buClr>
              <a:buSzPct val="100000"/>
              <a:buFontTx/>
              <a:buAutoNum type="arabicPeriod"/>
            </a:pPr>
            <a:endParaRPr lang="es-CO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475196" y="245995"/>
            <a:ext cx="5411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200" b="1" dirty="0">
                <a:solidFill>
                  <a:srgbClr val="77C31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 se requiere de la Gerencia</a:t>
            </a:r>
          </a:p>
        </p:txBody>
      </p:sp>
    </p:spTree>
    <p:extLst>
      <p:ext uri="{BB962C8B-B14F-4D97-AF65-F5344CB8AC3E}">
        <p14:creationId xmlns:p14="http://schemas.microsoft.com/office/powerpoint/2010/main" val="211569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7775" y="3730625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es-CO" dirty="0" smtClean="0"/>
              <a:t>Le ayuda al empleador a estructurar sus controles operacionales para los peligros identificados y los riesgos valorados como críticos.</a:t>
            </a:r>
          </a:p>
          <a:p>
            <a:pPr marL="0" indent="0">
              <a:buNone/>
            </a:pPr>
            <a:endParaRPr lang="es-CO" dirty="0"/>
          </a:p>
          <a:p>
            <a:pPr marL="0" indent="0">
              <a:buNone/>
            </a:pPr>
            <a:endParaRPr lang="es-CO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2406650" y="-188913"/>
            <a:ext cx="7886700" cy="1325563"/>
          </a:xfrm>
        </p:spPr>
        <p:txBody>
          <a:bodyPr>
            <a:normAutofit/>
          </a:bodyPr>
          <a:lstStyle/>
          <a:p>
            <a:r>
              <a:rPr lang="es-CO" sz="3200" b="1" dirty="0">
                <a:solidFill>
                  <a:srgbClr val="77C31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Porque es estratégico el Modelo Cero AT para nuestros clientes?</a:t>
            </a:r>
          </a:p>
        </p:txBody>
      </p:sp>
      <p:pic>
        <p:nvPicPr>
          <p:cNvPr id="4098" name="Picture 2" descr="http://tareasdealtoriesgo.com/images/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600" y="1422400"/>
            <a:ext cx="5638800" cy="187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049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822450" y="-188913"/>
            <a:ext cx="8451850" cy="1325563"/>
          </a:xfrm>
        </p:spPr>
        <p:txBody>
          <a:bodyPr>
            <a:normAutofit/>
          </a:bodyPr>
          <a:lstStyle/>
          <a:p>
            <a:r>
              <a:rPr lang="es-CO" sz="3200" b="1" dirty="0">
                <a:solidFill>
                  <a:srgbClr val="77C31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Porque es </a:t>
            </a:r>
            <a:r>
              <a:rPr lang="es-CO" sz="3200" b="1" dirty="0" smtClean="0">
                <a:solidFill>
                  <a:srgbClr val="77C31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Ganador </a:t>
            </a:r>
            <a:r>
              <a:rPr lang="es-CO" sz="3200" b="1" dirty="0">
                <a:solidFill>
                  <a:srgbClr val="77C31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 Modelo Cero AT para nuestros clientes?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/>
          </p:nvPr>
        </p:nvGraphicFramePr>
        <p:xfrm>
          <a:off x="4013200" y="1006625"/>
          <a:ext cx="4491608" cy="2834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áfico 5"/>
          <p:cNvGraphicFramePr>
            <a:graphicFrameLocks/>
          </p:cNvGraphicFramePr>
          <p:nvPr>
            <p:extLst/>
          </p:nvPr>
        </p:nvGraphicFramePr>
        <p:xfrm>
          <a:off x="4042478" y="3838723"/>
          <a:ext cx="4511973" cy="2884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0176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-38100"/>
            <a:ext cx="1484327" cy="151121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886229" y="184440"/>
            <a:ext cx="38478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Cero Accidentes®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213031" y="2004786"/>
            <a:ext cx="802240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>
                <a:solidFill>
                  <a:srgbClr val="77C31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 LE PREOCUPA EN ESTE MOMENTO FRENTE A LA SST DE SU EMPRESA ?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381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-38100"/>
            <a:ext cx="1484327" cy="151121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886229" y="184440"/>
            <a:ext cx="38478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Cero Accidentes®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2614092" y="1764060"/>
            <a:ext cx="73432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kern="0" dirty="0" smtClean="0">
                <a:solidFill>
                  <a:srgbClr val="000000"/>
                </a:solidFill>
                <a:latin typeface="Century Gothic" panose="020B0502020202020204" pitchFamily="34" charset="0"/>
                <a:cs typeface="Arial"/>
                <a:sym typeface="Arial"/>
              </a:rPr>
              <a:t>¿</a:t>
            </a:r>
            <a:r>
              <a:rPr lang="es-CO" b="1" kern="0" dirty="0">
                <a:solidFill>
                  <a:srgbClr val="000000"/>
                </a:solidFill>
                <a:latin typeface="Century Gothic" panose="020B0502020202020204" pitchFamily="34" charset="0"/>
                <a:cs typeface="Arial"/>
                <a:sym typeface="Arial"/>
              </a:rPr>
              <a:t>Que es el Modelo Cero Accidentes?</a:t>
            </a:r>
          </a:p>
          <a:p>
            <a:endParaRPr lang="es-CO" kern="0" dirty="0">
              <a:solidFill>
                <a:srgbClr val="000000"/>
              </a:solidFill>
              <a:latin typeface="Century Gothic" panose="020B0502020202020204" pitchFamily="34" charset="0"/>
              <a:cs typeface="Arial"/>
              <a:sym typeface="Arial"/>
            </a:endParaRPr>
          </a:p>
          <a:p>
            <a:pPr algn="just">
              <a:buClr>
                <a:srgbClr val="000000"/>
              </a:buClr>
              <a:buSzPct val="100000"/>
            </a:pPr>
            <a:r>
              <a:rPr lang="es-CO" kern="0" dirty="0">
                <a:solidFill>
                  <a:srgbClr val="000000"/>
                </a:solidFill>
                <a:latin typeface="Century Gothic" panose="020B0502020202020204" pitchFamily="34" charset="0"/>
                <a:cs typeface="Arial"/>
                <a:sym typeface="Arial"/>
              </a:rPr>
              <a:t>Es una modelo administrativo de la ARL SURA que permite intervenir la accidentalidad en las actividades críticas de los procesos en las empresas.</a:t>
            </a:r>
          </a:p>
          <a:p>
            <a:pPr algn="just">
              <a:buClr>
                <a:srgbClr val="000000"/>
              </a:buClr>
              <a:buSzPct val="100000"/>
            </a:pPr>
            <a:r>
              <a:rPr lang="es-CO" kern="0" dirty="0">
                <a:solidFill>
                  <a:srgbClr val="000000"/>
                </a:solidFill>
                <a:latin typeface="Century Gothic" panose="020B0502020202020204" pitchFamily="34" charset="0"/>
                <a:cs typeface="Arial"/>
                <a:sym typeface="Arial"/>
              </a:rPr>
              <a:t>Busca además el aseguramiento de los procesos y el control de las condiciones de trabajo.</a:t>
            </a:r>
          </a:p>
          <a:p>
            <a:pPr algn="just">
              <a:buClr>
                <a:srgbClr val="000000"/>
              </a:buClr>
              <a:buSzPct val="100000"/>
            </a:pPr>
            <a:endParaRPr lang="es-CO" kern="0" dirty="0">
              <a:solidFill>
                <a:srgbClr val="000000"/>
              </a:solidFill>
              <a:latin typeface="Century Gothic" panose="020B0502020202020204" pitchFamily="34" charset="0"/>
              <a:cs typeface="Arial"/>
              <a:sym typeface="Arial"/>
            </a:endParaRPr>
          </a:p>
          <a:p>
            <a:pPr algn="just">
              <a:buClr>
                <a:srgbClr val="000000"/>
              </a:buClr>
              <a:buSzPct val="100000"/>
            </a:pPr>
            <a:r>
              <a:rPr lang="es-ES_tradnl" kern="0" dirty="0">
                <a:solidFill>
                  <a:srgbClr val="000000"/>
                </a:solidFill>
                <a:latin typeface="Century Gothic" panose="020B0502020202020204" pitchFamily="34" charset="0"/>
                <a:cs typeface="Arial"/>
                <a:sym typeface="Arial"/>
              </a:rPr>
              <a:t>Debe entenderse como un proceso dinámico en constante perfeccionamiento, que requiere del uso de sistemas de información y seguimiento que permitan, en forma sistemática, vigilar e intervenir aquellos agentes de riesgo que, en un período determinado, han cobrado importancia por su frecuencia y agresividad. </a:t>
            </a:r>
            <a:endParaRPr lang="es-CO" kern="0" dirty="0">
              <a:solidFill>
                <a:srgbClr val="000000"/>
              </a:solidFill>
              <a:latin typeface="Century Gothic" panose="020B0502020202020204" pitchFamily="34" charset="0"/>
              <a:cs typeface="Arial"/>
              <a:sym typeface="Arial"/>
            </a:endParaRPr>
          </a:p>
          <a:p>
            <a:pPr algn="just">
              <a:buClr>
                <a:srgbClr val="000000"/>
              </a:buClr>
              <a:buSzPct val="100000"/>
            </a:pPr>
            <a:endParaRPr lang="es-ES" kern="0" dirty="0">
              <a:solidFill>
                <a:srgbClr val="000000"/>
              </a:solidFill>
              <a:latin typeface="Century Gothic" panose="020B0502020202020204" pitchFamily="34" charset="0"/>
              <a:cs typeface="Arial"/>
              <a:sym typeface="Arial"/>
            </a:endParaRPr>
          </a:p>
          <a:p>
            <a:endParaRPr lang="es-CO" kern="0" dirty="0">
              <a:solidFill>
                <a:srgbClr val="000000"/>
              </a:solidFill>
              <a:latin typeface="Century Gothic" panose="020B0502020202020204" pitchFamily="34" charset="0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581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-38100"/>
            <a:ext cx="1484327" cy="151121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886229" y="184440"/>
            <a:ext cx="38478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Cero Accidentes®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021563" y="1824928"/>
            <a:ext cx="10588647" cy="341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algn="just">
              <a:lnSpc>
                <a:spcPct val="170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2540"/>
            </a:lvl1pPr>
          </a:lstStyle>
          <a:p>
            <a:pPr marL="0" marR="0" lvl="0" indent="0" algn="just" defTabSz="914400" eaLnBrk="1" fontAlgn="auto" latinLnBrk="0" hangingPunct="1">
              <a:lnSpc>
                <a:spcPct val="170000"/>
              </a:lnSpc>
              <a:spcBef>
                <a:spcPct val="50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es-ES_tradnl" sz="254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"CERO ACCIDENTES", gracias a su enfoque de mejora continua, debe entenderse como un proceso dinámico en constante perfeccionamiento, que requiere del uso de sistemas de información y seguimiento que permitan, en forma sistemática, vigilar e intervenir aquellos </a:t>
            </a:r>
            <a:r>
              <a:rPr kumimoji="0" lang="es-ES_tradnl" sz="254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peligros y riesgos que</a:t>
            </a:r>
            <a:r>
              <a:rPr kumimoji="0" lang="es-ES_tradnl" sz="254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en un período determinado, han cobrado importancia por su frecuencia y </a:t>
            </a:r>
            <a:r>
              <a:rPr kumimoji="0" lang="es-ES_tradnl" sz="254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severidad.</a:t>
            </a:r>
            <a:endParaRPr kumimoji="0" lang="es-CO" sz="254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3897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-38100"/>
            <a:ext cx="1484327" cy="151121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886229" y="184440"/>
            <a:ext cx="38478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Cero Accidentes®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322527" y="2130497"/>
            <a:ext cx="8967773" cy="4228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3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2540" kern="0" dirty="0">
                <a:solidFill>
                  <a:prstClr val="black"/>
                </a:solidFill>
                <a:sym typeface="Arial"/>
              </a:rPr>
              <a:t>Objetivos</a:t>
            </a:r>
            <a:r>
              <a:rPr lang="es-CO" kern="0" dirty="0" smtClean="0">
                <a:solidFill>
                  <a:srgbClr val="000000"/>
                </a:solidFill>
                <a:cs typeface="Calibri" panose="020F0502020204030204" pitchFamily="34" charset="0"/>
                <a:sym typeface="Arial"/>
              </a:rPr>
              <a:t>:</a:t>
            </a:r>
          </a:p>
          <a:p>
            <a:pPr>
              <a:lnSpc>
                <a:spcPct val="83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CO" kern="0" dirty="0">
              <a:solidFill>
                <a:srgbClr val="000000"/>
              </a:solidFill>
              <a:cs typeface="Calibri" panose="020F0502020204030204" pitchFamily="34" charset="0"/>
              <a:sym typeface="Arial"/>
            </a:endParaRPr>
          </a:p>
          <a:p>
            <a:pPr>
              <a:lnSpc>
                <a:spcPct val="83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2540" kern="0" dirty="0">
                <a:solidFill>
                  <a:prstClr val="black"/>
                </a:solidFill>
                <a:sym typeface="Arial"/>
              </a:rPr>
              <a:t>Apoyar a las empresas afiliadas a la ARL SURA en el control de la accidentalidad en su operación para:</a:t>
            </a:r>
          </a:p>
          <a:p>
            <a:pPr>
              <a:lnSpc>
                <a:spcPct val="83000"/>
              </a:lnSpc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</a:pPr>
            <a:r>
              <a:rPr lang="es-CO" sz="2540" kern="0" dirty="0">
                <a:solidFill>
                  <a:prstClr val="black"/>
                </a:solidFill>
                <a:sym typeface="Arial"/>
              </a:rPr>
              <a:t> Gestión del Riesgo</a:t>
            </a:r>
          </a:p>
          <a:p>
            <a:pPr>
              <a:lnSpc>
                <a:spcPct val="83000"/>
              </a:lnSpc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</a:pPr>
            <a:r>
              <a:rPr lang="es-CO" sz="2540" kern="0" dirty="0">
                <a:solidFill>
                  <a:prstClr val="black"/>
                </a:solidFill>
                <a:sym typeface="Arial"/>
              </a:rPr>
              <a:t> Mejorar la calidad de vida de los trabajadores</a:t>
            </a:r>
          </a:p>
          <a:p>
            <a:pPr>
              <a:lnSpc>
                <a:spcPct val="83000"/>
              </a:lnSpc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</a:pPr>
            <a:r>
              <a:rPr lang="es-CO" sz="2540" kern="0" dirty="0">
                <a:solidFill>
                  <a:prstClr val="black"/>
                </a:solidFill>
                <a:sym typeface="Arial"/>
              </a:rPr>
              <a:t> La productividad de la empresa</a:t>
            </a:r>
          </a:p>
          <a:p>
            <a:pPr>
              <a:lnSpc>
                <a:spcPct val="83000"/>
              </a:lnSpc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</a:pPr>
            <a:r>
              <a:rPr lang="es-CO" sz="2540" kern="0" dirty="0">
                <a:solidFill>
                  <a:prstClr val="black"/>
                </a:solidFill>
                <a:sym typeface="Arial"/>
              </a:rPr>
              <a:t> Disminuir el riesgo jurídico</a:t>
            </a:r>
          </a:p>
          <a:p>
            <a:pPr>
              <a:lnSpc>
                <a:spcPct val="83000"/>
              </a:lnSpc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</a:pPr>
            <a:r>
              <a:rPr lang="es-CO" sz="2540" kern="0" dirty="0">
                <a:solidFill>
                  <a:prstClr val="black"/>
                </a:solidFill>
                <a:sym typeface="Arial"/>
              </a:rPr>
              <a:t> Promover la cultura del cuidado</a:t>
            </a:r>
            <a:endParaRPr lang="es-ES" sz="2540" kern="0" dirty="0">
              <a:solidFill>
                <a:prstClr val="black"/>
              </a:solidFill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772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-38100"/>
            <a:ext cx="1484327" cy="151121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886229" y="184440"/>
            <a:ext cx="38478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Cero Accidentes®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391434964"/>
              </p:ext>
            </p:extLst>
          </p:nvPr>
        </p:nvGraphicFramePr>
        <p:xfrm>
          <a:off x="2740844" y="1326531"/>
          <a:ext cx="799288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2781300" y="307551"/>
            <a:ext cx="1772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200" b="1" dirty="0" smtClean="0">
                <a:solidFill>
                  <a:srgbClr val="77C31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Atributos</a:t>
            </a:r>
            <a:endParaRPr lang="es-CO" sz="3200" b="1" dirty="0">
              <a:solidFill>
                <a:srgbClr val="77C31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08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-38100"/>
            <a:ext cx="1484327" cy="151121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886229" y="184440"/>
            <a:ext cx="38478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Cero Accidentes®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7" y="1122362"/>
            <a:ext cx="8101498" cy="4987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4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-38100"/>
            <a:ext cx="1484327" cy="151121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886229" y="184440"/>
            <a:ext cx="38478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Cero Accidentes®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9787" y="1103312"/>
            <a:ext cx="7848849" cy="4914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64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-38100"/>
            <a:ext cx="1484327" cy="151121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886229" y="184440"/>
            <a:ext cx="38478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Cero Accidentes®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5560" y="1052736"/>
            <a:ext cx="7856703" cy="489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16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</TotalTime>
  <Words>542</Words>
  <Application>Microsoft Macintosh PowerPoint</Application>
  <PresentationFormat>Widescreen</PresentationFormat>
  <Paragraphs>63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Calibri</vt:lpstr>
      <vt:lpstr>Calibri Light</vt:lpstr>
      <vt:lpstr>Century Gothic</vt:lpstr>
      <vt:lpstr>ＭＳ Ｐゴシック</vt:lpstr>
      <vt:lpstr>Times New Roman</vt:lpstr>
      <vt:lpstr>Arial</vt:lpstr>
      <vt:lpstr>1_Tema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Porque es estratégico el Modelo Cero AT para nuestros clientes?</vt:lpstr>
      <vt:lpstr>PowerPoint Presentation</vt:lpstr>
      <vt:lpstr>Porque es estratégico el Modelo Cero AT para nuestros clientes?</vt:lpstr>
      <vt:lpstr>Porque es Ganador el Modelo Cero AT para nuestros clientes?</vt:lpstr>
    </vt:vector>
  </TitlesOfParts>
  <Company>Suramericana S.A.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Porque es estratégico el Modelo Cero AT para nuestros clientes?</dc:title>
  <dc:creator>Bayron Alberto Morales Ruiz</dc:creator>
  <cp:lastModifiedBy>Clara E Restrepo B</cp:lastModifiedBy>
  <cp:revision>33</cp:revision>
  <dcterms:created xsi:type="dcterms:W3CDTF">2016-02-10T04:25:03Z</dcterms:created>
  <dcterms:modified xsi:type="dcterms:W3CDTF">2016-05-12T15:42:48Z</dcterms:modified>
</cp:coreProperties>
</file>