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0"/>
  </p:notesMasterIdLst>
  <p:sldIdLst>
    <p:sldId id="259" r:id="rId2"/>
    <p:sldId id="260" r:id="rId3"/>
    <p:sldId id="266" r:id="rId4"/>
    <p:sldId id="326" r:id="rId5"/>
    <p:sldId id="426" r:id="rId6"/>
    <p:sldId id="337" r:id="rId7"/>
    <p:sldId id="272" r:id="rId8"/>
    <p:sldId id="274" r:id="rId9"/>
    <p:sldId id="427" r:id="rId10"/>
    <p:sldId id="428" r:id="rId11"/>
    <p:sldId id="276" r:id="rId12"/>
    <p:sldId id="439" r:id="rId13"/>
    <p:sldId id="340" r:id="rId14"/>
    <p:sldId id="429" r:id="rId15"/>
    <p:sldId id="341" r:id="rId16"/>
    <p:sldId id="343" r:id="rId17"/>
    <p:sldId id="277" r:id="rId18"/>
    <p:sldId id="342" r:id="rId19"/>
    <p:sldId id="344" r:id="rId20"/>
    <p:sldId id="345" r:id="rId21"/>
    <p:sldId id="346" r:id="rId22"/>
    <p:sldId id="431" r:id="rId23"/>
    <p:sldId id="430" r:id="rId24"/>
    <p:sldId id="432" r:id="rId25"/>
    <p:sldId id="433" r:id="rId26"/>
    <p:sldId id="469" r:id="rId27"/>
    <p:sldId id="283" r:id="rId28"/>
    <p:sldId id="470" r:id="rId29"/>
    <p:sldId id="437" r:id="rId30"/>
    <p:sldId id="353" r:id="rId31"/>
    <p:sldId id="441" r:id="rId32"/>
    <p:sldId id="354" r:id="rId33"/>
    <p:sldId id="355" r:id="rId34"/>
    <p:sldId id="442" r:id="rId35"/>
    <p:sldId id="357" r:id="rId36"/>
    <p:sldId id="443" r:id="rId37"/>
    <p:sldId id="444" r:id="rId38"/>
    <p:sldId id="445" r:id="rId39"/>
    <p:sldId id="446" r:id="rId40"/>
    <p:sldId id="447" r:id="rId41"/>
    <p:sldId id="448" r:id="rId42"/>
    <p:sldId id="449" r:id="rId43"/>
    <p:sldId id="450" r:id="rId44"/>
    <p:sldId id="451" r:id="rId45"/>
    <p:sldId id="452" r:id="rId46"/>
    <p:sldId id="453" r:id="rId47"/>
    <p:sldId id="454" r:id="rId48"/>
    <p:sldId id="401" r:id="rId49"/>
  </p:sldIdLst>
  <p:sldSz cx="9144000" cy="6858000" type="screen4x3"/>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7C319"/>
    <a:srgbClr val="15ACFF"/>
    <a:srgbClr val="00FFCC"/>
    <a:srgbClr val="0094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D113A9D2-9D6B-4929-AA2D-F23B5EE8CBE7}" styleName="Estilo temático 2 - Énfasis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06799F8-075E-4A3A-A7F6-7FBC6576F1A4}" styleName="Estilo temático 2 - Énfasis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269D01E-BC32-4049-B463-5C60D7B0CCD2}" styleName="Estilo temático 2 - Énfasis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27F97BB-C833-4FB7-BDE5-3F7075034690}" styleName="Estilo temático 2 - Énfasis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38B1855-1B75-4FBE-930C-398BA8C253C6}" styleName="Estilo temático 2 - Énfasis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DA37D80-6434-44D0-A028-1B22A696006F}" styleName="Estilo claro 3 - Acento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8A107856-5554-42FB-B03E-39F5DBC370BA}" styleName="Estilo medio 4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69CF1AB2-1976-4502-BF36-3FF5EA218861}" styleName="Estilo medio 4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20" autoAdjust="0"/>
    <p:restoredTop sz="94643"/>
  </p:normalViewPr>
  <p:slideViewPr>
    <p:cSldViewPr snapToGrid="0" snapToObjects="1">
      <p:cViewPr>
        <p:scale>
          <a:sx n="70" d="100"/>
          <a:sy n="70" d="100"/>
        </p:scale>
        <p:origin x="2232" y="62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notesMaster" Target="notesMasters/notesMaster1.xml"/><Relationship Id="rId51" Type="http://schemas.openxmlformats.org/officeDocument/2006/relationships/presProps" Target="presProps.xml"/><Relationship Id="rId52" Type="http://schemas.openxmlformats.org/officeDocument/2006/relationships/viewProps" Target="viewProps.xml"/><Relationship Id="rId53" Type="http://schemas.openxmlformats.org/officeDocument/2006/relationships/theme" Target="theme/theme1.xml"/><Relationship Id="rId54"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C34BEE3-B6AF-42CB-8A67-849E70734A89}" type="doc">
      <dgm:prSet loTypeId="urn:microsoft.com/office/officeart/2008/layout/VerticalCurvedList" loCatId="list" qsTypeId="urn:microsoft.com/office/officeart/2005/8/quickstyle/simple1" qsCatId="simple" csTypeId="urn:microsoft.com/office/officeart/2005/8/colors/colorful4" csCatId="colorful" phldr="1"/>
      <dgm:spPr/>
      <dgm:t>
        <a:bodyPr/>
        <a:lstStyle/>
        <a:p>
          <a:endParaRPr lang="es-ES_tradnl"/>
        </a:p>
      </dgm:t>
    </dgm:pt>
    <dgm:pt modelId="{BD4F489B-A322-4EBD-9622-87D715FC9BFF}">
      <dgm:prSet phldrT="[Texto]"/>
      <dgm:spPr/>
      <dgm:t>
        <a:bodyPr/>
        <a:lstStyle/>
        <a:p>
          <a:r>
            <a:rPr lang="es-ES" dirty="0" smtClean="0"/>
            <a:t>Un (1) representante por cada una de las partes.</a:t>
          </a:r>
          <a:endParaRPr lang="es-ES_tradnl" dirty="0"/>
        </a:p>
      </dgm:t>
    </dgm:pt>
    <dgm:pt modelId="{F6FA36A1-1EFA-4717-9518-94F6797FCC68}" type="parTrans" cxnId="{953D311C-DD02-4516-B5E7-E163FCF6B176}">
      <dgm:prSet/>
      <dgm:spPr/>
      <dgm:t>
        <a:bodyPr/>
        <a:lstStyle/>
        <a:p>
          <a:endParaRPr lang="es-ES_tradnl"/>
        </a:p>
      </dgm:t>
    </dgm:pt>
    <dgm:pt modelId="{02775A9F-1CC4-4F5E-9848-433847BEBFBA}" type="sibTrans" cxnId="{953D311C-DD02-4516-B5E7-E163FCF6B176}">
      <dgm:prSet/>
      <dgm:spPr/>
      <dgm:t>
        <a:bodyPr/>
        <a:lstStyle/>
        <a:p>
          <a:endParaRPr lang="es-ES_tradnl"/>
        </a:p>
      </dgm:t>
    </dgm:pt>
    <dgm:pt modelId="{EBD2C25F-AFC4-4ED1-9FC1-D8262686BCE9}">
      <dgm:prSet phldrT="[Texto]"/>
      <dgm:spPr/>
      <dgm:t>
        <a:bodyPr/>
        <a:lstStyle/>
        <a:p>
          <a:r>
            <a:rPr lang="es-ES" dirty="0" smtClean="0"/>
            <a:t>Dos (2) representantes por cada una de las partes.</a:t>
          </a:r>
          <a:endParaRPr lang="es-ES_tradnl" dirty="0"/>
        </a:p>
      </dgm:t>
    </dgm:pt>
    <dgm:pt modelId="{460FCB96-35D0-468F-8076-32C808FD26F5}" type="parTrans" cxnId="{B57A0BCC-94F0-4DB2-9BCF-93A9E4B7DEB8}">
      <dgm:prSet/>
      <dgm:spPr/>
      <dgm:t>
        <a:bodyPr/>
        <a:lstStyle/>
        <a:p>
          <a:endParaRPr lang="es-ES_tradnl"/>
        </a:p>
      </dgm:t>
    </dgm:pt>
    <dgm:pt modelId="{1EFF4F1F-B022-4737-AF41-1D68CA627008}" type="sibTrans" cxnId="{B57A0BCC-94F0-4DB2-9BCF-93A9E4B7DEB8}">
      <dgm:prSet/>
      <dgm:spPr/>
      <dgm:t>
        <a:bodyPr/>
        <a:lstStyle/>
        <a:p>
          <a:endParaRPr lang="es-ES_tradnl"/>
        </a:p>
      </dgm:t>
    </dgm:pt>
    <dgm:pt modelId="{94CE5FD0-D910-4A79-A1C8-E64A05EA22FA}">
      <dgm:prSet phldrT="[Texto]"/>
      <dgm:spPr/>
      <dgm:t>
        <a:bodyPr/>
        <a:lstStyle/>
        <a:p>
          <a:r>
            <a:rPr lang="es-ES" dirty="0" smtClean="0"/>
            <a:t>Tres (3) representantes por cada una de las partes.</a:t>
          </a:r>
        </a:p>
      </dgm:t>
    </dgm:pt>
    <dgm:pt modelId="{4E4B8E4C-7363-4F2D-B0A2-5C2A8CC56ADC}" type="parTrans" cxnId="{208C2694-0120-45E0-8986-56FEEBF55EDF}">
      <dgm:prSet/>
      <dgm:spPr/>
      <dgm:t>
        <a:bodyPr/>
        <a:lstStyle/>
        <a:p>
          <a:endParaRPr lang="es-ES_tradnl"/>
        </a:p>
      </dgm:t>
    </dgm:pt>
    <dgm:pt modelId="{1ADAECD9-D461-4CE3-9131-C2AA0F38048D}" type="sibTrans" cxnId="{208C2694-0120-45E0-8986-56FEEBF55EDF}">
      <dgm:prSet/>
      <dgm:spPr/>
      <dgm:t>
        <a:bodyPr/>
        <a:lstStyle/>
        <a:p>
          <a:endParaRPr lang="es-ES_tradnl"/>
        </a:p>
      </dgm:t>
    </dgm:pt>
    <dgm:pt modelId="{EEF66ADF-24B3-4C35-8E15-72DA69EEC645}">
      <dgm:prSet/>
      <dgm:spPr/>
      <dgm:t>
        <a:bodyPr/>
        <a:lstStyle/>
        <a:p>
          <a:r>
            <a:rPr lang="es-ES" dirty="0" smtClean="0"/>
            <a:t>Cuatro (4) representantes por cada una de las partes.</a:t>
          </a:r>
          <a:endParaRPr lang="es-ES_tradnl" dirty="0"/>
        </a:p>
      </dgm:t>
    </dgm:pt>
    <dgm:pt modelId="{9A31B9D5-4881-4385-88D3-E32A2CBE6AEF}" type="parTrans" cxnId="{731539FA-0722-4538-861D-C67FF7763AEA}">
      <dgm:prSet/>
      <dgm:spPr/>
      <dgm:t>
        <a:bodyPr/>
        <a:lstStyle/>
        <a:p>
          <a:endParaRPr lang="es-ES_tradnl"/>
        </a:p>
      </dgm:t>
    </dgm:pt>
    <dgm:pt modelId="{5BD498F8-691D-4516-BC6D-0AA29A6DC4E9}" type="sibTrans" cxnId="{731539FA-0722-4538-861D-C67FF7763AEA}">
      <dgm:prSet/>
      <dgm:spPr/>
      <dgm:t>
        <a:bodyPr/>
        <a:lstStyle/>
        <a:p>
          <a:endParaRPr lang="es-ES_tradnl"/>
        </a:p>
      </dgm:t>
    </dgm:pt>
    <dgm:pt modelId="{87F61E71-BC63-4C5E-A2F8-3A4CE76418D5}" type="pres">
      <dgm:prSet presAssocID="{FC34BEE3-B6AF-42CB-8A67-849E70734A89}" presName="Name0" presStyleCnt="0">
        <dgm:presLayoutVars>
          <dgm:chMax val="7"/>
          <dgm:chPref val="7"/>
          <dgm:dir/>
        </dgm:presLayoutVars>
      </dgm:prSet>
      <dgm:spPr/>
      <dgm:t>
        <a:bodyPr/>
        <a:lstStyle/>
        <a:p>
          <a:endParaRPr lang="es-ES_tradnl"/>
        </a:p>
      </dgm:t>
    </dgm:pt>
    <dgm:pt modelId="{DA20D4BB-0D59-46BA-BD83-E115B5DA11C8}" type="pres">
      <dgm:prSet presAssocID="{FC34BEE3-B6AF-42CB-8A67-849E70734A89}" presName="Name1" presStyleCnt="0"/>
      <dgm:spPr/>
    </dgm:pt>
    <dgm:pt modelId="{BD8B3009-7360-4860-8D1F-50CC0F1404B3}" type="pres">
      <dgm:prSet presAssocID="{FC34BEE3-B6AF-42CB-8A67-849E70734A89}" presName="cycle" presStyleCnt="0"/>
      <dgm:spPr/>
    </dgm:pt>
    <dgm:pt modelId="{147E1E7F-6989-4BD4-A41C-5ED8CBA663EE}" type="pres">
      <dgm:prSet presAssocID="{FC34BEE3-B6AF-42CB-8A67-849E70734A89}" presName="srcNode" presStyleLbl="node1" presStyleIdx="0" presStyleCnt="4"/>
      <dgm:spPr/>
    </dgm:pt>
    <dgm:pt modelId="{ED5AAE36-2AF0-4F7A-A2D2-CA3952FC79EC}" type="pres">
      <dgm:prSet presAssocID="{FC34BEE3-B6AF-42CB-8A67-849E70734A89}" presName="conn" presStyleLbl="parChTrans1D2" presStyleIdx="0" presStyleCnt="1"/>
      <dgm:spPr/>
      <dgm:t>
        <a:bodyPr/>
        <a:lstStyle/>
        <a:p>
          <a:endParaRPr lang="es-ES_tradnl"/>
        </a:p>
      </dgm:t>
    </dgm:pt>
    <dgm:pt modelId="{1AF09AEE-E4D6-4CBB-B61D-64712D8AB0AA}" type="pres">
      <dgm:prSet presAssocID="{FC34BEE3-B6AF-42CB-8A67-849E70734A89}" presName="extraNode" presStyleLbl="node1" presStyleIdx="0" presStyleCnt="4"/>
      <dgm:spPr/>
    </dgm:pt>
    <dgm:pt modelId="{3B41243C-F21A-4C79-9D61-53A8E3739767}" type="pres">
      <dgm:prSet presAssocID="{FC34BEE3-B6AF-42CB-8A67-849E70734A89}" presName="dstNode" presStyleLbl="node1" presStyleIdx="0" presStyleCnt="4"/>
      <dgm:spPr/>
    </dgm:pt>
    <dgm:pt modelId="{50FD03A7-5AD8-4322-8842-851B3E764EE2}" type="pres">
      <dgm:prSet presAssocID="{BD4F489B-A322-4EBD-9622-87D715FC9BFF}" presName="text_1" presStyleLbl="node1" presStyleIdx="0" presStyleCnt="4">
        <dgm:presLayoutVars>
          <dgm:bulletEnabled val="1"/>
        </dgm:presLayoutVars>
      </dgm:prSet>
      <dgm:spPr/>
      <dgm:t>
        <a:bodyPr/>
        <a:lstStyle/>
        <a:p>
          <a:endParaRPr lang="es-ES_tradnl"/>
        </a:p>
      </dgm:t>
    </dgm:pt>
    <dgm:pt modelId="{CD846610-FDE8-45DB-BE99-6DEEEE1686F2}" type="pres">
      <dgm:prSet presAssocID="{BD4F489B-A322-4EBD-9622-87D715FC9BFF}" presName="accent_1" presStyleCnt="0"/>
      <dgm:spPr/>
    </dgm:pt>
    <dgm:pt modelId="{ABD852EB-118B-4B5B-8E66-8A4FFC8051B5}" type="pres">
      <dgm:prSet presAssocID="{BD4F489B-A322-4EBD-9622-87D715FC9BFF}" presName="accentRepeatNode" presStyleLbl="solidFgAcc1" presStyleIdx="0" presStyleCnt="4"/>
      <dgm:spPr/>
    </dgm:pt>
    <dgm:pt modelId="{20F07D48-403A-471F-BF97-71EEFB2DEFC8}" type="pres">
      <dgm:prSet presAssocID="{EBD2C25F-AFC4-4ED1-9FC1-D8262686BCE9}" presName="text_2" presStyleLbl="node1" presStyleIdx="1" presStyleCnt="4">
        <dgm:presLayoutVars>
          <dgm:bulletEnabled val="1"/>
        </dgm:presLayoutVars>
      </dgm:prSet>
      <dgm:spPr/>
      <dgm:t>
        <a:bodyPr/>
        <a:lstStyle/>
        <a:p>
          <a:endParaRPr lang="es-ES_tradnl"/>
        </a:p>
      </dgm:t>
    </dgm:pt>
    <dgm:pt modelId="{5E3D70D6-563B-4707-B658-27A5CB8D0EFB}" type="pres">
      <dgm:prSet presAssocID="{EBD2C25F-AFC4-4ED1-9FC1-D8262686BCE9}" presName="accent_2" presStyleCnt="0"/>
      <dgm:spPr/>
    </dgm:pt>
    <dgm:pt modelId="{563A8DBA-3595-43E4-B86A-A22D1F46F54E}" type="pres">
      <dgm:prSet presAssocID="{EBD2C25F-AFC4-4ED1-9FC1-D8262686BCE9}" presName="accentRepeatNode" presStyleLbl="solidFgAcc1" presStyleIdx="1" presStyleCnt="4"/>
      <dgm:spPr/>
    </dgm:pt>
    <dgm:pt modelId="{44CC58B3-631F-4803-8B92-31293CF1CF8A}" type="pres">
      <dgm:prSet presAssocID="{94CE5FD0-D910-4A79-A1C8-E64A05EA22FA}" presName="text_3" presStyleLbl="node1" presStyleIdx="2" presStyleCnt="4">
        <dgm:presLayoutVars>
          <dgm:bulletEnabled val="1"/>
        </dgm:presLayoutVars>
      </dgm:prSet>
      <dgm:spPr/>
      <dgm:t>
        <a:bodyPr/>
        <a:lstStyle/>
        <a:p>
          <a:endParaRPr lang="es-ES_tradnl"/>
        </a:p>
      </dgm:t>
    </dgm:pt>
    <dgm:pt modelId="{A52F5D59-CE14-4270-8846-3C341D341CA0}" type="pres">
      <dgm:prSet presAssocID="{94CE5FD0-D910-4A79-A1C8-E64A05EA22FA}" presName="accent_3" presStyleCnt="0"/>
      <dgm:spPr/>
    </dgm:pt>
    <dgm:pt modelId="{E26875B9-CC7A-453E-95B0-58045DBEAEFE}" type="pres">
      <dgm:prSet presAssocID="{94CE5FD0-D910-4A79-A1C8-E64A05EA22FA}" presName="accentRepeatNode" presStyleLbl="solidFgAcc1" presStyleIdx="2" presStyleCnt="4"/>
      <dgm:spPr/>
    </dgm:pt>
    <dgm:pt modelId="{D41AB390-1036-4A5A-A6D0-0F8D13009784}" type="pres">
      <dgm:prSet presAssocID="{EEF66ADF-24B3-4C35-8E15-72DA69EEC645}" presName="text_4" presStyleLbl="node1" presStyleIdx="3" presStyleCnt="4">
        <dgm:presLayoutVars>
          <dgm:bulletEnabled val="1"/>
        </dgm:presLayoutVars>
      </dgm:prSet>
      <dgm:spPr/>
      <dgm:t>
        <a:bodyPr/>
        <a:lstStyle/>
        <a:p>
          <a:endParaRPr lang="es-ES_tradnl"/>
        </a:p>
      </dgm:t>
    </dgm:pt>
    <dgm:pt modelId="{9BAB6AC8-1E17-4ECE-A24A-A2B2E22A93E3}" type="pres">
      <dgm:prSet presAssocID="{EEF66ADF-24B3-4C35-8E15-72DA69EEC645}" presName="accent_4" presStyleCnt="0"/>
      <dgm:spPr/>
    </dgm:pt>
    <dgm:pt modelId="{DA23F281-B288-433C-AE9E-1B1B3EAA2746}" type="pres">
      <dgm:prSet presAssocID="{EEF66ADF-24B3-4C35-8E15-72DA69EEC645}" presName="accentRepeatNode" presStyleLbl="solidFgAcc1" presStyleIdx="3" presStyleCnt="4"/>
      <dgm:spPr/>
    </dgm:pt>
  </dgm:ptLst>
  <dgm:cxnLst>
    <dgm:cxn modelId="{2C8380C6-B6DE-44D7-BE8D-D344ECA68F72}" type="presOf" srcId="{EBD2C25F-AFC4-4ED1-9FC1-D8262686BCE9}" destId="{20F07D48-403A-471F-BF97-71EEFB2DEFC8}" srcOrd="0" destOrd="0" presId="urn:microsoft.com/office/officeart/2008/layout/VerticalCurvedList"/>
    <dgm:cxn modelId="{208C2694-0120-45E0-8986-56FEEBF55EDF}" srcId="{FC34BEE3-B6AF-42CB-8A67-849E70734A89}" destId="{94CE5FD0-D910-4A79-A1C8-E64A05EA22FA}" srcOrd="2" destOrd="0" parTransId="{4E4B8E4C-7363-4F2D-B0A2-5C2A8CC56ADC}" sibTransId="{1ADAECD9-D461-4CE3-9131-C2AA0F38048D}"/>
    <dgm:cxn modelId="{3F996716-1E71-49A2-8DCC-5D344A7DF529}" type="presOf" srcId="{EEF66ADF-24B3-4C35-8E15-72DA69EEC645}" destId="{D41AB390-1036-4A5A-A6D0-0F8D13009784}" srcOrd="0" destOrd="0" presId="urn:microsoft.com/office/officeart/2008/layout/VerticalCurvedList"/>
    <dgm:cxn modelId="{D3F2D34D-B0FE-4878-9083-306BDE515E9E}" type="presOf" srcId="{02775A9F-1CC4-4F5E-9848-433847BEBFBA}" destId="{ED5AAE36-2AF0-4F7A-A2D2-CA3952FC79EC}" srcOrd="0" destOrd="0" presId="urn:microsoft.com/office/officeart/2008/layout/VerticalCurvedList"/>
    <dgm:cxn modelId="{83B5A5F3-62DA-4C0A-A0E4-13135BCCE3C9}" type="presOf" srcId="{FC34BEE3-B6AF-42CB-8A67-849E70734A89}" destId="{87F61E71-BC63-4C5E-A2F8-3A4CE76418D5}" srcOrd="0" destOrd="0" presId="urn:microsoft.com/office/officeart/2008/layout/VerticalCurvedList"/>
    <dgm:cxn modelId="{731539FA-0722-4538-861D-C67FF7763AEA}" srcId="{FC34BEE3-B6AF-42CB-8A67-849E70734A89}" destId="{EEF66ADF-24B3-4C35-8E15-72DA69EEC645}" srcOrd="3" destOrd="0" parTransId="{9A31B9D5-4881-4385-88D3-E32A2CBE6AEF}" sibTransId="{5BD498F8-691D-4516-BC6D-0AA29A6DC4E9}"/>
    <dgm:cxn modelId="{CEE235F9-1C55-4AAC-90A5-3886686A285B}" type="presOf" srcId="{BD4F489B-A322-4EBD-9622-87D715FC9BFF}" destId="{50FD03A7-5AD8-4322-8842-851B3E764EE2}" srcOrd="0" destOrd="0" presId="urn:microsoft.com/office/officeart/2008/layout/VerticalCurvedList"/>
    <dgm:cxn modelId="{B57A0BCC-94F0-4DB2-9BCF-93A9E4B7DEB8}" srcId="{FC34BEE3-B6AF-42CB-8A67-849E70734A89}" destId="{EBD2C25F-AFC4-4ED1-9FC1-D8262686BCE9}" srcOrd="1" destOrd="0" parTransId="{460FCB96-35D0-468F-8076-32C808FD26F5}" sibTransId="{1EFF4F1F-B022-4737-AF41-1D68CA627008}"/>
    <dgm:cxn modelId="{0186642A-EC26-4747-B8D8-ECF6E4DD9A9A}" type="presOf" srcId="{94CE5FD0-D910-4A79-A1C8-E64A05EA22FA}" destId="{44CC58B3-631F-4803-8B92-31293CF1CF8A}" srcOrd="0" destOrd="0" presId="urn:microsoft.com/office/officeart/2008/layout/VerticalCurvedList"/>
    <dgm:cxn modelId="{953D311C-DD02-4516-B5E7-E163FCF6B176}" srcId="{FC34BEE3-B6AF-42CB-8A67-849E70734A89}" destId="{BD4F489B-A322-4EBD-9622-87D715FC9BFF}" srcOrd="0" destOrd="0" parTransId="{F6FA36A1-1EFA-4717-9518-94F6797FCC68}" sibTransId="{02775A9F-1CC4-4F5E-9848-433847BEBFBA}"/>
    <dgm:cxn modelId="{BC3870CA-42C7-42F8-802C-17969D0A1C6A}" type="presParOf" srcId="{87F61E71-BC63-4C5E-A2F8-3A4CE76418D5}" destId="{DA20D4BB-0D59-46BA-BD83-E115B5DA11C8}" srcOrd="0" destOrd="0" presId="urn:microsoft.com/office/officeart/2008/layout/VerticalCurvedList"/>
    <dgm:cxn modelId="{31D828FC-F3CD-4B3F-98AF-33DA27DAE224}" type="presParOf" srcId="{DA20D4BB-0D59-46BA-BD83-E115B5DA11C8}" destId="{BD8B3009-7360-4860-8D1F-50CC0F1404B3}" srcOrd="0" destOrd="0" presId="urn:microsoft.com/office/officeart/2008/layout/VerticalCurvedList"/>
    <dgm:cxn modelId="{B20568B9-0DDF-4723-A59F-07399FB25F3D}" type="presParOf" srcId="{BD8B3009-7360-4860-8D1F-50CC0F1404B3}" destId="{147E1E7F-6989-4BD4-A41C-5ED8CBA663EE}" srcOrd="0" destOrd="0" presId="urn:microsoft.com/office/officeart/2008/layout/VerticalCurvedList"/>
    <dgm:cxn modelId="{96002C83-8190-4FE8-86E5-BA7831F16136}" type="presParOf" srcId="{BD8B3009-7360-4860-8D1F-50CC0F1404B3}" destId="{ED5AAE36-2AF0-4F7A-A2D2-CA3952FC79EC}" srcOrd="1" destOrd="0" presId="urn:microsoft.com/office/officeart/2008/layout/VerticalCurvedList"/>
    <dgm:cxn modelId="{C4AC9492-7E23-4E3A-A93E-9ACC6D412B8A}" type="presParOf" srcId="{BD8B3009-7360-4860-8D1F-50CC0F1404B3}" destId="{1AF09AEE-E4D6-4CBB-B61D-64712D8AB0AA}" srcOrd="2" destOrd="0" presId="urn:microsoft.com/office/officeart/2008/layout/VerticalCurvedList"/>
    <dgm:cxn modelId="{19EDE74E-4C02-4DBE-AF13-4894F35A4963}" type="presParOf" srcId="{BD8B3009-7360-4860-8D1F-50CC0F1404B3}" destId="{3B41243C-F21A-4C79-9D61-53A8E3739767}" srcOrd="3" destOrd="0" presId="urn:microsoft.com/office/officeart/2008/layout/VerticalCurvedList"/>
    <dgm:cxn modelId="{D06806AC-F0BE-456C-8F12-746882BEFF76}" type="presParOf" srcId="{DA20D4BB-0D59-46BA-BD83-E115B5DA11C8}" destId="{50FD03A7-5AD8-4322-8842-851B3E764EE2}" srcOrd="1" destOrd="0" presId="urn:microsoft.com/office/officeart/2008/layout/VerticalCurvedList"/>
    <dgm:cxn modelId="{B3EBF56C-A4CB-4281-9C79-8EA08A0AA278}" type="presParOf" srcId="{DA20D4BB-0D59-46BA-BD83-E115B5DA11C8}" destId="{CD846610-FDE8-45DB-BE99-6DEEEE1686F2}" srcOrd="2" destOrd="0" presId="urn:microsoft.com/office/officeart/2008/layout/VerticalCurvedList"/>
    <dgm:cxn modelId="{32E00468-CB0D-4E72-B57C-687544C08DF9}" type="presParOf" srcId="{CD846610-FDE8-45DB-BE99-6DEEEE1686F2}" destId="{ABD852EB-118B-4B5B-8E66-8A4FFC8051B5}" srcOrd="0" destOrd="0" presId="urn:microsoft.com/office/officeart/2008/layout/VerticalCurvedList"/>
    <dgm:cxn modelId="{0341025B-F09D-4555-BC06-482442BED034}" type="presParOf" srcId="{DA20D4BB-0D59-46BA-BD83-E115B5DA11C8}" destId="{20F07D48-403A-471F-BF97-71EEFB2DEFC8}" srcOrd="3" destOrd="0" presId="urn:microsoft.com/office/officeart/2008/layout/VerticalCurvedList"/>
    <dgm:cxn modelId="{6E187E0B-788C-4964-9395-3CF8DDC3FCA4}" type="presParOf" srcId="{DA20D4BB-0D59-46BA-BD83-E115B5DA11C8}" destId="{5E3D70D6-563B-4707-B658-27A5CB8D0EFB}" srcOrd="4" destOrd="0" presId="urn:microsoft.com/office/officeart/2008/layout/VerticalCurvedList"/>
    <dgm:cxn modelId="{70C2D298-1E6E-4918-ADA3-37101AFA9E79}" type="presParOf" srcId="{5E3D70D6-563B-4707-B658-27A5CB8D0EFB}" destId="{563A8DBA-3595-43E4-B86A-A22D1F46F54E}" srcOrd="0" destOrd="0" presId="urn:microsoft.com/office/officeart/2008/layout/VerticalCurvedList"/>
    <dgm:cxn modelId="{7AE94331-E212-4EDE-A38A-69BC4682B53E}" type="presParOf" srcId="{DA20D4BB-0D59-46BA-BD83-E115B5DA11C8}" destId="{44CC58B3-631F-4803-8B92-31293CF1CF8A}" srcOrd="5" destOrd="0" presId="urn:microsoft.com/office/officeart/2008/layout/VerticalCurvedList"/>
    <dgm:cxn modelId="{94B6CE1D-95DF-4EB4-93A8-5A9CD28A9BF2}" type="presParOf" srcId="{DA20D4BB-0D59-46BA-BD83-E115B5DA11C8}" destId="{A52F5D59-CE14-4270-8846-3C341D341CA0}" srcOrd="6" destOrd="0" presId="urn:microsoft.com/office/officeart/2008/layout/VerticalCurvedList"/>
    <dgm:cxn modelId="{C38C5442-EDEE-4D0E-97C7-FEFA0333B447}" type="presParOf" srcId="{A52F5D59-CE14-4270-8846-3C341D341CA0}" destId="{E26875B9-CC7A-453E-95B0-58045DBEAEFE}" srcOrd="0" destOrd="0" presId="urn:microsoft.com/office/officeart/2008/layout/VerticalCurvedList"/>
    <dgm:cxn modelId="{9EDEAC5D-8C2C-418F-B54D-688364741926}" type="presParOf" srcId="{DA20D4BB-0D59-46BA-BD83-E115B5DA11C8}" destId="{D41AB390-1036-4A5A-A6D0-0F8D13009784}" srcOrd="7" destOrd="0" presId="urn:microsoft.com/office/officeart/2008/layout/VerticalCurvedList"/>
    <dgm:cxn modelId="{7FEA3DAF-794B-4177-B94E-AB1DB43C768B}" type="presParOf" srcId="{DA20D4BB-0D59-46BA-BD83-E115B5DA11C8}" destId="{9BAB6AC8-1E17-4ECE-A24A-A2B2E22A93E3}" srcOrd="8" destOrd="0" presId="urn:microsoft.com/office/officeart/2008/layout/VerticalCurvedList"/>
    <dgm:cxn modelId="{A5C948D3-6B54-484F-8030-240B327B6532}" type="presParOf" srcId="{9BAB6AC8-1E17-4ECE-A24A-A2B2E22A93E3}" destId="{DA23F281-B288-433C-AE9E-1B1B3EAA2746}"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BA3FBEE-B0FF-4AC5-B68C-4C89A8C1E18F}" type="doc">
      <dgm:prSet loTypeId="urn:microsoft.com/office/officeart/2005/8/layout/chevron2" loCatId="list" qsTypeId="urn:microsoft.com/office/officeart/2005/8/quickstyle/simple1" qsCatId="simple" csTypeId="urn:microsoft.com/office/officeart/2005/8/colors/accent1_1" csCatId="accent1" phldr="1"/>
      <dgm:spPr/>
      <dgm:t>
        <a:bodyPr/>
        <a:lstStyle/>
        <a:p>
          <a:endParaRPr lang="es-ES_tradnl"/>
        </a:p>
      </dgm:t>
    </dgm:pt>
    <dgm:pt modelId="{572F5F80-1127-40BD-9319-4246017F3A31}">
      <dgm:prSet phldrT="[Texto]"/>
      <dgm:spPr>
        <a:ln w="19050">
          <a:solidFill>
            <a:srgbClr val="FF0000"/>
          </a:solidFill>
        </a:ln>
      </dgm:spPr>
      <dgm:t>
        <a:bodyPr/>
        <a:lstStyle/>
        <a:p>
          <a:r>
            <a:rPr lang="es-CO" dirty="0" smtClean="0"/>
            <a:t>Presidir y orientar </a:t>
          </a:r>
          <a:endParaRPr lang="es-ES_tradnl" dirty="0"/>
        </a:p>
      </dgm:t>
    </dgm:pt>
    <dgm:pt modelId="{EA0BF595-7659-4C37-8E21-6FF1460B4DCA}" type="parTrans" cxnId="{E13BFE69-0030-4B57-A630-6660D059D0DB}">
      <dgm:prSet/>
      <dgm:spPr/>
      <dgm:t>
        <a:bodyPr/>
        <a:lstStyle/>
        <a:p>
          <a:endParaRPr lang="es-ES_tradnl"/>
        </a:p>
      </dgm:t>
    </dgm:pt>
    <dgm:pt modelId="{5528808E-AE36-4076-A7D8-5BE80898F148}" type="sibTrans" cxnId="{E13BFE69-0030-4B57-A630-6660D059D0DB}">
      <dgm:prSet/>
      <dgm:spPr/>
      <dgm:t>
        <a:bodyPr/>
        <a:lstStyle/>
        <a:p>
          <a:endParaRPr lang="es-ES_tradnl"/>
        </a:p>
      </dgm:t>
    </dgm:pt>
    <dgm:pt modelId="{95A0D039-2A28-40DA-BA7F-D53F1B6F71B9}">
      <dgm:prSet phldrT="[Texto]" custT="1"/>
      <dgm:spPr/>
      <dgm:t>
        <a:bodyPr/>
        <a:lstStyle/>
        <a:p>
          <a:pPr algn="just"/>
          <a:r>
            <a:rPr lang="es-CO" sz="1400" dirty="0" smtClean="0"/>
            <a:t>Las reuniones de forma dinámica y eficaz. </a:t>
          </a:r>
          <a:endParaRPr lang="es-ES_tradnl" sz="1400" dirty="0"/>
        </a:p>
      </dgm:t>
    </dgm:pt>
    <dgm:pt modelId="{382FDFF0-6FAB-40AE-805E-5D4ECADF747B}" type="parTrans" cxnId="{CCFD1D80-80E2-43F5-B6FA-926DFC6D8C37}">
      <dgm:prSet/>
      <dgm:spPr/>
      <dgm:t>
        <a:bodyPr/>
        <a:lstStyle/>
        <a:p>
          <a:endParaRPr lang="es-ES_tradnl"/>
        </a:p>
      </dgm:t>
    </dgm:pt>
    <dgm:pt modelId="{4DA802A4-EA61-41CE-838C-055279715A28}" type="sibTrans" cxnId="{CCFD1D80-80E2-43F5-B6FA-926DFC6D8C37}">
      <dgm:prSet/>
      <dgm:spPr/>
      <dgm:t>
        <a:bodyPr/>
        <a:lstStyle/>
        <a:p>
          <a:endParaRPr lang="es-ES_tradnl"/>
        </a:p>
      </dgm:t>
    </dgm:pt>
    <dgm:pt modelId="{6A797AB9-9F4B-4481-984F-F11713E20C7D}">
      <dgm:prSet phldrT="[Texto]"/>
      <dgm:spPr>
        <a:ln w="19050">
          <a:solidFill>
            <a:srgbClr val="FF0000"/>
          </a:solidFill>
        </a:ln>
      </dgm:spPr>
      <dgm:t>
        <a:bodyPr/>
        <a:lstStyle/>
        <a:p>
          <a:r>
            <a:rPr lang="es-CO" dirty="0" smtClean="0"/>
            <a:t>Llevar a cabo los arreglos </a:t>
          </a:r>
          <a:endParaRPr lang="es-ES_tradnl" dirty="0"/>
        </a:p>
      </dgm:t>
    </dgm:pt>
    <dgm:pt modelId="{42549F2E-F557-4680-A361-D03B3070BE1C}" type="parTrans" cxnId="{1D0D091F-596A-489D-8291-62E4A3E8B7F2}">
      <dgm:prSet/>
      <dgm:spPr/>
      <dgm:t>
        <a:bodyPr/>
        <a:lstStyle/>
        <a:p>
          <a:endParaRPr lang="es-ES_tradnl"/>
        </a:p>
      </dgm:t>
    </dgm:pt>
    <dgm:pt modelId="{2E080DAD-5A0C-4B49-B778-75BD6493B1B6}" type="sibTrans" cxnId="{1D0D091F-596A-489D-8291-62E4A3E8B7F2}">
      <dgm:prSet/>
      <dgm:spPr/>
      <dgm:t>
        <a:bodyPr/>
        <a:lstStyle/>
        <a:p>
          <a:endParaRPr lang="es-ES_tradnl"/>
        </a:p>
      </dgm:t>
    </dgm:pt>
    <dgm:pt modelId="{664B5A3E-7317-4DFF-9EB9-E8EC52338F26}">
      <dgm:prSet phldrT="[Texto]" custT="1"/>
      <dgm:spPr/>
      <dgm:t>
        <a:bodyPr/>
        <a:lstStyle/>
        <a:p>
          <a:pPr algn="just"/>
          <a:r>
            <a:rPr lang="es-CO" sz="1400" dirty="0" smtClean="0"/>
            <a:t>Para determinar lugar o sitio de reunión. </a:t>
          </a:r>
          <a:endParaRPr lang="es-ES_tradnl" sz="1400" dirty="0"/>
        </a:p>
      </dgm:t>
    </dgm:pt>
    <dgm:pt modelId="{D3DA3A41-DAAF-4CAC-99EB-9C9CAAF60010}" type="parTrans" cxnId="{E8CA46CC-99BD-4AF3-95C8-E0C5C4F55421}">
      <dgm:prSet/>
      <dgm:spPr/>
      <dgm:t>
        <a:bodyPr/>
        <a:lstStyle/>
        <a:p>
          <a:endParaRPr lang="es-ES_tradnl"/>
        </a:p>
      </dgm:t>
    </dgm:pt>
    <dgm:pt modelId="{513AB86D-6B33-4DAB-9E5E-98762364EACB}" type="sibTrans" cxnId="{E8CA46CC-99BD-4AF3-95C8-E0C5C4F55421}">
      <dgm:prSet/>
      <dgm:spPr/>
      <dgm:t>
        <a:bodyPr/>
        <a:lstStyle/>
        <a:p>
          <a:endParaRPr lang="es-ES_tradnl"/>
        </a:p>
      </dgm:t>
    </dgm:pt>
    <dgm:pt modelId="{C87A1EBC-A333-4880-8117-2E93C19642DE}">
      <dgm:prSet phldrT="[Texto]"/>
      <dgm:spPr>
        <a:ln w="19050">
          <a:solidFill>
            <a:srgbClr val="FF0000"/>
          </a:solidFill>
        </a:ln>
      </dgm:spPr>
      <dgm:t>
        <a:bodyPr/>
        <a:lstStyle/>
        <a:p>
          <a:r>
            <a:rPr lang="es-CO" dirty="0" smtClean="0"/>
            <a:t>Notificar</a:t>
          </a:r>
          <a:endParaRPr lang="es-ES_tradnl" dirty="0"/>
        </a:p>
      </dgm:t>
    </dgm:pt>
    <dgm:pt modelId="{C3C5A363-E53D-4B30-A760-CCE4CE7B496A}" type="parTrans" cxnId="{2CE05C3D-A907-45A4-AE0D-916B54156289}">
      <dgm:prSet/>
      <dgm:spPr/>
      <dgm:t>
        <a:bodyPr/>
        <a:lstStyle/>
        <a:p>
          <a:endParaRPr lang="es-ES_tradnl"/>
        </a:p>
      </dgm:t>
    </dgm:pt>
    <dgm:pt modelId="{3A5F199F-F232-4113-A581-3AE8E260A26F}" type="sibTrans" cxnId="{2CE05C3D-A907-45A4-AE0D-916B54156289}">
      <dgm:prSet/>
      <dgm:spPr/>
      <dgm:t>
        <a:bodyPr/>
        <a:lstStyle/>
        <a:p>
          <a:endParaRPr lang="es-ES_tradnl"/>
        </a:p>
      </dgm:t>
    </dgm:pt>
    <dgm:pt modelId="{2EE81FF7-FDF5-4B49-AB8C-B017503ED14D}">
      <dgm:prSet phldrT="[Texto]" custT="1"/>
      <dgm:spPr/>
      <dgm:t>
        <a:bodyPr/>
        <a:lstStyle/>
        <a:p>
          <a:pPr algn="just"/>
          <a:r>
            <a:rPr lang="es-CO" sz="1400" dirty="0" smtClean="0"/>
            <a:t>Lo escrito a los miembros del Comité sobre convocatoria a reuniones por lo menos una (1) vez al mes. </a:t>
          </a:r>
          <a:endParaRPr lang="es-ES_tradnl" sz="1400" dirty="0"/>
        </a:p>
      </dgm:t>
    </dgm:pt>
    <dgm:pt modelId="{D610A761-0400-4C7B-BECE-7414871339E9}" type="parTrans" cxnId="{64C39C5B-822C-4D9C-8D55-4FD2421D1D7A}">
      <dgm:prSet/>
      <dgm:spPr/>
      <dgm:t>
        <a:bodyPr/>
        <a:lstStyle/>
        <a:p>
          <a:endParaRPr lang="es-ES_tradnl"/>
        </a:p>
      </dgm:t>
    </dgm:pt>
    <dgm:pt modelId="{FF725550-6F14-4BC1-8F81-14406F4F1013}" type="sibTrans" cxnId="{64C39C5B-822C-4D9C-8D55-4FD2421D1D7A}">
      <dgm:prSet/>
      <dgm:spPr/>
      <dgm:t>
        <a:bodyPr/>
        <a:lstStyle/>
        <a:p>
          <a:endParaRPr lang="es-ES_tradnl"/>
        </a:p>
      </dgm:t>
    </dgm:pt>
    <dgm:pt modelId="{D58AE6D6-61D1-4B4C-94DD-187BEBF20A4B}">
      <dgm:prSet/>
      <dgm:spPr>
        <a:ln w="19050">
          <a:solidFill>
            <a:srgbClr val="FF0000"/>
          </a:solidFill>
        </a:ln>
      </dgm:spPr>
      <dgm:t>
        <a:bodyPr/>
        <a:lstStyle/>
        <a:p>
          <a:r>
            <a:rPr lang="es-CO" dirty="0" smtClean="0"/>
            <a:t>Preparar </a:t>
          </a:r>
          <a:endParaRPr lang="es-ES_tradnl" dirty="0"/>
        </a:p>
      </dgm:t>
    </dgm:pt>
    <dgm:pt modelId="{0C951E95-0DA4-45AF-8159-31B16A14E53F}" type="parTrans" cxnId="{B8E8215D-A788-4C5D-96E7-C0C2CDBA0899}">
      <dgm:prSet/>
      <dgm:spPr/>
      <dgm:t>
        <a:bodyPr/>
        <a:lstStyle/>
        <a:p>
          <a:endParaRPr lang="es-ES_tradnl"/>
        </a:p>
      </dgm:t>
    </dgm:pt>
    <dgm:pt modelId="{8FC917F2-DC70-4ACD-A9C2-EF3AD490C57B}" type="sibTrans" cxnId="{B8E8215D-A788-4C5D-96E7-C0C2CDBA0899}">
      <dgm:prSet/>
      <dgm:spPr/>
      <dgm:t>
        <a:bodyPr/>
        <a:lstStyle/>
        <a:p>
          <a:endParaRPr lang="es-ES_tradnl"/>
        </a:p>
      </dgm:t>
    </dgm:pt>
    <dgm:pt modelId="{712445A1-B5F1-4B15-B7F9-40D41E4AEA26}">
      <dgm:prSet custT="1"/>
      <dgm:spPr/>
      <dgm:t>
        <a:bodyPr/>
        <a:lstStyle/>
        <a:p>
          <a:pPr algn="just"/>
          <a:r>
            <a:rPr lang="es-CO" sz="1400" dirty="0" smtClean="0"/>
            <a:t>Los temas a tratar en cada reunión. </a:t>
          </a:r>
          <a:endParaRPr lang="es-ES_tradnl" sz="1400" dirty="0"/>
        </a:p>
      </dgm:t>
    </dgm:pt>
    <dgm:pt modelId="{32E0910B-5285-491B-AD5E-C039A34FCC43}" type="parTrans" cxnId="{7B6CFEEC-56F9-40A1-BFD1-303FE308F6BE}">
      <dgm:prSet/>
      <dgm:spPr/>
      <dgm:t>
        <a:bodyPr/>
        <a:lstStyle/>
        <a:p>
          <a:endParaRPr lang="es-ES_tradnl"/>
        </a:p>
      </dgm:t>
    </dgm:pt>
    <dgm:pt modelId="{3293B947-4486-4B57-B8A1-45F09C962BA8}" type="sibTrans" cxnId="{7B6CFEEC-56F9-40A1-BFD1-303FE308F6BE}">
      <dgm:prSet/>
      <dgm:spPr/>
      <dgm:t>
        <a:bodyPr/>
        <a:lstStyle/>
        <a:p>
          <a:endParaRPr lang="es-ES_tradnl"/>
        </a:p>
      </dgm:t>
    </dgm:pt>
    <dgm:pt modelId="{77273203-8445-4EE4-B35A-0AF2AEB7F2BC}">
      <dgm:prSet/>
      <dgm:spPr>
        <a:ln w="19050">
          <a:solidFill>
            <a:srgbClr val="FF0000"/>
          </a:solidFill>
        </a:ln>
      </dgm:spPr>
      <dgm:t>
        <a:bodyPr/>
        <a:lstStyle/>
        <a:p>
          <a:r>
            <a:rPr lang="es-CO" dirty="0" smtClean="0"/>
            <a:t>Tramitar </a:t>
          </a:r>
          <a:endParaRPr lang="es-ES_tradnl" dirty="0"/>
        </a:p>
      </dgm:t>
    </dgm:pt>
    <dgm:pt modelId="{3D3DD774-0AFA-44E8-BE21-FE7567C58C58}" type="parTrans" cxnId="{892AE070-73BC-4E50-89DF-C3BC00F1D0BE}">
      <dgm:prSet/>
      <dgm:spPr/>
      <dgm:t>
        <a:bodyPr/>
        <a:lstStyle/>
        <a:p>
          <a:endParaRPr lang="es-ES_tradnl"/>
        </a:p>
      </dgm:t>
    </dgm:pt>
    <dgm:pt modelId="{13F00516-7DD4-461C-8DB6-9AED60BDD9C5}" type="sibTrans" cxnId="{892AE070-73BC-4E50-89DF-C3BC00F1D0BE}">
      <dgm:prSet/>
      <dgm:spPr/>
      <dgm:t>
        <a:bodyPr/>
        <a:lstStyle/>
        <a:p>
          <a:endParaRPr lang="es-ES_tradnl"/>
        </a:p>
      </dgm:t>
    </dgm:pt>
    <dgm:pt modelId="{A10A95CB-10A4-450C-AFCE-C805910657A8}">
      <dgm:prSet custT="1"/>
      <dgm:spPr/>
      <dgm:t>
        <a:bodyPr/>
        <a:lstStyle/>
        <a:p>
          <a:pPr algn="just"/>
          <a:r>
            <a:rPr lang="es-CO" sz="1400" dirty="0" smtClean="0"/>
            <a:t>Ante la administración de la empresa las recomendaciones aprobadas por el Comité y darle a conocer todas las actividades. </a:t>
          </a:r>
          <a:endParaRPr lang="es-ES_tradnl" sz="1400" dirty="0"/>
        </a:p>
      </dgm:t>
    </dgm:pt>
    <dgm:pt modelId="{4F9506A1-1E71-445E-8D42-7CADCA52C854}" type="parTrans" cxnId="{B4C35787-5B92-47A1-B590-619E987A89D1}">
      <dgm:prSet/>
      <dgm:spPr/>
      <dgm:t>
        <a:bodyPr/>
        <a:lstStyle/>
        <a:p>
          <a:endParaRPr lang="es-ES_tradnl"/>
        </a:p>
      </dgm:t>
    </dgm:pt>
    <dgm:pt modelId="{80E91926-F184-43DC-B423-8D01A035C9AD}" type="sibTrans" cxnId="{B4C35787-5B92-47A1-B590-619E987A89D1}">
      <dgm:prSet/>
      <dgm:spPr/>
      <dgm:t>
        <a:bodyPr/>
        <a:lstStyle/>
        <a:p>
          <a:endParaRPr lang="es-ES_tradnl"/>
        </a:p>
      </dgm:t>
    </dgm:pt>
    <dgm:pt modelId="{405416FF-9359-4C1D-8EF5-EB167031CCDB}">
      <dgm:prSet/>
      <dgm:spPr>
        <a:ln w="19050">
          <a:solidFill>
            <a:srgbClr val="FF0000"/>
          </a:solidFill>
        </a:ln>
      </dgm:spPr>
      <dgm:t>
        <a:bodyPr/>
        <a:lstStyle/>
        <a:p>
          <a:r>
            <a:rPr lang="es-CO" dirty="0" smtClean="0"/>
            <a:t>Coordinar </a:t>
          </a:r>
          <a:endParaRPr lang="es-ES_tradnl" dirty="0"/>
        </a:p>
      </dgm:t>
    </dgm:pt>
    <dgm:pt modelId="{8149E080-DD63-458E-B522-BB0123AF3B99}" type="parTrans" cxnId="{5FFF96A5-28E8-4737-8D61-F26FDAA34945}">
      <dgm:prSet/>
      <dgm:spPr/>
      <dgm:t>
        <a:bodyPr/>
        <a:lstStyle/>
        <a:p>
          <a:endParaRPr lang="es-ES_tradnl"/>
        </a:p>
      </dgm:t>
    </dgm:pt>
    <dgm:pt modelId="{65F6E365-CF64-47B1-8EFF-2FBFA0BB6CD9}" type="sibTrans" cxnId="{5FFF96A5-28E8-4737-8D61-F26FDAA34945}">
      <dgm:prSet/>
      <dgm:spPr/>
      <dgm:t>
        <a:bodyPr/>
        <a:lstStyle/>
        <a:p>
          <a:endParaRPr lang="es-ES_tradnl"/>
        </a:p>
      </dgm:t>
    </dgm:pt>
    <dgm:pt modelId="{91F71D20-443C-437E-899C-318F15FEC851}">
      <dgm:prSet custT="1"/>
      <dgm:spPr/>
      <dgm:t>
        <a:bodyPr/>
        <a:lstStyle/>
        <a:p>
          <a:pPr algn="just"/>
          <a:r>
            <a:rPr lang="es-CO" sz="1400" dirty="0" smtClean="0"/>
            <a:t>Todo lo necesario </a:t>
          </a:r>
          <a:r>
            <a:rPr lang="es-ES" sz="1400" dirty="0" smtClean="0"/>
            <a:t>para la buena marcha del Comité e informar a los trabajadores de la empresa, acerca de las actividades del mismo.</a:t>
          </a:r>
          <a:endParaRPr lang="es-ES_tradnl" sz="1400" dirty="0"/>
        </a:p>
      </dgm:t>
    </dgm:pt>
    <dgm:pt modelId="{18BF2DF8-A3E9-4DCE-B154-DE66E1E3831A}" type="parTrans" cxnId="{C87D3267-DEA9-4303-911C-D8B671C22513}">
      <dgm:prSet/>
      <dgm:spPr/>
      <dgm:t>
        <a:bodyPr/>
        <a:lstStyle/>
        <a:p>
          <a:endParaRPr lang="es-ES_tradnl"/>
        </a:p>
      </dgm:t>
    </dgm:pt>
    <dgm:pt modelId="{3ECA6A9D-3931-4248-B46F-0880E46B7247}" type="sibTrans" cxnId="{C87D3267-DEA9-4303-911C-D8B671C22513}">
      <dgm:prSet/>
      <dgm:spPr/>
      <dgm:t>
        <a:bodyPr/>
        <a:lstStyle/>
        <a:p>
          <a:endParaRPr lang="es-ES_tradnl"/>
        </a:p>
      </dgm:t>
    </dgm:pt>
    <dgm:pt modelId="{094B3797-015C-4E55-93D4-BDD771ABECF0}" type="pres">
      <dgm:prSet presAssocID="{0BA3FBEE-B0FF-4AC5-B68C-4C89A8C1E18F}" presName="linearFlow" presStyleCnt="0">
        <dgm:presLayoutVars>
          <dgm:dir/>
          <dgm:animLvl val="lvl"/>
          <dgm:resizeHandles val="exact"/>
        </dgm:presLayoutVars>
      </dgm:prSet>
      <dgm:spPr/>
      <dgm:t>
        <a:bodyPr/>
        <a:lstStyle/>
        <a:p>
          <a:endParaRPr lang="es-ES_tradnl"/>
        </a:p>
      </dgm:t>
    </dgm:pt>
    <dgm:pt modelId="{FD2885C7-6131-4A2D-8C36-24DFCDDE2BF3}" type="pres">
      <dgm:prSet presAssocID="{572F5F80-1127-40BD-9319-4246017F3A31}" presName="composite" presStyleCnt="0"/>
      <dgm:spPr/>
    </dgm:pt>
    <dgm:pt modelId="{18D71210-75DE-4260-AECF-E3BEBBEE658B}" type="pres">
      <dgm:prSet presAssocID="{572F5F80-1127-40BD-9319-4246017F3A31}" presName="parentText" presStyleLbl="alignNode1" presStyleIdx="0" presStyleCnt="6">
        <dgm:presLayoutVars>
          <dgm:chMax val="1"/>
          <dgm:bulletEnabled val="1"/>
        </dgm:presLayoutVars>
      </dgm:prSet>
      <dgm:spPr/>
      <dgm:t>
        <a:bodyPr/>
        <a:lstStyle/>
        <a:p>
          <a:endParaRPr lang="es-ES_tradnl"/>
        </a:p>
      </dgm:t>
    </dgm:pt>
    <dgm:pt modelId="{52DC0164-05D1-48A5-B078-851937657552}" type="pres">
      <dgm:prSet presAssocID="{572F5F80-1127-40BD-9319-4246017F3A31}" presName="descendantText" presStyleLbl="alignAcc1" presStyleIdx="0" presStyleCnt="6" custLinFactNeighborX="0" custLinFactNeighborY="-77">
        <dgm:presLayoutVars>
          <dgm:bulletEnabled val="1"/>
        </dgm:presLayoutVars>
      </dgm:prSet>
      <dgm:spPr/>
      <dgm:t>
        <a:bodyPr/>
        <a:lstStyle/>
        <a:p>
          <a:endParaRPr lang="es-ES_tradnl"/>
        </a:p>
      </dgm:t>
    </dgm:pt>
    <dgm:pt modelId="{918711CC-4ADE-4722-9384-00254F25CE5E}" type="pres">
      <dgm:prSet presAssocID="{5528808E-AE36-4076-A7D8-5BE80898F148}" presName="sp" presStyleCnt="0"/>
      <dgm:spPr/>
    </dgm:pt>
    <dgm:pt modelId="{DF28BBC3-6AF3-43EF-8CAB-6E55DF675BC4}" type="pres">
      <dgm:prSet presAssocID="{6A797AB9-9F4B-4481-984F-F11713E20C7D}" presName="composite" presStyleCnt="0"/>
      <dgm:spPr/>
    </dgm:pt>
    <dgm:pt modelId="{5818A11C-C2B7-464D-AC8E-4C54D05D48DC}" type="pres">
      <dgm:prSet presAssocID="{6A797AB9-9F4B-4481-984F-F11713E20C7D}" presName="parentText" presStyleLbl="alignNode1" presStyleIdx="1" presStyleCnt="6">
        <dgm:presLayoutVars>
          <dgm:chMax val="1"/>
          <dgm:bulletEnabled val="1"/>
        </dgm:presLayoutVars>
      </dgm:prSet>
      <dgm:spPr/>
      <dgm:t>
        <a:bodyPr/>
        <a:lstStyle/>
        <a:p>
          <a:endParaRPr lang="es-ES_tradnl"/>
        </a:p>
      </dgm:t>
    </dgm:pt>
    <dgm:pt modelId="{1DFD3494-0362-4C23-A446-ACEEC98A4C4F}" type="pres">
      <dgm:prSet presAssocID="{6A797AB9-9F4B-4481-984F-F11713E20C7D}" presName="descendantText" presStyleLbl="alignAcc1" presStyleIdx="1" presStyleCnt="6">
        <dgm:presLayoutVars>
          <dgm:bulletEnabled val="1"/>
        </dgm:presLayoutVars>
      </dgm:prSet>
      <dgm:spPr/>
      <dgm:t>
        <a:bodyPr/>
        <a:lstStyle/>
        <a:p>
          <a:endParaRPr lang="es-ES_tradnl"/>
        </a:p>
      </dgm:t>
    </dgm:pt>
    <dgm:pt modelId="{10EF77E4-7558-4230-9205-9BB2117D120C}" type="pres">
      <dgm:prSet presAssocID="{2E080DAD-5A0C-4B49-B778-75BD6493B1B6}" presName="sp" presStyleCnt="0"/>
      <dgm:spPr/>
    </dgm:pt>
    <dgm:pt modelId="{2BC3807A-E99D-4E0F-A173-01C37ED93B59}" type="pres">
      <dgm:prSet presAssocID="{C87A1EBC-A333-4880-8117-2E93C19642DE}" presName="composite" presStyleCnt="0"/>
      <dgm:spPr/>
    </dgm:pt>
    <dgm:pt modelId="{8852ABA1-8444-4C57-B89F-2CF9E6E6E596}" type="pres">
      <dgm:prSet presAssocID="{C87A1EBC-A333-4880-8117-2E93C19642DE}" presName="parentText" presStyleLbl="alignNode1" presStyleIdx="2" presStyleCnt="6">
        <dgm:presLayoutVars>
          <dgm:chMax val="1"/>
          <dgm:bulletEnabled val="1"/>
        </dgm:presLayoutVars>
      </dgm:prSet>
      <dgm:spPr/>
      <dgm:t>
        <a:bodyPr/>
        <a:lstStyle/>
        <a:p>
          <a:endParaRPr lang="es-ES_tradnl"/>
        </a:p>
      </dgm:t>
    </dgm:pt>
    <dgm:pt modelId="{69D3DD52-569A-46F6-A8BE-0999507D5C0E}" type="pres">
      <dgm:prSet presAssocID="{C87A1EBC-A333-4880-8117-2E93C19642DE}" presName="descendantText" presStyleLbl="alignAcc1" presStyleIdx="2" presStyleCnt="6">
        <dgm:presLayoutVars>
          <dgm:bulletEnabled val="1"/>
        </dgm:presLayoutVars>
      </dgm:prSet>
      <dgm:spPr/>
      <dgm:t>
        <a:bodyPr/>
        <a:lstStyle/>
        <a:p>
          <a:endParaRPr lang="es-ES_tradnl"/>
        </a:p>
      </dgm:t>
    </dgm:pt>
    <dgm:pt modelId="{9A2C7B26-F720-4301-8BD2-F9FF22BC7E28}" type="pres">
      <dgm:prSet presAssocID="{3A5F199F-F232-4113-A581-3AE8E260A26F}" presName="sp" presStyleCnt="0"/>
      <dgm:spPr/>
    </dgm:pt>
    <dgm:pt modelId="{E3BE1E7D-6FDD-4B47-998D-FB553AA978E3}" type="pres">
      <dgm:prSet presAssocID="{D58AE6D6-61D1-4B4C-94DD-187BEBF20A4B}" presName="composite" presStyleCnt="0"/>
      <dgm:spPr/>
    </dgm:pt>
    <dgm:pt modelId="{D9D8B7DD-8CC9-40C3-BE16-FF10CF747D47}" type="pres">
      <dgm:prSet presAssocID="{D58AE6D6-61D1-4B4C-94DD-187BEBF20A4B}" presName="parentText" presStyleLbl="alignNode1" presStyleIdx="3" presStyleCnt="6">
        <dgm:presLayoutVars>
          <dgm:chMax val="1"/>
          <dgm:bulletEnabled val="1"/>
        </dgm:presLayoutVars>
      </dgm:prSet>
      <dgm:spPr/>
      <dgm:t>
        <a:bodyPr/>
        <a:lstStyle/>
        <a:p>
          <a:endParaRPr lang="es-ES_tradnl"/>
        </a:p>
      </dgm:t>
    </dgm:pt>
    <dgm:pt modelId="{1B6A65AE-CBED-4B4B-9215-B844023060B5}" type="pres">
      <dgm:prSet presAssocID="{D58AE6D6-61D1-4B4C-94DD-187BEBF20A4B}" presName="descendantText" presStyleLbl="alignAcc1" presStyleIdx="3" presStyleCnt="6">
        <dgm:presLayoutVars>
          <dgm:bulletEnabled val="1"/>
        </dgm:presLayoutVars>
      </dgm:prSet>
      <dgm:spPr/>
      <dgm:t>
        <a:bodyPr/>
        <a:lstStyle/>
        <a:p>
          <a:endParaRPr lang="es-ES_tradnl"/>
        </a:p>
      </dgm:t>
    </dgm:pt>
    <dgm:pt modelId="{9EFD940E-6FF9-4444-9BEB-B3282AD0B510}" type="pres">
      <dgm:prSet presAssocID="{8FC917F2-DC70-4ACD-A9C2-EF3AD490C57B}" presName="sp" presStyleCnt="0"/>
      <dgm:spPr/>
    </dgm:pt>
    <dgm:pt modelId="{480BA268-F07F-4C48-B556-CDAFBD980370}" type="pres">
      <dgm:prSet presAssocID="{77273203-8445-4EE4-B35A-0AF2AEB7F2BC}" presName="composite" presStyleCnt="0"/>
      <dgm:spPr/>
    </dgm:pt>
    <dgm:pt modelId="{B4BB7D59-DB8C-4A35-AF78-9D8785E12F34}" type="pres">
      <dgm:prSet presAssocID="{77273203-8445-4EE4-B35A-0AF2AEB7F2BC}" presName="parentText" presStyleLbl="alignNode1" presStyleIdx="4" presStyleCnt="6">
        <dgm:presLayoutVars>
          <dgm:chMax val="1"/>
          <dgm:bulletEnabled val="1"/>
        </dgm:presLayoutVars>
      </dgm:prSet>
      <dgm:spPr/>
      <dgm:t>
        <a:bodyPr/>
        <a:lstStyle/>
        <a:p>
          <a:endParaRPr lang="es-ES_tradnl"/>
        </a:p>
      </dgm:t>
    </dgm:pt>
    <dgm:pt modelId="{C6F0591F-A73F-4EF7-A2CA-8A4940F40106}" type="pres">
      <dgm:prSet presAssocID="{77273203-8445-4EE4-B35A-0AF2AEB7F2BC}" presName="descendantText" presStyleLbl="alignAcc1" presStyleIdx="4" presStyleCnt="6">
        <dgm:presLayoutVars>
          <dgm:bulletEnabled val="1"/>
        </dgm:presLayoutVars>
      </dgm:prSet>
      <dgm:spPr/>
      <dgm:t>
        <a:bodyPr/>
        <a:lstStyle/>
        <a:p>
          <a:endParaRPr lang="es-ES_tradnl"/>
        </a:p>
      </dgm:t>
    </dgm:pt>
    <dgm:pt modelId="{FE7C68EA-8BA9-49D7-8197-786168575265}" type="pres">
      <dgm:prSet presAssocID="{13F00516-7DD4-461C-8DB6-9AED60BDD9C5}" presName="sp" presStyleCnt="0"/>
      <dgm:spPr/>
    </dgm:pt>
    <dgm:pt modelId="{A0216D96-44C0-4B58-9655-22E48F8C492D}" type="pres">
      <dgm:prSet presAssocID="{405416FF-9359-4C1D-8EF5-EB167031CCDB}" presName="composite" presStyleCnt="0"/>
      <dgm:spPr/>
    </dgm:pt>
    <dgm:pt modelId="{FC009981-2BBD-4512-8ACD-62EA97222446}" type="pres">
      <dgm:prSet presAssocID="{405416FF-9359-4C1D-8EF5-EB167031CCDB}" presName="parentText" presStyleLbl="alignNode1" presStyleIdx="5" presStyleCnt="6">
        <dgm:presLayoutVars>
          <dgm:chMax val="1"/>
          <dgm:bulletEnabled val="1"/>
        </dgm:presLayoutVars>
      </dgm:prSet>
      <dgm:spPr/>
      <dgm:t>
        <a:bodyPr/>
        <a:lstStyle/>
        <a:p>
          <a:endParaRPr lang="es-ES_tradnl"/>
        </a:p>
      </dgm:t>
    </dgm:pt>
    <dgm:pt modelId="{E2C3DE82-92DA-43C1-A493-2C9A634F0505}" type="pres">
      <dgm:prSet presAssocID="{405416FF-9359-4C1D-8EF5-EB167031CCDB}" presName="descendantText" presStyleLbl="alignAcc1" presStyleIdx="5" presStyleCnt="6">
        <dgm:presLayoutVars>
          <dgm:bulletEnabled val="1"/>
        </dgm:presLayoutVars>
      </dgm:prSet>
      <dgm:spPr/>
      <dgm:t>
        <a:bodyPr/>
        <a:lstStyle/>
        <a:p>
          <a:endParaRPr lang="es-ES_tradnl"/>
        </a:p>
      </dgm:t>
    </dgm:pt>
  </dgm:ptLst>
  <dgm:cxnLst>
    <dgm:cxn modelId="{7F94B139-B914-4621-AE35-5EB9C890EC44}" type="presOf" srcId="{91F71D20-443C-437E-899C-318F15FEC851}" destId="{E2C3DE82-92DA-43C1-A493-2C9A634F0505}" srcOrd="0" destOrd="0" presId="urn:microsoft.com/office/officeart/2005/8/layout/chevron2"/>
    <dgm:cxn modelId="{2167B7D1-D0CB-42BD-93F8-1BA3F0878BC3}" type="presOf" srcId="{A10A95CB-10A4-450C-AFCE-C805910657A8}" destId="{C6F0591F-A73F-4EF7-A2CA-8A4940F40106}" srcOrd="0" destOrd="0" presId="urn:microsoft.com/office/officeart/2005/8/layout/chevron2"/>
    <dgm:cxn modelId="{1D0D091F-596A-489D-8291-62E4A3E8B7F2}" srcId="{0BA3FBEE-B0FF-4AC5-B68C-4C89A8C1E18F}" destId="{6A797AB9-9F4B-4481-984F-F11713E20C7D}" srcOrd="1" destOrd="0" parTransId="{42549F2E-F557-4680-A361-D03B3070BE1C}" sibTransId="{2E080DAD-5A0C-4B49-B778-75BD6493B1B6}"/>
    <dgm:cxn modelId="{7B6CFEEC-56F9-40A1-BFD1-303FE308F6BE}" srcId="{D58AE6D6-61D1-4B4C-94DD-187BEBF20A4B}" destId="{712445A1-B5F1-4B15-B7F9-40D41E4AEA26}" srcOrd="0" destOrd="0" parTransId="{32E0910B-5285-491B-AD5E-C039A34FCC43}" sibTransId="{3293B947-4486-4B57-B8A1-45F09C962BA8}"/>
    <dgm:cxn modelId="{FCDBFF78-6ED2-4A92-BFFD-B43B1402B739}" type="presOf" srcId="{95A0D039-2A28-40DA-BA7F-D53F1B6F71B9}" destId="{52DC0164-05D1-48A5-B078-851937657552}" srcOrd="0" destOrd="0" presId="urn:microsoft.com/office/officeart/2005/8/layout/chevron2"/>
    <dgm:cxn modelId="{96C2A073-3C65-4179-A02A-472FFD4E167E}" type="presOf" srcId="{2EE81FF7-FDF5-4B49-AB8C-B017503ED14D}" destId="{69D3DD52-569A-46F6-A8BE-0999507D5C0E}" srcOrd="0" destOrd="0" presId="urn:microsoft.com/office/officeart/2005/8/layout/chevron2"/>
    <dgm:cxn modelId="{E8CA46CC-99BD-4AF3-95C8-E0C5C4F55421}" srcId="{6A797AB9-9F4B-4481-984F-F11713E20C7D}" destId="{664B5A3E-7317-4DFF-9EB9-E8EC52338F26}" srcOrd="0" destOrd="0" parTransId="{D3DA3A41-DAAF-4CAC-99EB-9C9CAAF60010}" sibTransId="{513AB86D-6B33-4DAB-9E5E-98762364EACB}"/>
    <dgm:cxn modelId="{C87D3267-DEA9-4303-911C-D8B671C22513}" srcId="{405416FF-9359-4C1D-8EF5-EB167031CCDB}" destId="{91F71D20-443C-437E-899C-318F15FEC851}" srcOrd="0" destOrd="0" parTransId="{18BF2DF8-A3E9-4DCE-B154-DE66E1E3831A}" sibTransId="{3ECA6A9D-3931-4248-B46F-0880E46B7247}"/>
    <dgm:cxn modelId="{B8E8215D-A788-4C5D-96E7-C0C2CDBA0899}" srcId="{0BA3FBEE-B0FF-4AC5-B68C-4C89A8C1E18F}" destId="{D58AE6D6-61D1-4B4C-94DD-187BEBF20A4B}" srcOrd="3" destOrd="0" parTransId="{0C951E95-0DA4-45AF-8159-31B16A14E53F}" sibTransId="{8FC917F2-DC70-4ACD-A9C2-EF3AD490C57B}"/>
    <dgm:cxn modelId="{83ABA793-DA36-4678-94CA-8690BF2CA448}" type="presOf" srcId="{77273203-8445-4EE4-B35A-0AF2AEB7F2BC}" destId="{B4BB7D59-DB8C-4A35-AF78-9D8785E12F34}" srcOrd="0" destOrd="0" presId="urn:microsoft.com/office/officeart/2005/8/layout/chevron2"/>
    <dgm:cxn modelId="{515F38EE-07FB-40B7-B3B2-FC70AA4737BE}" type="presOf" srcId="{572F5F80-1127-40BD-9319-4246017F3A31}" destId="{18D71210-75DE-4260-AECF-E3BEBBEE658B}" srcOrd="0" destOrd="0" presId="urn:microsoft.com/office/officeart/2005/8/layout/chevron2"/>
    <dgm:cxn modelId="{4EF681E7-EB9E-4AF6-9095-CF515192D52D}" type="presOf" srcId="{664B5A3E-7317-4DFF-9EB9-E8EC52338F26}" destId="{1DFD3494-0362-4C23-A446-ACEEC98A4C4F}" srcOrd="0" destOrd="0" presId="urn:microsoft.com/office/officeart/2005/8/layout/chevron2"/>
    <dgm:cxn modelId="{54BA3543-390F-430F-8F2D-4DEAD3CD9947}" type="presOf" srcId="{405416FF-9359-4C1D-8EF5-EB167031CCDB}" destId="{FC009981-2BBD-4512-8ACD-62EA97222446}" srcOrd="0" destOrd="0" presId="urn:microsoft.com/office/officeart/2005/8/layout/chevron2"/>
    <dgm:cxn modelId="{A0966750-1B55-41C3-8187-8C276283E480}" type="presOf" srcId="{D58AE6D6-61D1-4B4C-94DD-187BEBF20A4B}" destId="{D9D8B7DD-8CC9-40C3-BE16-FF10CF747D47}" srcOrd="0" destOrd="0" presId="urn:microsoft.com/office/officeart/2005/8/layout/chevron2"/>
    <dgm:cxn modelId="{5FFF96A5-28E8-4737-8D61-F26FDAA34945}" srcId="{0BA3FBEE-B0FF-4AC5-B68C-4C89A8C1E18F}" destId="{405416FF-9359-4C1D-8EF5-EB167031CCDB}" srcOrd="5" destOrd="0" parTransId="{8149E080-DD63-458E-B522-BB0123AF3B99}" sibTransId="{65F6E365-CF64-47B1-8EFF-2FBFA0BB6CD9}"/>
    <dgm:cxn modelId="{87C9E5DD-77AE-45CA-85CC-E5A55FF97E06}" type="presOf" srcId="{712445A1-B5F1-4B15-B7F9-40D41E4AEA26}" destId="{1B6A65AE-CBED-4B4B-9215-B844023060B5}" srcOrd="0" destOrd="0" presId="urn:microsoft.com/office/officeart/2005/8/layout/chevron2"/>
    <dgm:cxn modelId="{E13BFE69-0030-4B57-A630-6660D059D0DB}" srcId="{0BA3FBEE-B0FF-4AC5-B68C-4C89A8C1E18F}" destId="{572F5F80-1127-40BD-9319-4246017F3A31}" srcOrd="0" destOrd="0" parTransId="{EA0BF595-7659-4C37-8E21-6FF1460B4DCA}" sibTransId="{5528808E-AE36-4076-A7D8-5BE80898F148}"/>
    <dgm:cxn modelId="{A8030BBA-4DCC-4362-A6E3-96E52E8B1FD8}" type="presOf" srcId="{C87A1EBC-A333-4880-8117-2E93C19642DE}" destId="{8852ABA1-8444-4C57-B89F-2CF9E6E6E596}" srcOrd="0" destOrd="0" presId="urn:microsoft.com/office/officeart/2005/8/layout/chevron2"/>
    <dgm:cxn modelId="{64C39C5B-822C-4D9C-8D55-4FD2421D1D7A}" srcId="{C87A1EBC-A333-4880-8117-2E93C19642DE}" destId="{2EE81FF7-FDF5-4B49-AB8C-B017503ED14D}" srcOrd="0" destOrd="0" parTransId="{D610A761-0400-4C7B-BECE-7414871339E9}" sibTransId="{FF725550-6F14-4BC1-8F81-14406F4F1013}"/>
    <dgm:cxn modelId="{10E94001-7075-4CE9-BFD5-42B3FED362F3}" type="presOf" srcId="{0BA3FBEE-B0FF-4AC5-B68C-4C89A8C1E18F}" destId="{094B3797-015C-4E55-93D4-BDD771ABECF0}" srcOrd="0" destOrd="0" presId="urn:microsoft.com/office/officeart/2005/8/layout/chevron2"/>
    <dgm:cxn modelId="{CCFD1D80-80E2-43F5-B6FA-926DFC6D8C37}" srcId="{572F5F80-1127-40BD-9319-4246017F3A31}" destId="{95A0D039-2A28-40DA-BA7F-D53F1B6F71B9}" srcOrd="0" destOrd="0" parTransId="{382FDFF0-6FAB-40AE-805E-5D4ECADF747B}" sibTransId="{4DA802A4-EA61-41CE-838C-055279715A28}"/>
    <dgm:cxn modelId="{F31A210E-898D-4FE7-9A3E-0AA70DD2A19D}" type="presOf" srcId="{6A797AB9-9F4B-4481-984F-F11713E20C7D}" destId="{5818A11C-C2B7-464D-AC8E-4C54D05D48DC}" srcOrd="0" destOrd="0" presId="urn:microsoft.com/office/officeart/2005/8/layout/chevron2"/>
    <dgm:cxn modelId="{B4C35787-5B92-47A1-B590-619E987A89D1}" srcId="{77273203-8445-4EE4-B35A-0AF2AEB7F2BC}" destId="{A10A95CB-10A4-450C-AFCE-C805910657A8}" srcOrd="0" destOrd="0" parTransId="{4F9506A1-1E71-445E-8D42-7CADCA52C854}" sibTransId="{80E91926-F184-43DC-B423-8D01A035C9AD}"/>
    <dgm:cxn modelId="{892AE070-73BC-4E50-89DF-C3BC00F1D0BE}" srcId="{0BA3FBEE-B0FF-4AC5-B68C-4C89A8C1E18F}" destId="{77273203-8445-4EE4-B35A-0AF2AEB7F2BC}" srcOrd="4" destOrd="0" parTransId="{3D3DD774-0AFA-44E8-BE21-FE7567C58C58}" sibTransId="{13F00516-7DD4-461C-8DB6-9AED60BDD9C5}"/>
    <dgm:cxn modelId="{2CE05C3D-A907-45A4-AE0D-916B54156289}" srcId="{0BA3FBEE-B0FF-4AC5-B68C-4C89A8C1E18F}" destId="{C87A1EBC-A333-4880-8117-2E93C19642DE}" srcOrd="2" destOrd="0" parTransId="{C3C5A363-E53D-4B30-A760-CCE4CE7B496A}" sibTransId="{3A5F199F-F232-4113-A581-3AE8E260A26F}"/>
    <dgm:cxn modelId="{03569D4E-A3A3-4191-8581-8573859E4F85}" type="presParOf" srcId="{094B3797-015C-4E55-93D4-BDD771ABECF0}" destId="{FD2885C7-6131-4A2D-8C36-24DFCDDE2BF3}" srcOrd="0" destOrd="0" presId="urn:microsoft.com/office/officeart/2005/8/layout/chevron2"/>
    <dgm:cxn modelId="{DD31ABB2-9379-4DCC-B283-1C759ABB1294}" type="presParOf" srcId="{FD2885C7-6131-4A2D-8C36-24DFCDDE2BF3}" destId="{18D71210-75DE-4260-AECF-E3BEBBEE658B}" srcOrd="0" destOrd="0" presId="urn:microsoft.com/office/officeart/2005/8/layout/chevron2"/>
    <dgm:cxn modelId="{D0AF940F-FAFE-4025-9BA1-C687E0B133CF}" type="presParOf" srcId="{FD2885C7-6131-4A2D-8C36-24DFCDDE2BF3}" destId="{52DC0164-05D1-48A5-B078-851937657552}" srcOrd="1" destOrd="0" presId="urn:microsoft.com/office/officeart/2005/8/layout/chevron2"/>
    <dgm:cxn modelId="{0DC0A3D3-A5D3-4A30-96E2-27193260A58F}" type="presParOf" srcId="{094B3797-015C-4E55-93D4-BDD771ABECF0}" destId="{918711CC-4ADE-4722-9384-00254F25CE5E}" srcOrd="1" destOrd="0" presId="urn:microsoft.com/office/officeart/2005/8/layout/chevron2"/>
    <dgm:cxn modelId="{A426C0BA-52FD-4782-AB9A-76CC9DD08E29}" type="presParOf" srcId="{094B3797-015C-4E55-93D4-BDD771ABECF0}" destId="{DF28BBC3-6AF3-43EF-8CAB-6E55DF675BC4}" srcOrd="2" destOrd="0" presId="urn:microsoft.com/office/officeart/2005/8/layout/chevron2"/>
    <dgm:cxn modelId="{BFFA40E0-7E4E-44CA-91D1-9EC599709387}" type="presParOf" srcId="{DF28BBC3-6AF3-43EF-8CAB-6E55DF675BC4}" destId="{5818A11C-C2B7-464D-AC8E-4C54D05D48DC}" srcOrd="0" destOrd="0" presId="urn:microsoft.com/office/officeart/2005/8/layout/chevron2"/>
    <dgm:cxn modelId="{C17FC39D-2F0A-463D-9C33-91BD66510023}" type="presParOf" srcId="{DF28BBC3-6AF3-43EF-8CAB-6E55DF675BC4}" destId="{1DFD3494-0362-4C23-A446-ACEEC98A4C4F}" srcOrd="1" destOrd="0" presId="urn:microsoft.com/office/officeart/2005/8/layout/chevron2"/>
    <dgm:cxn modelId="{EC85A6AA-7343-4A98-9029-C37164E0E5FF}" type="presParOf" srcId="{094B3797-015C-4E55-93D4-BDD771ABECF0}" destId="{10EF77E4-7558-4230-9205-9BB2117D120C}" srcOrd="3" destOrd="0" presId="urn:microsoft.com/office/officeart/2005/8/layout/chevron2"/>
    <dgm:cxn modelId="{0A83C947-F1A8-4393-9E2D-437C2FE5FBF0}" type="presParOf" srcId="{094B3797-015C-4E55-93D4-BDD771ABECF0}" destId="{2BC3807A-E99D-4E0F-A173-01C37ED93B59}" srcOrd="4" destOrd="0" presId="urn:microsoft.com/office/officeart/2005/8/layout/chevron2"/>
    <dgm:cxn modelId="{ED6ED079-AB1C-4D59-9341-EDD50AE96E77}" type="presParOf" srcId="{2BC3807A-E99D-4E0F-A173-01C37ED93B59}" destId="{8852ABA1-8444-4C57-B89F-2CF9E6E6E596}" srcOrd="0" destOrd="0" presId="urn:microsoft.com/office/officeart/2005/8/layout/chevron2"/>
    <dgm:cxn modelId="{91045827-7D4C-45B3-A0E9-21DE93A01A9F}" type="presParOf" srcId="{2BC3807A-E99D-4E0F-A173-01C37ED93B59}" destId="{69D3DD52-569A-46F6-A8BE-0999507D5C0E}" srcOrd="1" destOrd="0" presId="urn:microsoft.com/office/officeart/2005/8/layout/chevron2"/>
    <dgm:cxn modelId="{07050862-ED2F-45DC-8FD2-14C845DA6B77}" type="presParOf" srcId="{094B3797-015C-4E55-93D4-BDD771ABECF0}" destId="{9A2C7B26-F720-4301-8BD2-F9FF22BC7E28}" srcOrd="5" destOrd="0" presId="urn:microsoft.com/office/officeart/2005/8/layout/chevron2"/>
    <dgm:cxn modelId="{2288E4F9-D063-473F-9507-9EF13EFBCDB5}" type="presParOf" srcId="{094B3797-015C-4E55-93D4-BDD771ABECF0}" destId="{E3BE1E7D-6FDD-4B47-998D-FB553AA978E3}" srcOrd="6" destOrd="0" presId="urn:microsoft.com/office/officeart/2005/8/layout/chevron2"/>
    <dgm:cxn modelId="{39844002-B3E4-4B04-A5C8-3CB2C882B75F}" type="presParOf" srcId="{E3BE1E7D-6FDD-4B47-998D-FB553AA978E3}" destId="{D9D8B7DD-8CC9-40C3-BE16-FF10CF747D47}" srcOrd="0" destOrd="0" presId="urn:microsoft.com/office/officeart/2005/8/layout/chevron2"/>
    <dgm:cxn modelId="{4CA7ED41-0955-4982-B6F0-A2DB6D699E3A}" type="presParOf" srcId="{E3BE1E7D-6FDD-4B47-998D-FB553AA978E3}" destId="{1B6A65AE-CBED-4B4B-9215-B844023060B5}" srcOrd="1" destOrd="0" presId="urn:microsoft.com/office/officeart/2005/8/layout/chevron2"/>
    <dgm:cxn modelId="{D367AC8D-949A-4A19-8C84-CDD546E13ECD}" type="presParOf" srcId="{094B3797-015C-4E55-93D4-BDD771ABECF0}" destId="{9EFD940E-6FF9-4444-9BEB-B3282AD0B510}" srcOrd="7" destOrd="0" presId="urn:microsoft.com/office/officeart/2005/8/layout/chevron2"/>
    <dgm:cxn modelId="{85734E63-843A-4022-A591-E5B10BA51DD4}" type="presParOf" srcId="{094B3797-015C-4E55-93D4-BDD771ABECF0}" destId="{480BA268-F07F-4C48-B556-CDAFBD980370}" srcOrd="8" destOrd="0" presId="urn:microsoft.com/office/officeart/2005/8/layout/chevron2"/>
    <dgm:cxn modelId="{5DE44543-D381-4ACD-9A95-FC0CB7A5F56D}" type="presParOf" srcId="{480BA268-F07F-4C48-B556-CDAFBD980370}" destId="{B4BB7D59-DB8C-4A35-AF78-9D8785E12F34}" srcOrd="0" destOrd="0" presId="urn:microsoft.com/office/officeart/2005/8/layout/chevron2"/>
    <dgm:cxn modelId="{C7142BE0-117D-4E4A-8FE5-7676D34BFC57}" type="presParOf" srcId="{480BA268-F07F-4C48-B556-CDAFBD980370}" destId="{C6F0591F-A73F-4EF7-A2CA-8A4940F40106}" srcOrd="1" destOrd="0" presId="urn:microsoft.com/office/officeart/2005/8/layout/chevron2"/>
    <dgm:cxn modelId="{34187160-E035-4E64-8DE9-671BC86B9968}" type="presParOf" srcId="{094B3797-015C-4E55-93D4-BDD771ABECF0}" destId="{FE7C68EA-8BA9-49D7-8197-786168575265}" srcOrd="9" destOrd="0" presId="urn:microsoft.com/office/officeart/2005/8/layout/chevron2"/>
    <dgm:cxn modelId="{BA501734-71D3-4BB3-A477-CBE161E19A18}" type="presParOf" srcId="{094B3797-015C-4E55-93D4-BDD771ABECF0}" destId="{A0216D96-44C0-4B58-9655-22E48F8C492D}" srcOrd="10" destOrd="0" presId="urn:microsoft.com/office/officeart/2005/8/layout/chevron2"/>
    <dgm:cxn modelId="{34C22C46-1838-4CA2-98ED-112E1A4B18B4}" type="presParOf" srcId="{A0216D96-44C0-4B58-9655-22E48F8C492D}" destId="{FC009981-2BBD-4512-8ACD-62EA97222446}" srcOrd="0" destOrd="0" presId="urn:microsoft.com/office/officeart/2005/8/layout/chevron2"/>
    <dgm:cxn modelId="{CC6F42F5-7A32-4E7B-A3BF-25FF22D9F94F}" type="presParOf" srcId="{A0216D96-44C0-4B58-9655-22E48F8C492D}" destId="{E2C3DE82-92DA-43C1-A493-2C9A634F0505}"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8EB7502-E973-4603-A36B-325230E19782}" type="doc">
      <dgm:prSet loTypeId="urn:microsoft.com/office/officeart/2005/8/layout/hList1" loCatId="list" qsTypeId="urn:microsoft.com/office/officeart/2005/8/quickstyle/simple1" qsCatId="simple" csTypeId="urn:microsoft.com/office/officeart/2005/8/colors/colorful2" csCatId="colorful" phldr="1"/>
      <dgm:spPr/>
      <dgm:t>
        <a:bodyPr/>
        <a:lstStyle/>
        <a:p>
          <a:endParaRPr lang="es-ES_tradnl"/>
        </a:p>
      </dgm:t>
    </dgm:pt>
    <dgm:pt modelId="{7B1B0B21-6428-4DD6-8ADC-9B3FB5C75853}">
      <dgm:prSet phldrT="[Texto]"/>
      <dgm:spPr/>
      <dgm:t>
        <a:bodyPr/>
        <a:lstStyle/>
        <a:p>
          <a:r>
            <a:rPr lang="es-CO" dirty="0" smtClean="0"/>
            <a:t>Verificar</a:t>
          </a:r>
          <a:endParaRPr lang="es-ES_tradnl" dirty="0"/>
        </a:p>
      </dgm:t>
    </dgm:pt>
    <dgm:pt modelId="{7E5994EF-C61F-42F4-97D7-97C3D6F32965}" type="parTrans" cxnId="{BAB96F99-FDE6-4874-95C1-15ABE16F13EE}">
      <dgm:prSet/>
      <dgm:spPr/>
      <dgm:t>
        <a:bodyPr/>
        <a:lstStyle/>
        <a:p>
          <a:endParaRPr lang="es-ES_tradnl"/>
        </a:p>
      </dgm:t>
    </dgm:pt>
    <dgm:pt modelId="{D4F42F31-03B0-4220-B23A-79B6ABB702F8}" type="sibTrans" cxnId="{BAB96F99-FDE6-4874-95C1-15ABE16F13EE}">
      <dgm:prSet/>
      <dgm:spPr/>
      <dgm:t>
        <a:bodyPr/>
        <a:lstStyle/>
        <a:p>
          <a:endParaRPr lang="es-ES_tradnl"/>
        </a:p>
      </dgm:t>
    </dgm:pt>
    <dgm:pt modelId="{93DCD6A0-8000-4621-A809-8F8C3D90FDFE}">
      <dgm:prSet phldrT="[Texto]" custT="1"/>
      <dgm:spPr/>
      <dgm:t>
        <a:bodyPr anchor="ctr"/>
        <a:lstStyle/>
        <a:p>
          <a:r>
            <a:rPr lang="es-CO" sz="2000" dirty="0" smtClean="0"/>
            <a:t>Asistencia de los miembros del Comité a las reuniones programadas. </a:t>
          </a:r>
          <a:endParaRPr lang="es-ES_tradnl" sz="2000" dirty="0"/>
        </a:p>
      </dgm:t>
    </dgm:pt>
    <dgm:pt modelId="{709592A0-8B5C-4121-83BA-B6FE5551A466}" type="parTrans" cxnId="{D1436243-10D5-4C0A-8D67-44D73F8EC051}">
      <dgm:prSet/>
      <dgm:spPr/>
      <dgm:t>
        <a:bodyPr/>
        <a:lstStyle/>
        <a:p>
          <a:endParaRPr lang="es-ES_tradnl"/>
        </a:p>
      </dgm:t>
    </dgm:pt>
    <dgm:pt modelId="{2DD02687-0F5F-4FB8-9575-44C0F5B85277}" type="sibTrans" cxnId="{D1436243-10D5-4C0A-8D67-44D73F8EC051}">
      <dgm:prSet/>
      <dgm:spPr/>
      <dgm:t>
        <a:bodyPr/>
        <a:lstStyle/>
        <a:p>
          <a:endParaRPr lang="es-ES_tradnl"/>
        </a:p>
      </dgm:t>
    </dgm:pt>
    <dgm:pt modelId="{866E5628-FEE7-453D-8134-EAE2CD4BB68C}">
      <dgm:prSet phldrT="[Texto]"/>
      <dgm:spPr/>
      <dgm:t>
        <a:bodyPr/>
        <a:lstStyle/>
        <a:p>
          <a:r>
            <a:rPr lang="es-CO" dirty="0" smtClean="0"/>
            <a:t>Tomar nota de los temas tratados</a:t>
          </a:r>
          <a:endParaRPr lang="es-ES_tradnl" dirty="0"/>
        </a:p>
      </dgm:t>
    </dgm:pt>
    <dgm:pt modelId="{26F15AB4-7922-439E-8289-3E21717C0566}" type="parTrans" cxnId="{188B8BAE-60AF-492B-A7A0-07ADC8E51928}">
      <dgm:prSet/>
      <dgm:spPr/>
      <dgm:t>
        <a:bodyPr/>
        <a:lstStyle/>
        <a:p>
          <a:endParaRPr lang="es-ES_tradnl"/>
        </a:p>
      </dgm:t>
    </dgm:pt>
    <dgm:pt modelId="{5F86C5C4-3552-420B-9BD9-506EE81D903A}" type="sibTrans" cxnId="{188B8BAE-60AF-492B-A7A0-07ADC8E51928}">
      <dgm:prSet/>
      <dgm:spPr/>
      <dgm:t>
        <a:bodyPr/>
        <a:lstStyle/>
        <a:p>
          <a:endParaRPr lang="es-ES_tradnl"/>
        </a:p>
      </dgm:t>
    </dgm:pt>
    <dgm:pt modelId="{AC07F95D-CFCB-490D-B4D6-4D64CD5904DD}">
      <dgm:prSet phldrT="[Texto]" custT="1"/>
      <dgm:spPr/>
      <dgm:t>
        <a:bodyPr anchor="ctr"/>
        <a:lstStyle/>
        <a:p>
          <a:r>
            <a:rPr lang="es-CO" sz="2000" dirty="0" smtClean="0"/>
            <a:t>Elaborar acta de reunión </a:t>
          </a:r>
          <a:endParaRPr lang="es-ES_tradnl" sz="2000" dirty="0"/>
        </a:p>
      </dgm:t>
    </dgm:pt>
    <dgm:pt modelId="{04D27EE5-757E-4C69-B324-69AB70984C5D}" type="parTrans" cxnId="{AB3B9C01-18B4-4462-8DEA-98C1CA5553E9}">
      <dgm:prSet/>
      <dgm:spPr/>
      <dgm:t>
        <a:bodyPr/>
        <a:lstStyle/>
        <a:p>
          <a:endParaRPr lang="es-ES_tradnl"/>
        </a:p>
      </dgm:t>
    </dgm:pt>
    <dgm:pt modelId="{61600564-0D84-4075-85AA-35EC19380492}" type="sibTrans" cxnId="{AB3B9C01-18B4-4462-8DEA-98C1CA5553E9}">
      <dgm:prSet/>
      <dgm:spPr/>
      <dgm:t>
        <a:bodyPr/>
        <a:lstStyle/>
        <a:p>
          <a:endParaRPr lang="es-ES_tradnl"/>
        </a:p>
      </dgm:t>
    </dgm:pt>
    <dgm:pt modelId="{7263D787-E580-4952-A52C-E703477978BF}">
      <dgm:prSet phldrT="[Texto]" custT="1"/>
      <dgm:spPr/>
      <dgm:t>
        <a:bodyPr anchor="ctr"/>
        <a:lstStyle/>
        <a:p>
          <a:r>
            <a:rPr lang="es-CO" sz="2000" dirty="0" smtClean="0"/>
            <a:t>Someterla a discusión y, </a:t>
          </a:r>
          <a:endParaRPr lang="es-ES_tradnl" sz="2000" dirty="0"/>
        </a:p>
      </dgm:t>
    </dgm:pt>
    <dgm:pt modelId="{1F5CFBE7-F16B-4F44-8C02-6C4865FF48E0}" type="parTrans" cxnId="{400B427A-523D-4624-A438-B32825962A77}">
      <dgm:prSet/>
      <dgm:spPr/>
      <dgm:t>
        <a:bodyPr/>
        <a:lstStyle/>
        <a:p>
          <a:endParaRPr lang="es-ES_tradnl"/>
        </a:p>
      </dgm:t>
    </dgm:pt>
    <dgm:pt modelId="{64EB2B08-9BBC-41CC-BF54-AF62435F4F40}" type="sibTrans" cxnId="{400B427A-523D-4624-A438-B32825962A77}">
      <dgm:prSet/>
      <dgm:spPr/>
      <dgm:t>
        <a:bodyPr/>
        <a:lstStyle/>
        <a:p>
          <a:endParaRPr lang="es-ES_tradnl"/>
        </a:p>
      </dgm:t>
    </dgm:pt>
    <dgm:pt modelId="{30A7DEBE-E6F1-45D9-8F0C-A8A49ABF06EA}">
      <dgm:prSet phldrT="[Texto]"/>
      <dgm:spPr/>
      <dgm:t>
        <a:bodyPr/>
        <a:lstStyle/>
        <a:p>
          <a:r>
            <a:rPr lang="es-CO" dirty="0" smtClean="0"/>
            <a:t>Llevar archivo </a:t>
          </a:r>
          <a:endParaRPr lang="es-ES_tradnl" dirty="0"/>
        </a:p>
      </dgm:t>
    </dgm:pt>
    <dgm:pt modelId="{B08696A9-37F1-4798-9444-9492F85BADDE}" type="parTrans" cxnId="{D0C34930-2876-438A-AC84-3D84E805A1D8}">
      <dgm:prSet/>
      <dgm:spPr/>
      <dgm:t>
        <a:bodyPr/>
        <a:lstStyle/>
        <a:p>
          <a:endParaRPr lang="es-ES_tradnl"/>
        </a:p>
      </dgm:t>
    </dgm:pt>
    <dgm:pt modelId="{4FCDBFCB-7D9A-40D5-93B3-250402B490F9}" type="sibTrans" cxnId="{D0C34930-2876-438A-AC84-3D84E805A1D8}">
      <dgm:prSet/>
      <dgm:spPr/>
      <dgm:t>
        <a:bodyPr/>
        <a:lstStyle/>
        <a:p>
          <a:endParaRPr lang="es-ES_tradnl"/>
        </a:p>
      </dgm:t>
    </dgm:pt>
    <dgm:pt modelId="{E15AA1D8-9BDD-44BD-8DF7-D31B898B250A}">
      <dgm:prSet phldrT="[Texto]" custT="1"/>
      <dgm:spPr/>
      <dgm:t>
        <a:bodyPr anchor="ctr"/>
        <a:lstStyle/>
        <a:p>
          <a:r>
            <a:rPr lang="es-CO" sz="2000" dirty="0" smtClean="0"/>
            <a:t>De las actividades desarrolladas por el Comité </a:t>
          </a:r>
          <a:endParaRPr lang="es-ES_tradnl" sz="2000" dirty="0"/>
        </a:p>
      </dgm:t>
    </dgm:pt>
    <dgm:pt modelId="{4A5064E9-CFD7-47DE-B188-BE56EC391B2E}" type="parTrans" cxnId="{00E11C17-1960-4BC7-95AA-35B1376C195A}">
      <dgm:prSet/>
      <dgm:spPr/>
      <dgm:t>
        <a:bodyPr/>
        <a:lstStyle/>
        <a:p>
          <a:endParaRPr lang="es-ES_tradnl"/>
        </a:p>
      </dgm:t>
    </dgm:pt>
    <dgm:pt modelId="{4B4ACB8D-56F0-45DE-8EE6-70A162A69235}" type="sibTrans" cxnId="{00E11C17-1960-4BC7-95AA-35B1376C195A}">
      <dgm:prSet/>
      <dgm:spPr/>
      <dgm:t>
        <a:bodyPr/>
        <a:lstStyle/>
        <a:p>
          <a:endParaRPr lang="es-ES_tradnl"/>
        </a:p>
      </dgm:t>
    </dgm:pt>
    <dgm:pt modelId="{6E4476B1-40EE-4520-A5DB-21418FAEE810}">
      <dgm:prSet phldrT="[Texto]" custT="1"/>
      <dgm:spPr/>
      <dgm:t>
        <a:bodyPr anchor="ctr"/>
        <a:lstStyle/>
        <a:p>
          <a:r>
            <a:rPr lang="es-CO" sz="2000" dirty="0" smtClean="0"/>
            <a:t>Suministrar información que requiera el empleador y los trabajadores. </a:t>
          </a:r>
          <a:endParaRPr lang="es-ES_tradnl" sz="2000" dirty="0"/>
        </a:p>
      </dgm:t>
    </dgm:pt>
    <dgm:pt modelId="{952B0ECB-03E4-4A08-8CEA-7FCAE7C22180}" type="parTrans" cxnId="{7A521A7F-46B1-41E6-8F60-442B3FA922C4}">
      <dgm:prSet/>
      <dgm:spPr/>
      <dgm:t>
        <a:bodyPr/>
        <a:lstStyle/>
        <a:p>
          <a:endParaRPr lang="es-ES_tradnl"/>
        </a:p>
      </dgm:t>
    </dgm:pt>
    <dgm:pt modelId="{0D9D618A-9FE7-42B4-8792-5F5D3C0647AA}" type="sibTrans" cxnId="{7A521A7F-46B1-41E6-8F60-442B3FA922C4}">
      <dgm:prSet/>
      <dgm:spPr/>
      <dgm:t>
        <a:bodyPr/>
        <a:lstStyle/>
        <a:p>
          <a:endParaRPr lang="es-ES_tradnl"/>
        </a:p>
      </dgm:t>
    </dgm:pt>
    <dgm:pt modelId="{92A1EC6C-C78D-441A-9A74-D6F6075FB529}">
      <dgm:prSet phldrT="[Texto]" custT="1"/>
      <dgm:spPr/>
      <dgm:t>
        <a:bodyPr anchor="ctr"/>
        <a:lstStyle/>
        <a:p>
          <a:r>
            <a:rPr lang="es-CO" sz="2000" dirty="0" smtClean="0"/>
            <a:t>Aprobación del Comité.</a:t>
          </a:r>
          <a:endParaRPr lang="es-ES_tradnl" sz="2000" dirty="0"/>
        </a:p>
      </dgm:t>
    </dgm:pt>
    <dgm:pt modelId="{DF2C8B49-6FC8-4BA0-9362-8428CB30E3C0}" type="parTrans" cxnId="{908502E0-DD9E-44F2-8275-979A7623DF07}">
      <dgm:prSet/>
      <dgm:spPr/>
      <dgm:t>
        <a:bodyPr/>
        <a:lstStyle/>
        <a:p>
          <a:endParaRPr lang="es-ES_tradnl"/>
        </a:p>
      </dgm:t>
    </dgm:pt>
    <dgm:pt modelId="{DEA04161-29E3-4DF1-AB84-2807578E2511}" type="sibTrans" cxnId="{908502E0-DD9E-44F2-8275-979A7623DF07}">
      <dgm:prSet/>
      <dgm:spPr/>
      <dgm:t>
        <a:bodyPr/>
        <a:lstStyle/>
        <a:p>
          <a:endParaRPr lang="es-ES_tradnl"/>
        </a:p>
      </dgm:t>
    </dgm:pt>
    <dgm:pt modelId="{31F11016-9C56-4899-A891-BD8B7831ABF7}" type="pres">
      <dgm:prSet presAssocID="{D8EB7502-E973-4603-A36B-325230E19782}" presName="Name0" presStyleCnt="0">
        <dgm:presLayoutVars>
          <dgm:dir/>
          <dgm:animLvl val="lvl"/>
          <dgm:resizeHandles val="exact"/>
        </dgm:presLayoutVars>
      </dgm:prSet>
      <dgm:spPr/>
      <dgm:t>
        <a:bodyPr/>
        <a:lstStyle/>
        <a:p>
          <a:endParaRPr lang="es-ES_tradnl"/>
        </a:p>
      </dgm:t>
    </dgm:pt>
    <dgm:pt modelId="{67EFC945-CBBC-4FE0-ADDE-F6FFB659A87D}" type="pres">
      <dgm:prSet presAssocID="{7B1B0B21-6428-4DD6-8ADC-9B3FB5C75853}" presName="composite" presStyleCnt="0"/>
      <dgm:spPr/>
    </dgm:pt>
    <dgm:pt modelId="{885E8797-C366-4EFF-A7BD-D881E3B804C9}" type="pres">
      <dgm:prSet presAssocID="{7B1B0B21-6428-4DD6-8ADC-9B3FB5C75853}" presName="parTx" presStyleLbl="alignNode1" presStyleIdx="0" presStyleCnt="3">
        <dgm:presLayoutVars>
          <dgm:chMax val="0"/>
          <dgm:chPref val="0"/>
          <dgm:bulletEnabled val="1"/>
        </dgm:presLayoutVars>
      </dgm:prSet>
      <dgm:spPr/>
      <dgm:t>
        <a:bodyPr/>
        <a:lstStyle/>
        <a:p>
          <a:endParaRPr lang="es-ES_tradnl"/>
        </a:p>
      </dgm:t>
    </dgm:pt>
    <dgm:pt modelId="{E659CBFB-2AA3-4E24-BDF8-50EAD75B40BC}" type="pres">
      <dgm:prSet presAssocID="{7B1B0B21-6428-4DD6-8ADC-9B3FB5C75853}" presName="desTx" presStyleLbl="alignAccFollowNode1" presStyleIdx="0" presStyleCnt="3">
        <dgm:presLayoutVars>
          <dgm:bulletEnabled val="1"/>
        </dgm:presLayoutVars>
      </dgm:prSet>
      <dgm:spPr/>
      <dgm:t>
        <a:bodyPr/>
        <a:lstStyle/>
        <a:p>
          <a:endParaRPr lang="es-ES_tradnl"/>
        </a:p>
      </dgm:t>
    </dgm:pt>
    <dgm:pt modelId="{6A64005B-A758-42D1-A1E1-B05DF65A92C0}" type="pres">
      <dgm:prSet presAssocID="{D4F42F31-03B0-4220-B23A-79B6ABB702F8}" presName="space" presStyleCnt="0"/>
      <dgm:spPr/>
    </dgm:pt>
    <dgm:pt modelId="{AE2772B9-0C1A-4FD2-9742-7D7558F7DAFB}" type="pres">
      <dgm:prSet presAssocID="{866E5628-FEE7-453D-8134-EAE2CD4BB68C}" presName="composite" presStyleCnt="0"/>
      <dgm:spPr/>
    </dgm:pt>
    <dgm:pt modelId="{4E5E8986-86F7-48F2-AB15-F7A30A074A8F}" type="pres">
      <dgm:prSet presAssocID="{866E5628-FEE7-453D-8134-EAE2CD4BB68C}" presName="parTx" presStyleLbl="alignNode1" presStyleIdx="1" presStyleCnt="3">
        <dgm:presLayoutVars>
          <dgm:chMax val="0"/>
          <dgm:chPref val="0"/>
          <dgm:bulletEnabled val="1"/>
        </dgm:presLayoutVars>
      </dgm:prSet>
      <dgm:spPr/>
      <dgm:t>
        <a:bodyPr/>
        <a:lstStyle/>
        <a:p>
          <a:endParaRPr lang="es-ES_tradnl"/>
        </a:p>
      </dgm:t>
    </dgm:pt>
    <dgm:pt modelId="{2B968565-88FB-47D9-9D7A-F98843F847E0}" type="pres">
      <dgm:prSet presAssocID="{866E5628-FEE7-453D-8134-EAE2CD4BB68C}" presName="desTx" presStyleLbl="alignAccFollowNode1" presStyleIdx="1" presStyleCnt="3">
        <dgm:presLayoutVars>
          <dgm:bulletEnabled val="1"/>
        </dgm:presLayoutVars>
      </dgm:prSet>
      <dgm:spPr/>
      <dgm:t>
        <a:bodyPr/>
        <a:lstStyle/>
        <a:p>
          <a:endParaRPr lang="es-ES_tradnl"/>
        </a:p>
      </dgm:t>
    </dgm:pt>
    <dgm:pt modelId="{4BE95C7D-9F07-4A10-ACD8-08B18DE6676B}" type="pres">
      <dgm:prSet presAssocID="{5F86C5C4-3552-420B-9BD9-506EE81D903A}" presName="space" presStyleCnt="0"/>
      <dgm:spPr/>
    </dgm:pt>
    <dgm:pt modelId="{9E91D7EB-ABCB-4414-A4F0-390A94E979F4}" type="pres">
      <dgm:prSet presAssocID="{30A7DEBE-E6F1-45D9-8F0C-A8A49ABF06EA}" presName="composite" presStyleCnt="0"/>
      <dgm:spPr/>
    </dgm:pt>
    <dgm:pt modelId="{2F998328-D04D-4585-B372-757F52EC134C}" type="pres">
      <dgm:prSet presAssocID="{30A7DEBE-E6F1-45D9-8F0C-A8A49ABF06EA}" presName="parTx" presStyleLbl="alignNode1" presStyleIdx="2" presStyleCnt="3">
        <dgm:presLayoutVars>
          <dgm:chMax val="0"/>
          <dgm:chPref val="0"/>
          <dgm:bulletEnabled val="1"/>
        </dgm:presLayoutVars>
      </dgm:prSet>
      <dgm:spPr/>
      <dgm:t>
        <a:bodyPr/>
        <a:lstStyle/>
        <a:p>
          <a:endParaRPr lang="es-ES_tradnl"/>
        </a:p>
      </dgm:t>
    </dgm:pt>
    <dgm:pt modelId="{3EB81D3F-8F5E-4298-8AF1-A300632A6619}" type="pres">
      <dgm:prSet presAssocID="{30A7DEBE-E6F1-45D9-8F0C-A8A49ABF06EA}" presName="desTx" presStyleLbl="alignAccFollowNode1" presStyleIdx="2" presStyleCnt="3">
        <dgm:presLayoutVars>
          <dgm:bulletEnabled val="1"/>
        </dgm:presLayoutVars>
      </dgm:prSet>
      <dgm:spPr/>
      <dgm:t>
        <a:bodyPr/>
        <a:lstStyle/>
        <a:p>
          <a:endParaRPr lang="es-ES_tradnl"/>
        </a:p>
      </dgm:t>
    </dgm:pt>
  </dgm:ptLst>
  <dgm:cxnLst>
    <dgm:cxn modelId="{BAB96F99-FDE6-4874-95C1-15ABE16F13EE}" srcId="{D8EB7502-E973-4603-A36B-325230E19782}" destId="{7B1B0B21-6428-4DD6-8ADC-9B3FB5C75853}" srcOrd="0" destOrd="0" parTransId="{7E5994EF-C61F-42F4-97D7-97C3D6F32965}" sibTransId="{D4F42F31-03B0-4220-B23A-79B6ABB702F8}"/>
    <dgm:cxn modelId="{188B8BAE-60AF-492B-A7A0-07ADC8E51928}" srcId="{D8EB7502-E973-4603-A36B-325230E19782}" destId="{866E5628-FEE7-453D-8134-EAE2CD4BB68C}" srcOrd="1" destOrd="0" parTransId="{26F15AB4-7922-439E-8289-3E21717C0566}" sibTransId="{5F86C5C4-3552-420B-9BD9-506EE81D903A}"/>
    <dgm:cxn modelId="{D0C34930-2876-438A-AC84-3D84E805A1D8}" srcId="{D8EB7502-E973-4603-A36B-325230E19782}" destId="{30A7DEBE-E6F1-45D9-8F0C-A8A49ABF06EA}" srcOrd="2" destOrd="0" parTransId="{B08696A9-37F1-4798-9444-9492F85BADDE}" sibTransId="{4FCDBFCB-7D9A-40D5-93B3-250402B490F9}"/>
    <dgm:cxn modelId="{00E11C17-1960-4BC7-95AA-35B1376C195A}" srcId="{30A7DEBE-E6F1-45D9-8F0C-A8A49ABF06EA}" destId="{E15AA1D8-9BDD-44BD-8DF7-D31B898B250A}" srcOrd="0" destOrd="0" parTransId="{4A5064E9-CFD7-47DE-B188-BE56EC391B2E}" sibTransId="{4B4ACB8D-56F0-45DE-8EE6-70A162A69235}"/>
    <dgm:cxn modelId="{EA1197E3-4116-4A29-B7A0-1131CF87401E}" type="presOf" srcId="{7263D787-E580-4952-A52C-E703477978BF}" destId="{2B968565-88FB-47D9-9D7A-F98843F847E0}" srcOrd="0" destOrd="1" presId="urn:microsoft.com/office/officeart/2005/8/layout/hList1"/>
    <dgm:cxn modelId="{D1436243-10D5-4C0A-8D67-44D73F8EC051}" srcId="{7B1B0B21-6428-4DD6-8ADC-9B3FB5C75853}" destId="{93DCD6A0-8000-4621-A809-8F8C3D90FDFE}" srcOrd="0" destOrd="0" parTransId="{709592A0-8B5C-4121-83BA-B6FE5551A466}" sibTransId="{2DD02687-0F5F-4FB8-9575-44C0F5B85277}"/>
    <dgm:cxn modelId="{2CC859DC-4E02-4F69-942E-E83BCF904F74}" type="presOf" srcId="{D8EB7502-E973-4603-A36B-325230E19782}" destId="{31F11016-9C56-4899-A891-BD8B7831ABF7}" srcOrd="0" destOrd="0" presId="urn:microsoft.com/office/officeart/2005/8/layout/hList1"/>
    <dgm:cxn modelId="{AB3B9C01-18B4-4462-8DEA-98C1CA5553E9}" srcId="{866E5628-FEE7-453D-8134-EAE2CD4BB68C}" destId="{AC07F95D-CFCB-490D-B4D6-4D64CD5904DD}" srcOrd="0" destOrd="0" parTransId="{04D27EE5-757E-4C69-B324-69AB70984C5D}" sibTransId="{61600564-0D84-4075-85AA-35EC19380492}"/>
    <dgm:cxn modelId="{A242AFF4-368D-464D-A4E7-CFBB2C37D7D6}" type="presOf" srcId="{30A7DEBE-E6F1-45D9-8F0C-A8A49ABF06EA}" destId="{2F998328-D04D-4585-B372-757F52EC134C}" srcOrd="0" destOrd="0" presId="urn:microsoft.com/office/officeart/2005/8/layout/hList1"/>
    <dgm:cxn modelId="{825211FE-582D-40F0-B9BF-47496758CD31}" type="presOf" srcId="{93DCD6A0-8000-4621-A809-8F8C3D90FDFE}" destId="{E659CBFB-2AA3-4E24-BDF8-50EAD75B40BC}" srcOrd="0" destOrd="0" presId="urn:microsoft.com/office/officeart/2005/8/layout/hList1"/>
    <dgm:cxn modelId="{54729FDA-44AB-4531-8126-DA97C5591C75}" type="presOf" srcId="{7B1B0B21-6428-4DD6-8ADC-9B3FB5C75853}" destId="{885E8797-C366-4EFF-A7BD-D881E3B804C9}" srcOrd="0" destOrd="0" presId="urn:microsoft.com/office/officeart/2005/8/layout/hList1"/>
    <dgm:cxn modelId="{7A521A7F-46B1-41E6-8F60-442B3FA922C4}" srcId="{30A7DEBE-E6F1-45D9-8F0C-A8A49ABF06EA}" destId="{6E4476B1-40EE-4520-A5DB-21418FAEE810}" srcOrd="1" destOrd="0" parTransId="{952B0ECB-03E4-4A08-8CEA-7FCAE7C22180}" sibTransId="{0D9D618A-9FE7-42B4-8792-5F5D3C0647AA}"/>
    <dgm:cxn modelId="{908502E0-DD9E-44F2-8275-979A7623DF07}" srcId="{866E5628-FEE7-453D-8134-EAE2CD4BB68C}" destId="{92A1EC6C-C78D-441A-9A74-D6F6075FB529}" srcOrd="2" destOrd="0" parTransId="{DF2C8B49-6FC8-4BA0-9362-8428CB30E3C0}" sibTransId="{DEA04161-29E3-4DF1-AB84-2807578E2511}"/>
    <dgm:cxn modelId="{C7725A8E-DAC0-4A0B-8F0F-DB94E271A12D}" type="presOf" srcId="{E15AA1D8-9BDD-44BD-8DF7-D31B898B250A}" destId="{3EB81D3F-8F5E-4298-8AF1-A300632A6619}" srcOrd="0" destOrd="0" presId="urn:microsoft.com/office/officeart/2005/8/layout/hList1"/>
    <dgm:cxn modelId="{E11ADBBF-1E7F-4BDD-A04E-A65F7EBB617E}" type="presOf" srcId="{866E5628-FEE7-453D-8134-EAE2CD4BB68C}" destId="{4E5E8986-86F7-48F2-AB15-F7A30A074A8F}" srcOrd="0" destOrd="0" presId="urn:microsoft.com/office/officeart/2005/8/layout/hList1"/>
    <dgm:cxn modelId="{400B427A-523D-4624-A438-B32825962A77}" srcId="{866E5628-FEE7-453D-8134-EAE2CD4BB68C}" destId="{7263D787-E580-4952-A52C-E703477978BF}" srcOrd="1" destOrd="0" parTransId="{1F5CFBE7-F16B-4F44-8C02-6C4865FF48E0}" sibTransId="{64EB2B08-9BBC-41CC-BF54-AF62435F4F40}"/>
    <dgm:cxn modelId="{C77E15B3-4C11-4B4F-B430-984111DC8392}" type="presOf" srcId="{AC07F95D-CFCB-490D-B4D6-4D64CD5904DD}" destId="{2B968565-88FB-47D9-9D7A-F98843F847E0}" srcOrd="0" destOrd="0" presId="urn:microsoft.com/office/officeart/2005/8/layout/hList1"/>
    <dgm:cxn modelId="{024EB871-CBF3-4376-B247-1619A92F7F1A}" type="presOf" srcId="{92A1EC6C-C78D-441A-9A74-D6F6075FB529}" destId="{2B968565-88FB-47D9-9D7A-F98843F847E0}" srcOrd="0" destOrd="2" presId="urn:microsoft.com/office/officeart/2005/8/layout/hList1"/>
    <dgm:cxn modelId="{1F21594E-ECB9-4C88-901B-871FAB1CDBEB}" type="presOf" srcId="{6E4476B1-40EE-4520-A5DB-21418FAEE810}" destId="{3EB81D3F-8F5E-4298-8AF1-A300632A6619}" srcOrd="0" destOrd="1" presId="urn:microsoft.com/office/officeart/2005/8/layout/hList1"/>
    <dgm:cxn modelId="{4537D4A5-5E5A-4562-BFCE-A5E4C6F2D85E}" type="presParOf" srcId="{31F11016-9C56-4899-A891-BD8B7831ABF7}" destId="{67EFC945-CBBC-4FE0-ADDE-F6FFB659A87D}" srcOrd="0" destOrd="0" presId="urn:microsoft.com/office/officeart/2005/8/layout/hList1"/>
    <dgm:cxn modelId="{A754102D-7A8F-411F-9874-1AF09433F4D5}" type="presParOf" srcId="{67EFC945-CBBC-4FE0-ADDE-F6FFB659A87D}" destId="{885E8797-C366-4EFF-A7BD-D881E3B804C9}" srcOrd="0" destOrd="0" presId="urn:microsoft.com/office/officeart/2005/8/layout/hList1"/>
    <dgm:cxn modelId="{75885E37-1086-4B41-B347-526D17DFCA79}" type="presParOf" srcId="{67EFC945-CBBC-4FE0-ADDE-F6FFB659A87D}" destId="{E659CBFB-2AA3-4E24-BDF8-50EAD75B40BC}" srcOrd="1" destOrd="0" presId="urn:microsoft.com/office/officeart/2005/8/layout/hList1"/>
    <dgm:cxn modelId="{DCF4EBC7-9CE0-4069-B6C2-3B91C14E8715}" type="presParOf" srcId="{31F11016-9C56-4899-A891-BD8B7831ABF7}" destId="{6A64005B-A758-42D1-A1E1-B05DF65A92C0}" srcOrd="1" destOrd="0" presId="urn:microsoft.com/office/officeart/2005/8/layout/hList1"/>
    <dgm:cxn modelId="{975F04B3-280E-4222-B16C-79658DD23049}" type="presParOf" srcId="{31F11016-9C56-4899-A891-BD8B7831ABF7}" destId="{AE2772B9-0C1A-4FD2-9742-7D7558F7DAFB}" srcOrd="2" destOrd="0" presId="urn:microsoft.com/office/officeart/2005/8/layout/hList1"/>
    <dgm:cxn modelId="{2967D32B-2705-49E3-9EE9-6027A901AA37}" type="presParOf" srcId="{AE2772B9-0C1A-4FD2-9742-7D7558F7DAFB}" destId="{4E5E8986-86F7-48F2-AB15-F7A30A074A8F}" srcOrd="0" destOrd="0" presId="urn:microsoft.com/office/officeart/2005/8/layout/hList1"/>
    <dgm:cxn modelId="{E3409C17-2983-45C9-8704-8B3E0AFB3150}" type="presParOf" srcId="{AE2772B9-0C1A-4FD2-9742-7D7558F7DAFB}" destId="{2B968565-88FB-47D9-9D7A-F98843F847E0}" srcOrd="1" destOrd="0" presId="urn:microsoft.com/office/officeart/2005/8/layout/hList1"/>
    <dgm:cxn modelId="{324D7378-A4A3-4D9A-AD5B-80D04FEA144F}" type="presParOf" srcId="{31F11016-9C56-4899-A891-BD8B7831ABF7}" destId="{4BE95C7D-9F07-4A10-ACD8-08B18DE6676B}" srcOrd="3" destOrd="0" presId="urn:microsoft.com/office/officeart/2005/8/layout/hList1"/>
    <dgm:cxn modelId="{0DDE736C-5337-464C-A8DF-C55B0E9D99DB}" type="presParOf" srcId="{31F11016-9C56-4899-A891-BD8B7831ABF7}" destId="{9E91D7EB-ABCB-4414-A4F0-390A94E979F4}" srcOrd="4" destOrd="0" presId="urn:microsoft.com/office/officeart/2005/8/layout/hList1"/>
    <dgm:cxn modelId="{64D64BB5-5FF1-4029-90E5-EFA3C7728C63}" type="presParOf" srcId="{9E91D7EB-ABCB-4414-A4F0-390A94E979F4}" destId="{2F998328-D04D-4585-B372-757F52EC134C}" srcOrd="0" destOrd="0" presId="urn:microsoft.com/office/officeart/2005/8/layout/hList1"/>
    <dgm:cxn modelId="{85F46E20-F9FE-4D0A-8A4E-B1261F0BAE2C}" type="presParOf" srcId="{9E91D7EB-ABCB-4414-A4F0-390A94E979F4}" destId="{3EB81D3F-8F5E-4298-8AF1-A300632A6619}"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C368174-6564-444E-B539-1BD9D4EF66F6}" type="doc">
      <dgm:prSet loTypeId="urn:microsoft.com/office/officeart/2005/8/layout/vList6" loCatId="list" qsTypeId="urn:microsoft.com/office/officeart/2005/8/quickstyle/simple5" qsCatId="simple" csTypeId="urn:microsoft.com/office/officeart/2005/8/colors/colorful1" csCatId="colorful" phldr="1"/>
      <dgm:spPr/>
      <dgm:t>
        <a:bodyPr/>
        <a:lstStyle/>
        <a:p>
          <a:endParaRPr lang="es-ES_tradnl"/>
        </a:p>
      </dgm:t>
    </dgm:pt>
    <dgm:pt modelId="{D1120992-D41C-46C5-9AF7-B4D0D6B585ED}">
      <dgm:prSet phldrT="[Texto]" custT="1"/>
      <dgm:spPr/>
      <dgm:t>
        <a:bodyPr/>
        <a:lstStyle/>
        <a:p>
          <a:r>
            <a:rPr lang="es-ES" sz="2000" dirty="0" smtClean="0"/>
            <a:t>Propiciar</a:t>
          </a:r>
          <a:endParaRPr lang="es-ES_tradnl" sz="2000" dirty="0"/>
        </a:p>
      </dgm:t>
    </dgm:pt>
    <dgm:pt modelId="{87458C2D-1595-498B-BD2E-F77494312DA7}" type="parTrans" cxnId="{184CB8D1-AD94-4325-8F61-F24103F3F0BD}">
      <dgm:prSet/>
      <dgm:spPr/>
      <dgm:t>
        <a:bodyPr/>
        <a:lstStyle/>
        <a:p>
          <a:endParaRPr lang="es-ES_tradnl"/>
        </a:p>
      </dgm:t>
    </dgm:pt>
    <dgm:pt modelId="{F0B59BC8-2A67-43F7-9204-A39A929D4FFD}" type="sibTrans" cxnId="{184CB8D1-AD94-4325-8F61-F24103F3F0BD}">
      <dgm:prSet/>
      <dgm:spPr/>
      <dgm:t>
        <a:bodyPr/>
        <a:lstStyle/>
        <a:p>
          <a:endParaRPr lang="es-ES_tradnl"/>
        </a:p>
      </dgm:t>
    </dgm:pt>
    <dgm:pt modelId="{5507B773-8C73-4480-A2D6-E856563D1055}">
      <dgm:prSet phldrT="[Texto]" custT="1"/>
      <dgm:spPr/>
      <dgm:t>
        <a:bodyPr anchor="ctr"/>
        <a:lstStyle/>
        <a:p>
          <a:pPr algn="just"/>
          <a:r>
            <a:rPr lang="es-ES" sz="1200" dirty="0" smtClean="0"/>
            <a:t>La elección de los representantes de los trabajadores al Comité, de acuerdo con lo ordenado en el artículo 2, de esta Resolución, garantizando la libertad y oportunidad de las votaciones.</a:t>
          </a:r>
          <a:endParaRPr lang="es-ES_tradnl" sz="1200" dirty="0"/>
        </a:p>
      </dgm:t>
    </dgm:pt>
    <dgm:pt modelId="{5BC15593-36D7-433B-B917-F863FF1C086B}" type="parTrans" cxnId="{0BF95AEF-2649-4802-A280-DC69FC8DC1CE}">
      <dgm:prSet/>
      <dgm:spPr/>
      <dgm:t>
        <a:bodyPr/>
        <a:lstStyle/>
        <a:p>
          <a:endParaRPr lang="es-ES_tradnl"/>
        </a:p>
      </dgm:t>
    </dgm:pt>
    <dgm:pt modelId="{58FF4A9F-4D87-4978-9544-F1FB1F692FFC}" type="sibTrans" cxnId="{0BF95AEF-2649-4802-A280-DC69FC8DC1CE}">
      <dgm:prSet/>
      <dgm:spPr/>
      <dgm:t>
        <a:bodyPr/>
        <a:lstStyle/>
        <a:p>
          <a:endParaRPr lang="es-ES_tradnl"/>
        </a:p>
      </dgm:t>
    </dgm:pt>
    <dgm:pt modelId="{E4782B41-62C8-42FC-9D56-098A30C1C52C}">
      <dgm:prSet phldrT="[Texto]" custT="1"/>
      <dgm:spPr/>
      <dgm:t>
        <a:bodyPr/>
        <a:lstStyle/>
        <a:p>
          <a:r>
            <a:rPr lang="es-ES" sz="2000" dirty="0" smtClean="0"/>
            <a:t>Designar</a:t>
          </a:r>
          <a:endParaRPr lang="es-ES_tradnl" sz="2000" dirty="0"/>
        </a:p>
      </dgm:t>
    </dgm:pt>
    <dgm:pt modelId="{8FD380C7-1E3B-4EF8-8363-1A249119E75E}" type="parTrans" cxnId="{2905F89F-83FA-4BDE-BEB0-40A0A5A52D72}">
      <dgm:prSet/>
      <dgm:spPr/>
      <dgm:t>
        <a:bodyPr/>
        <a:lstStyle/>
        <a:p>
          <a:endParaRPr lang="es-ES_tradnl"/>
        </a:p>
      </dgm:t>
    </dgm:pt>
    <dgm:pt modelId="{7942196F-8741-4ABA-885A-52E14F87ADAC}" type="sibTrans" cxnId="{2905F89F-83FA-4BDE-BEB0-40A0A5A52D72}">
      <dgm:prSet/>
      <dgm:spPr/>
      <dgm:t>
        <a:bodyPr/>
        <a:lstStyle/>
        <a:p>
          <a:endParaRPr lang="es-ES_tradnl"/>
        </a:p>
      </dgm:t>
    </dgm:pt>
    <dgm:pt modelId="{CBFACAD3-395F-4E25-B4CA-D75698F07307}">
      <dgm:prSet phldrT="[Texto]" custT="1"/>
      <dgm:spPr/>
      <dgm:t>
        <a:bodyPr anchor="ctr"/>
        <a:lstStyle/>
        <a:p>
          <a:pPr algn="just"/>
          <a:r>
            <a:rPr lang="es-ES" sz="1200" dirty="0" smtClean="0"/>
            <a:t>Sus representantes al Comité de Medicina, Higiene y Seguridad Industrial.</a:t>
          </a:r>
          <a:endParaRPr lang="es-ES_tradnl" sz="1200" dirty="0"/>
        </a:p>
      </dgm:t>
    </dgm:pt>
    <dgm:pt modelId="{9A42A0C6-27C1-41BD-8313-91C2660987FF}" type="parTrans" cxnId="{0AC6BD6F-F267-4CEA-BF71-BD8A1B76C4BE}">
      <dgm:prSet/>
      <dgm:spPr/>
      <dgm:t>
        <a:bodyPr/>
        <a:lstStyle/>
        <a:p>
          <a:endParaRPr lang="es-ES_tradnl"/>
        </a:p>
      </dgm:t>
    </dgm:pt>
    <dgm:pt modelId="{A2CB6B2C-A616-46B4-8CD7-7165CFF418CE}" type="sibTrans" cxnId="{0AC6BD6F-F267-4CEA-BF71-BD8A1B76C4BE}">
      <dgm:prSet/>
      <dgm:spPr/>
      <dgm:t>
        <a:bodyPr/>
        <a:lstStyle/>
        <a:p>
          <a:endParaRPr lang="es-ES_tradnl"/>
        </a:p>
      </dgm:t>
    </dgm:pt>
    <dgm:pt modelId="{CE5C63C7-39C5-436F-9E96-103FE708C794}">
      <dgm:prSet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s-ES" sz="2000" dirty="0" smtClean="0"/>
            <a:t>Designar</a:t>
          </a:r>
          <a:endParaRPr lang="es-ES_tradnl" sz="2000" dirty="0" smtClean="0"/>
        </a:p>
      </dgm:t>
    </dgm:pt>
    <dgm:pt modelId="{09FE2083-F8B7-4A0D-B72B-ADA46529F054}" type="parTrans" cxnId="{74A6EBD2-14FF-4A7D-A6F3-854AD226C6BD}">
      <dgm:prSet/>
      <dgm:spPr/>
      <dgm:t>
        <a:bodyPr/>
        <a:lstStyle/>
        <a:p>
          <a:endParaRPr lang="es-ES_tradnl"/>
        </a:p>
      </dgm:t>
    </dgm:pt>
    <dgm:pt modelId="{594BF15F-B5A9-4028-A5DF-4F0F5E1FB121}" type="sibTrans" cxnId="{74A6EBD2-14FF-4A7D-A6F3-854AD226C6BD}">
      <dgm:prSet/>
      <dgm:spPr/>
      <dgm:t>
        <a:bodyPr/>
        <a:lstStyle/>
        <a:p>
          <a:endParaRPr lang="es-ES_tradnl"/>
        </a:p>
      </dgm:t>
    </dgm:pt>
    <dgm:pt modelId="{76E5B55F-9883-48E9-8F35-F48E2173B162}">
      <dgm:prSet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s-ES" sz="2000" dirty="0" smtClean="0"/>
            <a:t>Proporcionar</a:t>
          </a:r>
          <a:endParaRPr lang="es-ES_tradnl" sz="2000" dirty="0" smtClean="0"/>
        </a:p>
      </dgm:t>
    </dgm:pt>
    <dgm:pt modelId="{90064D6D-FC8C-4D5A-BE8B-9C70F7920CEE}" type="parTrans" cxnId="{7D2DF888-A70D-4439-9A9D-9E7D0E020CB7}">
      <dgm:prSet/>
      <dgm:spPr/>
      <dgm:t>
        <a:bodyPr/>
        <a:lstStyle/>
        <a:p>
          <a:endParaRPr lang="es-ES_tradnl"/>
        </a:p>
      </dgm:t>
    </dgm:pt>
    <dgm:pt modelId="{4ACC5A5C-24CF-4590-BA77-AD13152CDBCF}" type="sibTrans" cxnId="{7D2DF888-A70D-4439-9A9D-9E7D0E020CB7}">
      <dgm:prSet/>
      <dgm:spPr/>
      <dgm:t>
        <a:bodyPr/>
        <a:lstStyle/>
        <a:p>
          <a:endParaRPr lang="es-ES_tradnl"/>
        </a:p>
      </dgm:t>
    </dgm:pt>
    <dgm:pt modelId="{4B32A9CD-8D01-49BF-B08F-ECD950EF70C4}">
      <dgm:prSet/>
      <dgm:spPr/>
      <dgm:t>
        <a:bodyPr anchor="ctr"/>
        <a:lstStyle/>
        <a:p>
          <a:pPr algn="just"/>
          <a:r>
            <a:rPr lang="es-ES" dirty="0" smtClean="0"/>
            <a:t>Al Presidente del Comité.</a:t>
          </a:r>
          <a:endParaRPr lang="es-ES_tradnl" dirty="0"/>
        </a:p>
      </dgm:t>
    </dgm:pt>
    <dgm:pt modelId="{B6021C3F-671C-452F-AC87-F90ED1B5D4D9}" type="parTrans" cxnId="{83D6CC42-B297-46C5-AABF-E5182B4A9B38}">
      <dgm:prSet/>
      <dgm:spPr/>
      <dgm:t>
        <a:bodyPr/>
        <a:lstStyle/>
        <a:p>
          <a:endParaRPr lang="es-ES_tradnl"/>
        </a:p>
      </dgm:t>
    </dgm:pt>
    <dgm:pt modelId="{2AB183A0-26C8-42FC-96B4-53333C458BDF}" type="sibTrans" cxnId="{83D6CC42-B297-46C5-AABF-E5182B4A9B38}">
      <dgm:prSet/>
      <dgm:spPr/>
      <dgm:t>
        <a:bodyPr/>
        <a:lstStyle/>
        <a:p>
          <a:endParaRPr lang="es-ES_tradnl"/>
        </a:p>
      </dgm:t>
    </dgm:pt>
    <dgm:pt modelId="{C285A21A-B3D6-4FB9-B3D8-6ED3334664EE}">
      <dgm:prSet custT="1"/>
      <dgm:spPr/>
      <dgm:t>
        <a:bodyPr/>
        <a:lstStyle/>
        <a:p>
          <a:r>
            <a:rPr lang="es-ES" sz="2000" dirty="0" smtClean="0"/>
            <a:t>Estudiar</a:t>
          </a:r>
          <a:endParaRPr lang="es-ES_tradnl" sz="2000" dirty="0"/>
        </a:p>
      </dgm:t>
    </dgm:pt>
    <dgm:pt modelId="{968EED42-0385-4BDA-AD9F-44A9B8D3DB6A}" type="parTrans" cxnId="{8F0337DD-99A8-4252-8AEC-8B2318BBD0EC}">
      <dgm:prSet/>
      <dgm:spPr/>
      <dgm:t>
        <a:bodyPr/>
        <a:lstStyle/>
        <a:p>
          <a:endParaRPr lang="es-ES_tradnl"/>
        </a:p>
      </dgm:t>
    </dgm:pt>
    <dgm:pt modelId="{4B15B798-41C1-4332-AE79-D5BBA8D4257C}" type="sibTrans" cxnId="{8F0337DD-99A8-4252-8AEC-8B2318BBD0EC}">
      <dgm:prSet/>
      <dgm:spPr/>
      <dgm:t>
        <a:bodyPr/>
        <a:lstStyle/>
        <a:p>
          <a:endParaRPr lang="es-ES_tradnl"/>
        </a:p>
      </dgm:t>
    </dgm:pt>
    <dgm:pt modelId="{FC91767F-9EE5-4C23-8A1B-6343B3CB5503}">
      <dgm:prSet/>
      <dgm:spPr/>
      <dgm:t>
        <a:bodyPr anchor="ctr"/>
        <a:lstStyle/>
        <a:p>
          <a:pPr algn="just"/>
          <a:r>
            <a:rPr lang="es-ES" dirty="0" smtClean="0"/>
            <a:t>Los medios necesarios para el normal desempeño de las funciones del Comité.</a:t>
          </a:r>
          <a:endParaRPr lang="es-ES_tradnl" dirty="0"/>
        </a:p>
      </dgm:t>
    </dgm:pt>
    <dgm:pt modelId="{88FA9C31-F496-4FEF-91C9-6523C2284D88}" type="parTrans" cxnId="{9F7EED41-AD76-4E57-AA54-90FEA0E6FA3A}">
      <dgm:prSet/>
      <dgm:spPr/>
      <dgm:t>
        <a:bodyPr/>
        <a:lstStyle/>
        <a:p>
          <a:endParaRPr lang="es-ES_tradnl"/>
        </a:p>
      </dgm:t>
    </dgm:pt>
    <dgm:pt modelId="{069A8300-2D1A-46A1-B340-D511264336D0}" type="sibTrans" cxnId="{9F7EED41-AD76-4E57-AA54-90FEA0E6FA3A}">
      <dgm:prSet/>
      <dgm:spPr/>
      <dgm:t>
        <a:bodyPr/>
        <a:lstStyle/>
        <a:p>
          <a:endParaRPr lang="es-ES_tradnl"/>
        </a:p>
      </dgm:t>
    </dgm:pt>
    <dgm:pt modelId="{1F573020-A3E2-4171-9170-40A34E745430}">
      <dgm:prSet/>
      <dgm:spPr/>
      <dgm:t>
        <a:bodyPr anchor="ctr"/>
        <a:lstStyle/>
        <a:p>
          <a:pPr algn="just"/>
          <a:r>
            <a:rPr lang="es-ES" dirty="0" smtClean="0"/>
            <a:t>Las recomendaciones emanadas del Comité y determinar la adopción de las medidas más convenientes o informarle las decisiones tomadas al respecto.</a:t>
          </a:r>
          <a:endParaRPr lang="es-ES_tradnl" dirty="0"/>
        </a:p>
      </dgm:t>
    </dgm:pt>
    <dgm:pt modelId="{C6C68AA1-59D2-4702-84A4-E82C5DA2B868}" type="parTrans" cxnId="{A5294353-4E06-4E9D-BAC2-70923D6706B5}">
      <dgm:prSet/>
      <dgm:spPr/>
      <dgm:t>
        <a:bodyPr/>
        <a:lstStyle/>
        <a:p>
          <a:endParaRPr lang="es-ES_tradnl"/>
        </a:p>
      </dgm:t>
    </dgm:pt>
    <dgm:pt modelId="{26FD1E45-C872-4448-9F2F-4AC2569BB550}" type="sibTrans" cxnId="{A5294353-4E06-4E9D-BAC2-70923D6706B5}">
      <dgm:prSet/>
      <dgm:spPr/>
      <dgm:t>
        <a:bodyPr/>
        <a:lstStyle/>
        <a:p>
          <a:endParaRPr lang="es-ES_tradnl"/>
        </a:p>
      </dgm:t>
    </dgm:pt>
    <dgm:pt modelId="{FE17A210-CCC4-4506-91B9-4D3094A6F202}" type="pres">
      <dgm:prSet presAssocID="{1C368174-6564-444E-B539-1BD9D4EF66F6}" presName="Name0" presStyleCnt="0">
        <dgm:presLayoutVars>
          <dgm:dir/>
          <dgm:animLvl val="lvl"/>
          <dgm:resizeHandles/>
        </dgm:presLayoutVars>
      </dgm:prSet>
      <dgm:spPr/>
      <dgm:t>
        <a:bodyPr/>
        <a:lstStyle/>
        <a:p>
          <a:endParaRPr lang="es-ES_tradnl"/>
        </a:p>
      </dgm:t>
    </dgm:pt>
    <dgm:pt modelId="{7E958190-7DB3-4C27-BF1E-6B5EEBA14190}" type="pres">
      <dgm:prSet presAssocID="{D1120992-D41C-46C5-9AF7-B4D0D6B585ED}" presName="linNode" presStyleCnt="0"/>
      <dgm:spPr/>
      <dgm:t>
        <a:bodyPr/>
        <a:lstStyle/>
        <a:p>
          <a:endParaRPr lang="es-ES_tradnl"/>
        </a:p>
      </dgm:t>
    </dgm:pt>
    <dgm:pt modelId="{81984DE1-167B-408D-9343-93566A7B3D93}" type="pres">
      <dgm:prSet presAssocID="{D1120992-D41C-46C5-9AF7-B4D0D6B585ED}" presName="parentShp" presStyleLbl="node1" presStyleIdx="0" presStyleCnt="5">
        <dgm:presLayoutVars>
          <dgm:bulletEnabled val="1"/>
        </dgm:presLayoutVars>
      </dgm:prSet>
      <dgm:spPr/>
      <dgm:t>
        <a:bodyPr/>
        <a:lstStyle/>
        <a:p>
          <a:endParaRPr lang="es-ES_tradnl"/>
        </a:p>
      </dgm:t>
    </dgm:pt>
    <dgm:pt modelId="{8F464295-8110-414C-8F3F-6CAD8612156F}" type="pres">
      <dgm:prSet presAssocID="{D1120992-D41C-46C5-9AF7-B4D0D6B585ED}" presName="childShp" presStyleLbl="bgAccFollowNode1" presStyleIdx="0" presStyleCnt="5">
        <dgm:presLayoutVars>
          <dgm:bulletEnabled val="1"/>
        </dgm:presLayoutVars>
      </dgm:prSet>
      <dgm:spPr/>
      <dgm:t>
        <a:bodyPr/>
        <a:lstStyle/>
        <a:p>
          <a:endParaRPr lang="es-ES_tradnl"/>
        </a:p>
      </dgm:t>
    </dgm:pt>
    <dgm:pt modelId="{1C408939-CB96-4ACF-B66B-911FCFD2B870}" type="pres">
      <dgm:prSet presAssocID="{F0B59BC8-2A67-43F7-9204-A39A929D4FFD}" presName="spacing" presStyleCnt="0"/>
      <dgm:spPr/>
      <dgm:t>
        <a:bodyPr/>
        <a:lstStyle/>
        <a:p>
          <a:endParaRPr lang="es-ES_tradnl"/>
        </a:p>
      </dgm:t>
    </dgm:pt>
    <dgm:pt modelId="{BBCA671C-216D-448D-A5C7-2218896DE3B2}" type="pres">
      <dgm:prSet presAssocID="{E4782B41-62C8-42FC-9D56-098A30C1C52C}" presName="linNode" presStyleCnt="0"/>
      <dgm:spPr/>
      <dgm:t>
        <a:bodyPr/>
        <a:lstStyle/>
        <a:p>
          <a:endParaRPr lang="es-ES_tradnl"/>
        </a:p>
      </dgm:t>
    </dgm:pt>
    <dgm:pt modelId="{3EC59130-DB4F-4E55-91F7-8908531F4086}" type="pres">
      <dgm:prSet presAssocID="{E4782B41-62C8-42FC-9D56-098A30C1C52C}" presName="parentShp" presStyleLbl="node1" presStyleIdx="1" presStyleCnt="5">
        <dgm:presLayoutVars>
          <dgm:bulletEnabled val="1"/>
        </dgm:presLayoutVars>
      </dgm:prSet>
      <dgm:spPr/>
      <dgm:t>
        <a:bodyPr/>
        <a:lstStyle/>
        <a:p>
          <a:endParaRPr lang="es-ES_tradnl"/>
        </a:p>
      </dgm:t>
    </dgm:pt>
    <dgm:pt modelId="{1812FFCF-6ABA-4074-82A6-B70A520EDA89}" type="pres">
      <dgm:prSet presAssocID="{E4782B41-62C8-42FC-9D56-098A30C1C52C}" presName="childShp" presStyleLbl="bgAccFollowNode1" presStyleIdx="1" presStyleCnt="5">
        <dgm:presLayoutVars>
          <dgm:bulletEnabled val="1"/>
        </dgm:presLayoutVars>
      </dgm:prSet>
      <dgm:spPr/>
      <dgm:t>
        <a:bodyPr/>
        <a:lstStyle/>
        <a:p>
          <a:endParaRPr lang="es-ES_tradnl"/>
        </a:p>
      </dgm:t>
    </dgm:pt>
    <dgm:pt modelId="{44101266-C1D1-48CA-A2C8-AE9DE0F040A6}" type="pres">
      <dgm:prSet presAssocID="{7942196F-8741-4ABA-885A-52E14F87ADAC}" presName="spacing" presStyleCnt="0"/>
      <dgm:spPr/>
      <dgm:t>
        <a:bodyPr/>
        <a:lstStyle/>
        <a:p>
          <a:endParaRPr lang="es-ES_tradnl"/>
        </a:p>
      </dgm:t>
    </dgm:pt>
    <dgm:pt modelId="{9F350619-A9DA-4C90-8546-95FEC28C9889}" type="pres">
      <dgm:prSet presAssocID="{CE5C63C7-39C5-436F-9E96-103FE708C794}" presName="linNode" presStyleCnt="0"/>
      <dgm:spPr/>
      <dgm:t>
        <a:bodyPr/>
        <a:lstStyle/>
        <a:p>
          <a:endParaRPr lang="es-ES_tradnl"/>
        </a:p>
      </dgm:t>
    </dgm:pt>
    <dgm:pt modelId="{E687651B-B8EE-417A-B7AF-4207A20432B8}" type="pres">
      <dgm:prSet presAssocID="{CE5C63C7-39C5-436F-9E96-103FE708C794}" presName="parentShp" presStyleLbl="node1" presStyleIdx="2" presStyleCnt="5">
        <dgm:presLayoutVars>
          <dgm:bulletEnabled val="1"/>
        </dgm:presLayoutVars>
      </dgm:prSet>
      <dgm:spPr/>
      <dgm:t>
        <a:bodyPr/>
        <a:lstStyle/>
        <a:p>
          <a:endParaRPr lang="es-ES_tradnl"/>
        </a:p>
      </dgm:t>
    </dgm:pt>
    <dgm:pt modelId="{98D6ABFB-2BA1-4B40-95B7-0EA26C843DE7}" type="pres">
      <dgm:prSet presAssocID="{CE5C63C7-39C5-436F-9E96-103FE708C794}" presName="childShp" presStyleLbl="bgAccFollowNode1" presStyleIdx="2" presStyleCnt="5">
        <dgm:presLayoutVars>
          <dgm:bulletEnabled val="1"/>
        </dgm:presLayoutVars>
      </dgm:prSet>
      <dgm:spPr/>
      <dgm:t>
        <a:bodyPr/>
        <a:lstStyle/>
        <a:p>
          <a:endParaRPr lang="es-ES_tradnl"/>
        </a:p>
      </dgm:t>
    </dgm:pt>
    <dgm:pt modelId="{B7C05946-8D10-430D-AB85-AE45AAB1AADC}" type="pres">
      <dgm:prSet presAssocID="{594BF15F-B5A9-4028-A5DF-4F0F5E1FB121}" presName="spacing" presStyleCnt="0"/>
      <dgm:spPr/>
      <dgm:t>
        <a:bodyPr/>
        <a:lstStyle/>
        <a:p>
          <a:endParaRPr lang="es-ES_tradnl"/>
        </a:p>
      </dgm:t>
    </dgm:pt>
    <dgm:pt modelId="{508FEFF5-7D3B-4379-890C-1D7AF0FF7CBA}" type="pres">
      <dgm:prSet presAssocID="{76E5B55F-9883-48E9-8F35-F48E2173B162}" presName="linNode" presStyleCnt="0"/>
      <dgm:spPr/>
      <dgm:t>
        <a:bodyPr/>
        <a:lstStyle/>
        <a:p>
          <a:endParaRPr lang="es-ES_tradnl"/>
        </a:p>
      </dgm:t>
    </dgm:pt>
    <dgm:pt modelId="{09435787-DE15-44F2-939F-50F266751456}" type="pres">
      <dgm:prSet presAssocID="{76E5B55F-9883-48E9-8F35-F48E2173B162}" presName="parentShp" presStyleLbl="node1" presStyleIdx="3" presStyleCnt="5">
        <dgm:presLayoutVars>
          <dgm:bulletEnabled val="1"/>
        </dgm:presLayoutVars>
      </dgm:prSet>
      <dgm:spPr/>
      <dgm:t>
        <a:bodyPr/>
        <a:lstStyle/>
        <a:p>
          <a:endParaRPr lang="es-ES_tradnl"/>
        </a:p>
      </dgm:t>
    </dgm:pt>
    <dgm:pt modelId="{AFA7FF3A-2D3F-4098-84FD-B4CD33F0B38F}" type="pres">
      <dgm:prSet presAssocID="{76E5B55F-9883-48E9-8F35-F48E2173B162}" presName="childShp" presStyleLbl="bgAccFollowNode1" presStyleIdx="3" presStyleCnt="5">
        <dgm:presLayoutVars>
          <dgm:bulletEnabled val="1"/>
        </dgm:presLayoutVars>
      </dgm:prSet>
      <dgm:spPr/>
      <dgm:t>
        <a:bodyPr/>
        <a:lstStyle/>
        <a:p>
          <a:endParaRPr lang="es-ES_tradnl"/>
        </a:p>
      </dgm:t>
    </dgm:pt>
    <dgm:pt modelId="{ABA19C23-476A-4E40-A4DB-42B23A7B802E}" type="pres">
      <dgm:prSet presAssocID="{4ACC5A5C-24CF-4590-BA77-AD13152CDBCF}" presName="spacing" presStyleCnt="0"/>
      <dgm:spPr/>
      <dgm:t>
        <a:bodyPr/>
        <a:lstStyle/>
        <a:p>
          <a:endParaRPr lang="es-ES_tradnl"/>
        </a:p>
      </dgm:t>
    </dgm:pt>
    <dgm:pt modelId="{D79BEEF7-D75F-42BD-8F47-77F3B1C32226}" type="pres">
      <dgm:prSet presAssocID="{C285A21A-B3D6-4FB9-B3D8-6ED3334664EE}" presName="linNode" presStyleCnt="0"/>
      <dgm:spPr/>
      <dgm:t>
        <a:bodyPr/>
        <a:lstStyle/>
        <a:p>
          <a:endParaRPr lang="es-ES_tradnl"/>
        </a:p>
      </dgm:t>
    </dgm:pt>
    <dgm:pt modelId="{B80D9A08-8BD8-48C0-96AF-A2FB7C5DB378}" type="pres">
      <dgm:prSet presAssocID="{C285A21A-B3D6-4FB9-B3D8-6ED3334664EE}" presName="parentShp" presStyleLbl="node1" presStyleIdx="4" presStyleCnt="5">
        <dgm:presLayoutVars>
          <dgm:bulletEnabled val="1"/>
        </dgm:presLayoutVars>
      </dgm:prSet>
      <dgm:spPr/>
      <dgm:t>
        <a:bodyPr/>
        <a:lstStyle/>
        <a:p>
          <a:endParaRPr lang="es-ES_tradnl"/>
        </a:p>
      </dgm:t>
    </dgm:pt>
    <dgm:pt modelId="{00F125DB-F06E-436D-9084-F7A6EE77250D}" type="pres">
      <dgm:prSet presAssocID="{C285A21A-B3D6-4FB9-B3D8-6ED3334664EE}" presName="childShp" presStyleLbl="bgAccFollowNode1" presStyleIdx="4" presStyleCnt="5">
        <dgm:presLayoutVars>
          <dgm:bulletEnabled val="1"/>
        </dgm:presLayoutVars>
      </dgm:prSet>
      <dgm:spPr/>
      <dgm:t>
        <a:bodyPr/>
        <a:lstStyle/>
        <a:p>
          <a:endParaRPr lang="es-ES_tradnl"/>
        </a:p>
      </dgm:t>
    </dgm:pt>
  </dgm:ptLst>
  <dgm:cxnLst>
    <dgm:cxn modelId="{0AC6BD6F-F267-4CEA-BF71-BD8A1B76C4BE}" srcId="{E4782B41-62C8-42FC-9D56-098A30C1C52C}" destId="{CBFACAD3-395F-4E25-B4CA-D75698F07307}" srcOrd="0" destOrd="0" parTransId="{9A42A0C6-27C1-41BD-8313-91C2660987FF}" sibTransId="{A2CB6B2C-A616-46B4-8CD7-7165CFF418CE}"/>
    <dgm:cxn modelId="{67E8827B-3811-4DF2-A6BC-DA527AE7FB9B}" type="presOf" srcId="{4B32A9CD-8D01-49BF-B08F-ECD950EF70C4}" destId="{98D6ABFB-2BA1-4B40-95B7-0EA26C843DE7}" srcOrd="0" destOrd="0" presId="urn:microsoft.com/office/officeart/2005/8/layout/vList6"/>
    <dgm:cxn modelId="{CD1F8BA5-DD4A-4768-8A92-0C04317F65FA}" type="presOf" srcId="{CBFACAD3-395F-4E25-B4CA-D75698F07307}" destId="{1812FFCF-6ABA-4074-82A6-B70A520EDA89}" srcOrd="0" destOrd="0" presId="urn:microsoft.com/office/officeart/2005/8/layout/vList6"/>
    <dgm:cxn modelId="{E69B55B1-2D3C-4D25-922C-D9AAAE825B60}" type="presOf" srcId="{1F573020-A3E2-4171-9170-40A34E745430}" destId="{00F125DB-F06E-436D-9084-F7A6EE77250D}" srcOrd="0" destOrd="0" presId="urn:microsoft.com/office/officeart/2005/8/layout/vList6"/>
    <dgm:cxn modelId="{74A6EBD2-14FF-4A7D-A6F3-854AD226C6BD}" srcId="{1C368174-6564-444E-B539-1BD9D4EF66F6}" destId="{CE5C63C7-39C5-436F-9E96-103FE708C794}" srcOrd="2" destOrd="0" parTransId="{09FE2083-F8B7-4A0D-B72B-ADA46529F054}" sibTransId="{594BF15F-B5A9-4028-A5DF-4F0F5E1FB121}"/>
    <dgm:cxn modelId="{A5294353-4E06-4E9D-BAC2-70923D6706B5}" srcId="{C285A21A-B3D6-4FB9-B3D8-6ED3334664EE}" destId="{1F573020-A3E2-4171-9170-40A34E745430}" srcOrd="0" destOrd="0" parTransId="{C6C68AA1-59D2-4702-84A4-E82C5DA2B868}" sibTransId="{26FD1E45-C872-4448-9F2F-4AC2569BB550}"/>
    <dgm:cxn modelId="{0BF95AEF-2649-4802-A280-DC69FC8DC1CE}" srcId="{D1120992-D41C-46C5-9AF7-B4D0D6B585ED}" destId="{5507B773-8C73-4480-A2D6-E856563D1055}" srcOrd="0" destOrd="0" parTransId="{5BC15593-36D7-433B-B917-F863FF1C086B}" sibTransId="{58FF4A9F-4D87-4978-9544-F1FB1F692FFC}"/>
    <dgm:cxn modelId="{8F0337DD-99A8-4252-8AEC-8B2318BBD0EC}" srcId="{1C368174-6564-444E-B539-1BD9D4EF66F6}" destId="{C285A21A-B3D6-4FB9-B3D8-6ED3334664EE}" srcOrd="4" destOrd="0" parTransId="{968EED42-0385-4BDA-AD9F-44A9B8D3DB6A}" sibTransId="{4B15B798-41C1-4332-AE79-D5BBA8D4257C}"/>
    <dgm:cxn modelId="{FBF11751-2298-41AB-88DE-E1B668B83FD5}" type="presOf" srcId="{FC91767F-9EE5-4C23-8A1B-6343B3CB5503}" destId="{AFA7FF3A-2D3F-4098-84FD-B4CD33F0B38F}" srcOrd="0" destOrd="0" presId="urn:microsoft.com/office/officeart/2005/8/layout/vList6"/>
    <dgm:cxn modelId="{AAFA66A3-FD35-40A9-9B1B-437468A2DBD2}" type="presOf" srcId="{D1120992-D41C-46C5-9AF7-B4D0D6B585ED}" destId="{81984DE1-167B-408D-9343-93566A7B3D93}" srcOrd="0" destOrd="0" presId="urn:microsoft.com/office/officeart/2005/8/layout/vList6"/>
    <dgm:cxn modelId="{9F7EED41-AD76-4E57-AA54-90FEA0E6FA3A}" srcId="{76E5B55F-9883-48E9-8F35-F48E2173B162}" destId="{FC91767F-9EE5-4C23-8A1B-6343B3CB5503}" srcOrd="0" destOrd="0" parTransId="{88FA9C31-F496-4FEF-91C9-6523C2284D88}" sibTransId="{069A8300-2D1A-46A1-B340-D511264336D0}"/>
    <dgm:cxn modelId="{0889BB9D-46F6-465C-95AB-9616A5665BA0}" type="presOf" srcId="{5507B773-8C73-4480-A2D6-E856563D1055}" destId="{8F464295-8110-414C-8F3F-6CAD8612156F}" srcOrd="0" destOrd="0" presId="urn:microsoft.com/office/officeart/2005/8/layout/vList6"/>
    <dgm:cxn modelId="{2905F89F-83FA-4BDE-BEB0-40A0A5A52D72}" srcId="{1C368174-6564-444E-B539-1BD9D4EF66F6}" destId="{E4782B41-62C8-42FC-9D56-098A30C1C52C}" srcOrd="1" destOrd="0" parTransId="{8FD380C7-1E3B-4EF8-8363-1A249119E75E}" sibTransId="{7942196F-8741-4ABA-885A-52E14F87ADAC}"/>
    <dgm:cxn modelId="{AEC36EF4-658A-4810-A6BD-1C0F6C513CA2}" type="presOf" srcId="{1C368174-6564-444E-B539-1BD9D4EF66F6}" destId="{FE17A210-CCC4-4506-91B9-4D3094A6F202}" srcOrd="0" destOrd="0" presId="urn:microsoft.com/office/officeart/2005/8/layout/vList6"/>
    <dgm:cxn modelId="{697F7F82-6372-4CEB-9C66-A1BD40B50DCD}" type="presOf" srcId="{CE5C63C7-39C5-436F-9E96-103FE708C794}" destId="{E687651B-B8EE-417A-B7AF-4207A20432B8}" srcOrd="0" destOrd="0" presId="urn:microsoft.com/office/officeart/2005/8/layout/vList6"/>
    <dgm:cxn modelId="{184CB8D1-AD94-4325-8F61-F24103F3F0BD}" srcId="{1C368174-6564-444E-B539-1BD9D4EF66F6}" destId="{D1120992-D41C-46C5-9AF7-B4D0D6B585ED}" srcOrd="0" destOrd="0" parTransId="{87458C2D-1595-498B-BD2E-F77494312DA7}" sibTransId="{F0B59BC8-2A67-43F7-9204-A39A929D4FFD}"/>
    <dgm:cxn modelId="{83D6CC42-B297-46C5-AABF-E5182B4A9B38}" srcId="{CE5C63C7-39C5-436F-9E96-103FE708C794}" destId="{4B32A9CD-8D01-49BF-B08F-ECD950EF70C4}" srcOrd="0" destOrd="0" parTransId="{B6021C3F-671C-452F-AC87-F90ED1B5D4D9}" sibTransId="{2AB183A0-26C8-42FC-96B4-53333C458BDF}"/>
    <dgm:cxn modelId="{02D3FF74-6D3D-4F34-9A4A-9A995ACD6E32}" type="presOf" srcId="{76E5B55F-9883-48E9-8F35-F48E2173B162}" destId="{09435787-DE15-44F2-939F-50F266751456}" srcOrd="0" destOrd="0" presId="urn:microsoft.com/office/officeart/2005/8/layout/vList6"/>
    <dgm:cxn modelId="{195F3A16-7613-40A7-8C6B-58FA348FA0CF}" type="presOf" srcId="{E4782B41-62C8-42FC-9D56-098A30C1C52C}" destId="{3EC59130-DB4F-4E55-91F7-8908531F4086}" srcOrd="0" destOrd="0" presId="urn:microsoft.com/office/officeart/2005/8/layout/vList6"/>
    <dgm:cxn modelId="{7D2DF888-A70D-4439-9A9D-9E7D0E020CB7}" srcId="{1C368174-6564-444E-B539-1BD9D4EF66F6}" destId="{76E5B55F-9883-48E9-8F35-F48E2173B162}" srcOrd="3" destOrd="0" parTransId="{90064D6D-FC8C-4D5A-BE8B-9C70F7920CEE}" sibTransId="{4ACC5A5C-24CF-4590-BA77-AD13152CDBCF}"/>
    <dgm:cxn modelId="{C38288BD-C19E-473C-8A5B-B3767F22DBCF}" type="presOf" srcId="{C285A21A-B3D6-4FB9-B3D8-6ED3334664EE}" destId="{B80D9A08-8BD8-48C0-96AF-A2FB7C5DB378}" srcOrd="0" destOrd="0" presId="urn:microsoft.com/office/officeart/2005/8/layout/vList6"/>
    <dgm:cxn modelId="{CC88B325-2FBF-448E-BF50-8CFA5607925D}" type="presParOf" srcId="{FE17A210-CCC4-4506-91B9-4D3094A6F202}" destId="{7E958190-7DB3-4C27-BF1E-6B5EEBA14190}" srcOrd="0" destOrd="0" presId="urn:microsoft.com/office/officeart/2005/8/layout/vList6"/>
    <dgm:cxn modelId="{7AEB8C16-CE37-46D3-86AE-466AD4D71CC4}" type="presParOf" srcId="{7E958190-7DB3-4C27-BF1E-6B5EEBA14190}" destId="{81984DE1-167B-408D-9343-93566A7B3D93}" srcOrd="0" destOrd="0" presId="urn:microsoft.com/office/officeart/2005/8/layout/vList6"/>
    <dgm:cxn modelId="{E7867305-3C0D-4393-A057-ED97BCF6D6AD}" type="presParOf" srcId="{7E958190-7DB3-4C27-BF1E-6B5EEBA14190}" destId="{8F464295-8110-414C-8F3F-6CAD8612156F}" srcOrd="1" destOrd="0" presId="urn:microsoft.com/office/officeart/2005/8/layout/vList6"/>
    <dgm:cxn modelId="{699CB5E4-B912-4CBB-8757-56800A8720FB}" type="presParOf" srcId="{FE17A210-CCC4-4506-91B9-4D3094A6F202}" destId="{1C408939-CB96-4ACF-B66B-911FCFD2B870}" srcOrd="1" destOrd="0" presId="urn:microsoft.com/office/officeart/2005/8/layout/vList6"/>
    <dgm:cxn modelId="{A5AB390D-B232-4DCF-A1F4-A53CC24BEE8B}" type="presParOf" srcId="{FE17A210-CCC4-4506-91B9-4D3094A6F202}" destId="{BBCA671C-216D-448D-A5C7-2218896DE3B2}" srcOrd="2" destOrd="0" presId="urn:microsoft.com/office/officeart/2005/8/layout/vList6"/>
    <dgm:cxn modelId="{FAB8D65E-81F4-4C83-8DAA-9BC47E3A5956}" type="presParOf" srcId="{BBCA671C-216D-448D-A5C7-2218896DE3B2}" destId="{3EC59130-DB4F-4E55-91F7-8908531F4086}" srcOrd="0" destOrd="0" presId="urn:microsoft.com/office/officeart/2005/8/layout/vList6"/>
    <dgm:cxn modelId="{87AB3733-B9A7-4D3A-AE20-7664D7E9C7C2}" type="presParOf" srcId="{BBCA671C-216D-448D-A5C7-2218896DE3B2}" destId="{1812FFCF-6ABA-4074-82A6-B70A520EDA89}" srcOrd="1" destOrd="0" presId="urn:microsoft.com/office/officeart/2005/8/layout/vList6"/>
    <dgm:cxn modelId="{68CB8703-B086-4A9E-98CE-8E4BF298EAE2}" type="presParOf" srcId="{FE17A210-CCC4-4506-91B9-4D3094A6F202}" destId="{44101266-C1D1-48CA-A2C8-AE9DE0F040A6}" srcOrd="3" destOrd="0" presId="urn:microsoft.com/office/officeart/2005/8/layout/vList6"/>
    <dgm:cxn modelId="{E296B762-1728-4D28-A10E-F020D03F35F5}" type="presParOf" srcId="{FE17A210-CCC4-4506-91B9-4D3094A6F202}" destId="{9F350619-A9DA-4C90-8546-95FEC28C9889}" srcOrd="4" destOrd="0" presId="urn:microsoft.com/office/officeart/2005/8/layout/vList6"/>
    <dgm:cxn modelId="{3928C9B8-4455-4AEE-B4E5-D126642A0B3C}" type="presParOf" srcId="{9F350619-A9DA-4C90-8546-95FEC28C9889}" destId="{E687651B-B8EE-417A-B7AF-4207A20432B8}" srcOrd="0" destOrd="0" presId="urn:microsoft.com/office/officeart/2005/8/layout/vList6"/>
    <dgm:cxn modelId="{3ACE01DB-B506-4FFC-B0C1-8312C62219F8}" type="presParOf" srcId="{9F350619-A9DA-4C90-8546-95FEC28C9889}" destId="{98D6ABFB-2BA1-4B40-95B7-0EA26C843DE7}" srcOrd="1" destOrd="0" presId="urn:microsoft.com/office/officeart/2005/8/layout/vList6"/>
    <dgm:cxn modelId="{AC0A4233-674A-46B5-AA43-8A899DC2F6ED}" type="presParOf" srcId="{FE17A210-CCC4-4506-91B9-4D3094A6F202}" destId="{B7C05946-8D10-430D-AB85-AE45AAB1AADC}" srcOrd="5" destOrd="0" presId="urn:microsoft.com/office/officeart/2005/8/layout/vList6"/>
    <dgm:cxn modelId="{1470912F-4D6B-44FD-90FD-6891D1FD50AA}" type="presParOf" srcId="{FE17A210-CCC4-4506-91B9-4D3094A6F202}" destId="{508FEFF5-7D3B-4379-890C-1D7AF0FF7CBA}" srcOrd="6" destOrd="0" presId="urn:microsoft.com/office/officeart/2005/8/layout/vList6"/>
    <dgm:cxn modelId="{7550DB41-9093-42A6-8660-69D34EE78D41}" type="presParOf" srcId="{508FEFF5-7D3B-4379-890C-1D7AF0FF7CBA}" destId="{09435787-DE15-44F2-939F-50F266751456}" srcOrd="0" destOrd="0" presId="urn:microsoft.com/office/officeart/2005/8/layout/vList6"/>
    <dgm:cxn modelId="{40E0DFFA-9B58-4940-90DE-332E8D6AA3F8}" type="presParOf" srcId="{508FEFF5-7D3B-4379-890C-1D7AF0FF7CBA}" destId="{AFA7FF3A-2D3F-4098-84FD-B4CD33F0B38F}" srcOrd="1" destOrd="0" presId="urn:microsoft.com/office/officeart/2005/8/layout/vList6"/>
    <dgm:cxn modelId="{D52684AA-4BCB-4F4B-A190-AC8C2A4E0452}" type="presParOf" srcId="{FE17A210-CCC4-4506-91B9-4D3094A6F202}" destId="{ABA19C23-476A-4E40-A4DB-42B23A7B802E}" srcOrd="7" destOrd="0" presId="urn:microsoft.com/office/officeart/2005/8/layout/vList6"/>
    <dgm:cxn modelId="{DE83BF2D-5B02-4E68-B4E1-A1DCA5EA2C6C}" type="presParOf" srcId="{FE17A210-CCC4-4506-91B9-4D3094A6F202}" destId="{D79BEEF7-D75F-42BD-8F47-77F3B1C32226}" srcOrd="8" destOrd="0" presId="urn:microsoft.com/office/officeart/2005/8/layout/vList6"/>
    <dgm:cxn modelId="{3B180A8E-1496-46B3-BC06-F28F16787AE3}" type="presParOf" srcId="{D79BEEF7-D75F-42BD-8F47-77F3B1C32226}" destId="{B80D9A08-8BD8-48C0-96AF-A2FB7C5DB378}" srcOrd="0" destOrd="0" presId="urn:microsoft.com/office/officeart/2005/8/layout/vList6"/>
    <dgm:cxn modelId="{D468B646-7016-43EB-9EE3-DE85DB0B7FFC}" type="presParOf" srcId="{D79BEEF7-D75F-42BD-8F47-77F3B1C32226}" destId="{00F125DB-F06E-436D-9084-F7A6EE77250D}"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5.xml><?xml version="1.0" encoding="utf-8"?>
<dgm:dataModel xmlns:dgm="http://schemas.openxmlformats.org/drawingml/2006/diagram" xmlns:a="http://schemas.openxmlformats.org/drawingml/2006/main">
  <dgm:ptLst>
    <dgm:pt modelId="{C2DBDDDF-DAF0-4CD1-8EF3-59F432B7762A}" type="doc">
      <dgm:prSet loTypeId="urn:microsoft.com/office/officeart/2005/8/layout/vList5" loCatId="list" qsTypeId="urn:microsoft.com/office/officeart/2005/8/quickstyle/simple1" qsCatId="simple" csTypeId="urn:microsoft.com/office/officeart/2005/8/colors/colorful5" csCatId="colorful" phldr="1"/>
      <dgm:spPr/>
      <dgm:t>
        <a:bodyPr/>
        <a:lstStyle/>
        <a:p>
          <a:endParaRPr lang="es-ES_tradnl"/>
        </a:p>
      </dgm:t>
    </dgm:pt>
    <dgm:pt modelId="{D82C8CE7-2A11-4E80-A615-51C9D57DCAA7}">
      <dgm:prSet phldrT="[Texto]" custT="1"/>
      <dgm:spPr/>
      <dgm:t>
        <a:bodyPr/>
        <a:lstStyle/>
        <a:p>
          <a:r>
            <a:rPr lang="es-ES" sz="2400" dirty="0" smtClean="0"/>
            <a:t>Elegir</a:t>
          </a:r>
          <a:endParaRPr lang="es-ES_tradnl" sz="2400" dirty="0"/>
        </a:p>
      </dgm:t>
    </dgm:pt>
    <dgm:pt modelId="{D6F3FEC6-305A-4701-84B2-35B517182B44}" type="parTrans" cxnId="{ADE0DD22-18A6-48AD-9976-407B0464A7D2}">
      <dgm:prSet/>
      <dgm:spPr/>
      <dgm:t>
        <a:bodyPr/>
        <a:lstStyle/>
        <a:p>
          <a:endParaRPr lang="es-ES_tradnl"/>
        </a:p>
      </dgm:t>
    </dgm:pt>
    <dgm:pt modelId="{C2514AE8-693B-487D-9021-3814E61E1D78}" type="sibTrans" cxnId="{ADE0DD22-18A6-48AD-9976-407B0464A7D2}">
      <dgm:prSet/>
      <dgm:spPr/>
      <dgm:t>
        <a:bodyPr/>
        <a:lstStyle/>
        <a:p>
          <a:endParaRPr lang="es-ES_tradnl"/>
        </a:p>
      </dgm:t>
    </dgm:pt>
    <dgm:pt modelId="{85C78496-B179-4E24-B8F5-8700B12B872B}">
      <dgm:prSet phldrT="[Texto]" custT="1"/>
      <dgm:spPr/>
      <dgm:t>
        <a:bodyPr/>
        <a:lstStyle/>
        <a:p>
          <a:pPr algn="just"/>
          <a:r>
            <a:rPr lang="es-ES" sz="1600" dirty="0" smtClean="0"/>
            <a:t>Libremente sus representantes al Comité de Medicina, Higiene y Seguridad en el trabajo y con los reglamentos e instrucciones de servicio ordenados por el empleador.</a:t>
          </a:r>
          <a:endParaRPr lang="es-ES_tradnl" sz="1600" dirty="0"/>
        </a:p>
      </dgm:t>
    </dgm:pt>
    <dgm:pt modelId="{001DB596-4E83-4161-AA35-1E2972A024C7}" type="parTrans" cxnId="{2CE318D3-951D-42FA-9830-4DF3E5A0AFD0}">
      <dgm:prSet/>
      <dgm:spPr/>
      <dgm:t>
        <a:bodyPr/>
        <a:lstStyle/>
        <a:p>
          <a:endParaRPr lang="es-ES_tradnl"/>
        </a:p>
      </dgm:t>
    </dgm:pt>
    <dgm:pt modelId="{51C33C4C-5BE3-4589-B78F-CCB0726E923F}" type="sibTrans" cxnId="{2CE318D3-951D-42FA-9830-4DF3E5A0AFD0}">
      <dgm:prSet/>
      <dgm:spPr/>
      <dgm:t>
        <a:bodyPr/>
        <a:lstStyle/>
        <a:p>
          <a:endParaRPr lang="es-ES_tradnl"/>
        </a:p>
      </dgm:t>
    </dgm:pt>
    <dgm:pt modelId="{D7FB36EE-B6AC-41CC-AF09-56BCCC433781}">
      <dgm:prSet phldrT="[Texto]" custT="1"/>
      <dgm:spPr/>
      <dgm:t>
        <a:bodyPr/>
        <a:lstStyle/>
        <a:p>
          <a:r>
            <a:rPr lang="es-ES" sz="2400" dirty="0" smtClean="0"/>
            <a:t>Informar</a:t>
          </a:r>
          <a:endParaRPr lang="es-ES_tradnl" sz="2400" dirty="0"/>
        </a:p>
      </dgm:t>
    </dgm:pt>
    <dgm:pt modelId="{E3657A46-F3E8-419D-9975-8BCD9BCA4706}" type="parTrans" cxnId="{78369A32-2D33-4C31-AFFD-008A86DA040D}">
      <dgm:prSet/>
      <dgm:spPr/>
      <dgm:t>
        <a:bodyPr/>
        <a:lstStyle/>
        <a:p>
          <a:endParaRPr lang="es-ES_tradnl"/>
        </a:p>
      </dgm:t>
    </dgm:pt>
    <dgm:pt modelId="{175B409C-8F80-41F0-AF8F-71F363083676}" type="sibTrans" cxnId="{78369A32-2D33-4C31-AFFD-008A86DA040D}">
      <dgm:prSet/>
      <dgm:spPr/>
      <dgm:t>
        <a:bodyPr/>
        <a:lstStyle/>
        <a:p>
          <a:endParaRPr lang="es-ES_tradnl"/>
        </a:p>
      </dgm:t>
    </dgm:pt>
    <dgm:pt modelId="{C1F19267-5812-4278-8783-AA43EFE809A0}">
      <dgm:prSet phldrT="[Texto]" custT="1"/>
      <dgm:spPr/>
      <dgm:t>
        <a:bodyPr/>
        <a:lstStyle/>
        <a:p>
          <a:pPr algn="just"/>
          <a:r>
            <a:rPr lang="es-ES" sz="1600" dirty="0" smtClean="0"/>
            <a:t>Al Comité de las situaciones de riesgo que se presenten y manifestar sus sugerencias para el mejoramiento de las condiciones de salud ocupacional en la empresa.</a:t>
          </a:r>
          <a:endParaRPr lang="es-ES_tradnl" sz="1600" dirty="0"/>
        </a:p>
      </dgm:t>
    </dgm:pt>
    <dgm:pt modelId="{DCF151B8-77B6-48A7-845A-BBC097F15CAE}" type="parTrans" cxnId="{7727F08B-7104-4361-88BB-4C02E2FA7ABA}">
      <dgm:prSet/>
      <dgm:spPr/>
      <dgm:t>
        <a:bodyPr/>
        <a:lstStyle/>
        <a:p>
          <a:endParaRPr lang="es-ES_tradnl"/>
        </a:p>
      </dgm:t>
    </dgm:pt>
    <dgm:pt modelId="{09E92055-60D6-48D1-A710-05926383A735}" type="sibTrans" cxnId="{7727F08B-7104-4361-88BB-4C02E2FA7ABA}">
      <dgm:prSet/>
      <dgm:spPr/>
      <dgm:t>
        <a:bodyPr/>
        <a:lstStyle/>
        <a:p>
          <a:endParaRPr lang="es-ES_tradnl"/>
        </a:p>
      </dgm:t>
    </dgm:pt>
    <dgm:pt modelId="{77043FF5-CE76-4A64-8869-AE2EEFCAABC5}">
      <dgm:prSet phldrT="[Texto]" custT="1"/>
      <dgm:spPr/>
      <dgm:t>
        <a:bodyPr/>
        <a:lstStyle/>
        <a:p>
          <a:r>
            <a:rPr lang="es-ES" sz="2400" dirty="0" smtClean="0"/>
            <a:t>Cumplir</a:t>
          </a:r>
          <a:endParaRPr lang="es-ES_tradnl" sz="2400" dirty="0"/>
        </a:p>
      </dgm:t>
    </dgm:pt>
    <dgm:pt modelId="{C8EC3C22-FE62-4064-AB42-A05E46CAF9C6}" type="parTrans" cxnId="{8A0BA23D-C85B-46DC-A33E-229126ACBB15}">
      <dgm:prSet/>
      <dgm:spPr/>
      <dgm:t>
        <a:bodyPr/>
        <a:lstStyle/>
        <a:p>
          <a:endParaRPr lang="es-ES_tradnl"/>
        </a:p>
      </dgm:t>
    </dgm:pt>
    <dgm:pt modelId="{25279151-AB58-4885-9809-3615F0C738BB}" type="sibTrans" cxnId="{8A0BA23D-C85B-46DC-A33E-229126ACBB15}">
      <dgm:prSet/>
      <dgm:spPr/>
      <dgm:t>
        <a:bodyPr/>
        <a:lstStyle/>
        <a:p>
          <a:endParaRPr lang="es-ES_tradnl"/>
        </a:p>
      </dgm:t>
    </dgm:pt>
    <dgm:pt modelId="{5D44ABE6-A877-4BFE-9DB2-7B1AA5F5A833}">
      <dgm:prSet phldrT="[Texto]" custT="1"/>
      <dgm:spPr/>
      <dgm:t>
        <a:bodyPr/>
        <a:lstStyle/>
        <a:p>
          <a:pPr algn="just"/>
          <a:r>
            <a:rPr lang="es-ES" sz="1600" dirty="0" smtClean="0"/>
            <a:t>Con las normas de medicina, higiene y seguridad en el trabajo y con los reglamentos e instrucciones de servicios ordenados por el empleador.</a:t>
          </a:r>
          <a:endParaRPr lang="es-ES_tradnl" sz="1600" dirty="0"/>
        </a:p>
      </dgm:t>
    </dgm:pt>
    <dgm:pt modelId="{C692D345-EAF6-4693-A65B-63E721250235}" type="parTrans" cxnId="{7212EC1A-8AB5-41FF-961A-648E3BA62FF4}">
      <dgm:prSet/>
      <dgm:spPr/>
      <dgm:t>
        <a:bodyPr/>
        <a:lstStyle/>
        <a:p>
          <a:endParaRPr lang="es-ES_tradnl"/>
        </a:p>
      </dgm:t>
    </dgm:pt>
    <dgm:pt modelId="{531886E2-A0DA-4CD0-B553-9669002CAF4D}" type="sibTrans" cxnId="{7212EC1A-8AB5-41FF-961A-648E3BA62FF4}">
      <dgm:prSet/>
      <dgm:spPr/>
      <dgm:t>
        <a:bodyPr/>
        <a:lstStyle/>
        <a:p>
          <a:endParaRPr lang="es-ES_tradnl"/>
        </a:p>
      </dgm:t>
    </dgm:pt>
    <dgm:pt modelId="{00007708-CF20-46FD-83E2-CBAE6CF408DE}" type="pres">
      <dgm:prSet presAssocID="{C2DBDDDF-DAF0-4CD1-8EF3-59F432B7762A}" presName="Name0" presStyleCnt="0">
        <dgm:presLayoutVars>
          <dgm:dir/>
          <dgm:animLvl val="lvl"/>
          <dgm:resizeHandles val="exact"/>
        </dgm:presLayoutVars>
      </dgm:prSet>
      <dgm:spPr/>
      <dgm:t>
        <a:bodyPr/>
        <a:lstStyle/>
        <a:p>
          <a:endParaRPr lang="es-ES_tradnl"/>
        </a:p>
      </dgm:t>
    </dgm:pt>
    <dgm:pt modelId="{ABFCCFC9-F825-4D0E-B960-F1111F552438}" type="pres">
      <dgm:prSet presAssocID="{D82C8CE7-2A11-4E80-A615-51C9D57DCAA7}" presName="linNode" presStyleCnt="0"/>
      <dgm:spPr/>
    </dgm:pt>
    <dgm:pt modelId="{53094937-82F7-47DF-9C10-B60080D05620}" type="pres">
      <dgm:prSet presAssocID="{D82C8CE7-2A11-4E80-A615-51C9D57DCAA7}" presName="parentText" presStyleLbl="node1" presStyleIdx="0" presStyleCnt="3">
        <dgm:presLayoutVars>
          <dgm:chMax val="1"/>
          <dgm:bulletEnabled val="1"/>
        </dgm:presLayoutVars>
      </dgm:prSet>
      <dgm:spPr/>
      <dgm:t>
        <a:bodyPr/>
        <a:lstStyle/>
        <a:p>
          <a:endParaRPr lang="es-ES_tradnl"/>
        </a:p>
      </dgm:t>
    </dgm:pt>
    <dgm:pt modelId="{C8B12AA6-F76C-4659-B8AA-39077F86F314}" type="pres">
      <dgm:prSet presAssocID="{D82C8CE7-2A11-4E80-A615-51C9D57DCAA7}" presName="descendantText" presStyleLbl="alignAccFollowNode1" presStyleIdx="0" presStyleCnt="3">
        <dgm:presLayoutVars>
          <dgm:bulletEnabled val="1"/>
        </dgm:presLayoutVars>
      </dgm:prSet>
      <dgm:spPr/>
      <dgm:t>
        <a:bodyPr/>
        <a:lstStyle/>
        <a:p>
          <a:endParaRPr lang="es-ES_tradnl"/>
        </a:p>
      </dgm:t>
    </dgm:pt>
    <dgm:pt modelId="{81B7B65E-52AC-4915-A906-D27B44A70067}" type="pres">
      <dgm:prSet presAssocID="{C2514AE8-693B-487D-9021-3814E61E1D78}" presName="sp" presStyleCnt="0"/>
      <dgm:spPr/>
    </dgm:pt>
    <dgm:pt modelId="{691BF298-B6AB-4C8E-8598-560DF52BE961}" type="pres">
      <dgm:prSet presAssocID="{D7FB36EE-B6AC-41CC-AF09-56BCCC433781}" presName="linNode" presStyleCnt="0"/>
      <dgm:spPr/>
    </dgm:pt>
    <dgm:pt modelId="{1C1EF3CE-77BF-4070-B0C4-BBA38CC472EA}" type="pres">
      <dgm:prSet presAssocID="{D7FB36EE-B6AC-41CC-AF09-56BCCC433781}" presName="parentText" presStyleLbl="node1" presStyleIdx="1" presStyleCnt="3">
        <dgm:presLayoutVars>
          <dgm:chMax val="1"/>
          <dgm:bulletEnabled val="1"/>
        </dgm:presLayoutVars>
      </dgm:prSet>
      <dgm:spPr/>
      <dgm:t>
        <a:bodyPr/>
        <a:lstStyle/>
        <a:p>
          <a:endParaRPr lang="es-ES_tradnl"/>
        </a:p>
      </dgm:t>
    </dgm:pt>
    <dgm:pt modelId="{393579E5-BE52-4ED9-A242-D2F079FBEC65}" type="pres">
      <dgm:prSet presAssocID="{D7FB36EE-B6AC-41CC-AF09-56BCCC433781}" presName="descendantText" presStyleLbl="alignAccFollowNode1" presStyleIdx="1" presStyleCnt="3">
        <dgm:presLayoutVars>
          <dgm:bulletEnabled val="1"/>
        </dgm:presLayoutVars>
      </dgm:prSet>
      <dgm:spPr/>
      <dgm:t>
        <a:bodyPr/>
        <a:lstStyle/>
        <a:p>
          <a:endParaRPr lang="es-ES_tradnl"/>
        </a:p>
      </dgm:t>
    </dgm:pt>
    <dgm:pt modelId="{19CB508C-1247-4A8F-A6B6-BE81A0CC5410}" type="pres">
      <dgm:prSet presAssocID="{175B409C-8F80-41F0-AF8F-71F363083676}" presName="sp" presStyleCnt="0"/>
      <dgm:spPr/>
    </dgm:pt>
    <dgm:pt modelId="{977E4537-AE0B-4CB1-8851-52201DB7A4E8}" type="pres">
      <dgm:prSet presAssocID="{77043FF5-CE76-4A64-8869-AE2EEFCAABC5}" presName="linNode" presStyleCnt="0"/>
      <dgm:spPr/>
    </dgm:pt>
    <dgm:pt modelId="{2630754E-A82C-455F-ABAA-AF84C3EDA963}" type="pres">
      <dgm:prSet presAssocID="{77043FF5-CE76-4A64-8869-AE2EEFCAABC5}" presName="parentText" presStyleLbl="node1" presStyleIdx="2" presStyleCnt="3">
        <dgm:presLayoutVars>
          <dgm:chMax val="1"/>
          <dgm:bulletEnabled val="1"/>
        </dgm:presLayoutVars>
      </dgm:prSet>
      <dgm:spPr/>
      <dgm:t>
        <a:bodyPr/>
        <a:lstStyle/>
        <a:p>
          <a:endParaRPr lang="es-ES_tradnl"/>
        </a:p>
      </dgm:t>
    </dgm:pt>
    <dgm:pt modelId="{3CF283E4-DE0B-4AD2-9F5B-9EE4D3FA9B3F}" type="pres">
      <dgm:prSet presAssocID="{77043FF5-CE76-4A64-8869-AE2EEFCAABC5}" presName="descendantText" presStyleLbl="alignAccFollowNode1" presStyleIdx="2" presStyleCnt="3">
        <dgm:presLayoutVars>
          <dgm:bulletEnabled val="1"/>
        </dgm:presLayoutVars>
      </dgm:prSet>
      <dgm:spPr/>
      <dgm:t>
        <a:bodyPr/>
        <a:lstStyle/>
        <a:p>
          <a:endParaRPr lang="es-ES_tradnl"/>
        </a:p>
      </dgm:t>
    </dgm:pt>
  </dgm:ptLst>
  <dgm:cxnLst>
    <dgm:cxn modelId="{DFFAC8EE-65CB-4DAE-BF3B-7B8959E21F41}" type="presOf" srcId="{D82C8CE7-2A11-4E80-A615-51C9D57DCAA7}" destId="{53094937-82F7-47DF-9C10-B60080D05620}" srcOrd="0" destOrd="0" presId="urn:microsoft.com/office/officeart/2005/8/layout/vList5"/>
    <dgm:cxn modelId="{7212EC1A-8AB5-41FF-961A-648E3BA62FF4}" srcId="{77043FF5-CE76-4A64-8869-AE2EEFCAABC5}" destId="{5D44ABE6-A877-4BFE-9DB2-7B1AA5F5A833}" srcOrd="0" destOrd="0" parTransId="{C692D345-EAF6-4693-A65B-63E721250235}" sibTransId="{531886E2-A0DA-4CD0-B553-9669002CAF4D}"/>
    <dgm:cxn modelId="{ADE0DD22-18A6-48AD-9976-407B0464A7D2}" srcId="{C2DBDDDF-DAF0-4CD1-8EF3-59F432B7762A}" destId="{D82C8CE7-2A11-4E80-A615-51C9D57DCAA7}" srcOrd="0" destOrd="0" parTransId="{D6F3FEC6-305A-4701-84B2-35B517182B44}" sibTransId="{C2514AE8-693B-487D-9021-3814E61E1D78}"/>
    <dgm:cxn modelId="{D3BAB71E-6337-4163-8F3A-6EF3E0F976FD}" type="presOf" srcId="{85C78496-B179-4E24-B8F5-8700B12B872B}" destId="{C8B12AA6-F76C-4659-B8AA-39077F86F314}" srcOrd="0" destOrd="0" presId="urn:microsoft.com/office/officeart/2005/8/layout/vList5"/>
    <dgm:cxn modelId="{8A0BA23D-C85B-46DC-A33E-229126ACBB15}" srcId="{C2DBDDDF-DAF0-4CD1-8EF3-59F432B7762A}" destId="{77043FF5-CE76-4A64-8869-AE2EEFCAABC5}" srcOrd="2" destOrd="0" parTransId="{C8EC3C22-FE62-4064-AB42-A05E46CAF9C6}" sibTransId="{25279151-AB58-4885-9809-3615F0C738BB}"/>
    <dgm:cxn modelId="{29AE2C23-11B8-4C63-BE34-B068DAE032A9}" type="presOf" srcId="{D7FB36EE-B6AC-41CC-AF09-56BCCC433781}" destId="{1C1EF3CE-77BF-4070-B0C4-BBA38CC472EA}" srcOrd="0" destOrd="0" presId="urn:microsoft.com/office/officeart/2005/8/layout/vList5"/>
    <dgm:cxn modelId="{BD861BEA-F214-4E4E-AFB8-F40B1005D719}" type="presOf" srcId="{5D44ABE6-A877-4BFE-9DB2-7B1AA5F5A833}" destId="{3CF283E4-DE0B-4AD2-9F5B-9EE4D3FA9B3F}" srcOrd="0" destOrd="0" presId="urn:microsoft.com/office/officeart/2005/8/layout/vList5"/>
    <dgm:cxn modelId="{7727F08B-7104-4361-88BB-4C02E2FA7ABA}" srcId="{D7FB36EE-B6AC-41CC-AF09-56BCCC433781}" destId="{C1F19267-5812-4278-8783-AA43EFE809A0}" srcOrd="0" destOrd="0" parTransId="{DCF151B8-77B6-48A7-845A-BBC097F15CAE}" sibTransId="{09E92055-60D6-48D1-A710-05926383A735}"/>
    <dgm:cxn modelId="{78369A32-2D33-4C31-AFFD-008A86DA040D}" srcId="{C2DBDDDF-DAF0-4CD1-8EF3-59F432B7762A}" destId="{D7FB36EE-B6AC-41CC-AF09-56BCCC433781}" srcOrd="1" destOrd="0" parTransId="{E3657A46-F3E8-419D-9975-8BCD9BCA4706}" sibTransId="{175B409C-8F80-41F0-AF8F-71F363083676}"/>
    <dgm:cxn modelId="{2CE318D3-951D-42FA-9830-4DF3E5A0AFD0}" srcId="{D82C8CE7-2A11-4E80-A615-51C9D57DCAA7}" destId="{85C78496-B179-4E24-B8F5-8700B12B872B}" srcOrd="0" destOrd="0" parTransId="{001DB596-4E83-4161-AA35-1E2972A024C7}" sibTransId="{51C33C4C-5BE3-4589-B78F-CCB0726E923F}"/>
    <dgm:cxn modelId="{1B317E31-CF28-4866-8D1C-C5E0BE24EF46}" type="presOf" srcId="{77043FF5-CE76-4A64-8869-AE2EEFCAABC5}" destId="{2630754E-A82C-455F-ABAA-AF84C3EDA963}" srcOrd="0" destOrd="0" presId="urn:microsoft.com/office/officeart/2005/8/layout/vList5"/>
    <dgm:cxn modelId="{D8A570D6-3485-4701-9CBD-E95A51E98756}" type="presOf" srcId="{C1F19267-5812-4278-8783-AA43EFE809A0}" destId="{393579E5-BE52-4ED9-A242-D2F079FBEC65}" srcOrd="0" destOrd="0" presId="urn:microsoft.com/office/officeart/2005/8/layout/vList5"/>
    <dgm:cxn modelId="{E1F47AA3-B745-416A-BEE8-9F6667E7F702}" type="presOf" srcId="{C2DBDDDF-DAF0-4CD1-8EF3-59F432B7762A}" destId="{00007708-CF20-46FD-83E2-CBAE6CF408DE}" srcOrd="0" destOrd="0" presId="urn:microsoft.com/office/officeart/2005/8/layout/vList5"/>
    <dgm:cxn modelId="{166AE70B-9EF9-4C6E-BED8-5CED1F2898BE}" type="presParOf" srcId="{00007708-CF20-46FD-83E2-CBAE6CF408DE}" destId="{ABFCCFC9-F825-4D0E-B960-F1111F552438}" srcOrd="0" destOrd="0" presId="urn:microsoft.com/office/officeart/2005/8/layout/vList5"/>
    <dgm:cxn modelId="{33BFC115-5F6C-4A10-B1A8-8E7E9C5AC7DD}" type="presParOf" srcId="{ABFCCFC9-F825-4D0E-B960-F1111F552438}" destId="{53094937-82F7-47DF-9C10-B60080D05620}" srcOrd="0" destOrd="0" presId="urn:microsoft.com/office/officeart/2005/8/layout/vList5"/>
    <dgm:cxn modelId="{4E26AE81-A068-44C1-B211-ACC2221108EC}" type="presParOf" srcId="{ABFCCFC9-F825-4D0E-B960-F1111F552438}" destId="{C8B12AA6-F76C-4659-B8AA-39077F86F314}" srcOrd="1" destOrd="0" presId="urn:microsoft.com/office/officeart/2005/8/layout/vList5"/>
    <dgm:cxn modelId="{ACAA2241-34BD-44BD-A4AD-25553B94D842}" type="presParOf" srcId="{00007708-CF20-46FD-83E2-CBAE6CF408DE}" destId="{81B7B65E-52AC-4915-A906-D27B44A70067}" srcOrd="1" destOrd="0" presId="urn:microsoft.com/office/officeart/2005/8/layout/vList5"/>
    <dgm:cxn modelId="{B54DB190-436E-4AA2-91FD-516502B83656}" type="presParOf" srcId="{00007708-CF20-46FD-83E2-CBAE6CF408DE}" destId="{691BF298-B6AB-4C8E-8598-560DF52BE961}" srcOrd="2" destOrd="0" presId="urn:microsoft.com/office/officeart/2005/8/layout/vList5"/>
    <dgm:cxn modelId="{4A115D74-0EAB-4887-A5A2-B29172FCAACD}" type="presParOf" srcId="{691BF298-B6AB-4C8E-8598-560DF52BE961}" destId="{1C1EF3CE-77BF-4070-B0C4-BBA38CC472EA}" srcOrd="0" destOrd="0" presId="urn:microsoft.com/office/officeart/2005/8/layout/vList5"/>
    <dgm:cxn modelId="{ECA78B08-42F7-48E5-A453-E170E8E7D5C3}" type="presParOf" srcId="{691BF298-B6AB-4C8E-8598-560DF52BE961}" destId="{393579E5-BE52-4ED9-A242-D2F079FBEC65}" srcOrd="1" destOrd="0" presId="urn:microsoft.com/office/officeart/2005/8/layout/vList5"/>
    <dgm:cxn modelId="{745235FC-5DA9-4087-88F8-2DFE8984E057}" type="presParOf" srcId="{00007708-CF20-46FD-83E2-CBAE6CF408DE}" destId="{19CB508C-1247-4A8F-A6B6-BE81A0CC5410}" srcOrd="3" destOrd="0" presId="urn:microsoft.com/office/officeart/2005/8/layout/vList5"/>
    <dgm:cxn modelId="{5BA89768-9F8B-45A0-AA30-0A0CE13E85B8}" type="presParOf" srcId="{00007708-CF20-46FD-83E2-CBAE6CF408DE}" destId="{977E4537-AE0B-4CB1-8851-52201DB7A4E8}" srcOrd="4" destOrd="0" presId="urn:microsoft.com/office/officeart/2005/8/layout/vList5"/>
    <dgm:cxn modelId="{960B7ACA-D12C-48C7-9A96-8A030026A75A}" type="presParOf" srcId="{977E4537-AE0B-4CB1-8851-52201DB7A4E8}" destId="{2630754E-A82C-455F-ABAA-AF84C3EDA963}" srcOrd="0" destOrd="0" presId="urn:microsoft.com/office/officeart/2005/8/layout/vList5"/>
    <dgm:cxn modelId="{F4A51F12-8CB5-4B9C-A435-CE35281C3FAC}" type="presParOf" srcId="{977E4537-AE0B-4CB1-8851-52201DB7A4E8}" destId="{3CF283E4-DE0B-4AD2-9F5B-9EE4D3FA9B3F}"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24313AE-EB0D-46A1-B2EB-F3B2EFDD785F}" type="doc">
      <dgm:prSet loTypeId="urn:microsoft.com/office/officeart/2008/layout/VerticalCurvedList" loCatId="list" qsTypeId="urn:microsoft.com/office/officeart/2005/8/quickstyle/3d3" qsCatId="3D" csTypeId="urn:microsoft.com/office/officeart/2005/8/colors/colorful2" csCatId="colorful" phldr="1"/>
      <dgm:spPr/>
      <dgm:t>
        <a:bodyPr/>
        <a:lstStyle/>
        <a:p>
          <a:endParaRPr lang="es-ES_tradnl"/>
        </a:p>
      </dgm:t>
    </dgm:pt>
    <dgm:pt modelId="{EAF7D7F6-A145-44B8-B4E7-A1561312018E}">
      <dgm:prSet phldrT="[Texto]"/>
      <dgm:spPr/>
      <dgm:t>
        <a:bodyPr/>
        <a:lstStyle/>
        <a:p>
          <a:pPr algn="just"/>
          <a:r>
            <a:rPr lang="es-ES" dirty="0" smtClean="0"/>
            <a:t>Participar de las actividades de promoción, divulgación e información, sobre medicina, higiene y seguridad industrial entre patronos y trabajadores, para obtener su participación activa en el desarrollo de los programas y actividades de Seguridad y Salud en el Trabajo de la empresa;</a:t>
          </a:r>
          <a:endParaRPr lang="es-ES_tradnl" dirty="0"/>
        </a:p>
      </dgm:t>
    </dgm:pt>
    <dgm:pt modelId="{16818B39-BA30-4B73-9D3E-1AFAD99E0592}" type="parTrans" cxnId="{B23ADA3B-D8AF-4F14-9C83-09997089F0C0}">
      <dgm:prSet/>
      <dgm:spPr/>
      <dgm:t>
        <a:bodyPr/>
        <a:lstStyle/>
        <a:p>
          <a:endParaRPr lang="es-ES_tradnl"/>
        </a:p>
      </dgm:t>
    </dgm:pt>
    <dgm:pt modelId="{DC3F05D8-0E08-4C4D-B980-07643D44250C}" type="sibTrans" cxnId="{B23ADA3B-D8AF-4F14-9C83-09997089F0C0}">
      <dgm:prSet/>
      <dgm:spPr/>
      <dgm:t>
        <a:bodyPr/>
        <a:lstStyle/>
        <a:p>
          <a:endParaRPr lang="es-ES_tradnl"/>
        </a:p>
      </dgm:t>
    </dgm:pt>
    <dgm:pt modelId="{347F4B47-2FE7-4AA4-A542-E262133BD14C}">
      <dgm:prSet phldrT="[Texto]"/>
      <dgm:spPr/>
      <dgm:t>
        <a:bodyPr/>
        <a:lstStyle/>
        <a:p>
          <a:pPr algn="just"/>
          <a:r>
            <a:rPr lang="es-ES" dirty="0" smtClean="0"/>
            <a:t>Actuar como instrumento de vigilancia para el cumplimiento de los programas de Seguridad y Salud en los lugares de trabajo de la empresa e informar sobre el estado de ejecución de los mismos a las autoridades de Seguridad y Salud en el Trabajo cuando haya deficiencias en su desarrollo;</a:t>
          </a:r>
          <a:endParaRPr lang="es-ES_tradnl" dirty="0"/>
        </a:p>
      </dgm:t>
    </dgm:pt>
    <dgm:pt modelId="{ABF988AE-FE77-4750-9DAB-7DBD106D930A}" type="parTrans" cxnId="{21462C95-E584-4000-B703-A1E22485BBF8}">
      <dgm:prSet/>
      <dgm:spPr/>
      <dgm:t>
        <a:bodyPr/>
        <a:lstStyle/>
        <a:p>
          <a:endParaRPr lang="es-ES_tradnl"/>
        </a:p>
      </dgm:t>
    </dgm:pt>
    <dgm:pt modelId="{E2A1235F-6D95-42F4-8AF5-7DEB2F99DBDB}" type="sibTrans" cxnId="{21462C95-E584-4000-B703-A1E22485BBF8}">
      <dgm:prSet/>
      <dgm:spPr/>
      <dgm:t>
        <a:bodyPr/>
        <a:lstStyle/>
        <a:p>
          <a:endParaRPr lang="es-ES_tradnl"/>
        </a:p>
      </dgm:t>
    </dgm:pt>
    <dgm:pt modelId="{6D71B535-EAAB-49FF-BE2E-63FADCB826B1}">
      <dgm:prSet phldrT="[Texto]"/>
      <dgm:spPr/>
      <dgm:t>
        <a:bodyPr/>
        <a:lstStyle/>
        <a:p>
          <a:pPr algn="just"/>
          <a:r>
            <a:rPr lang="es-ES" dirty="0" smtClean="0"/>
            <a:t>Recibir copias, por derecho propio, de las conclusiones sobre inspecciones e investigaciones que realicen las autoridades de Seguridad y Salud en el trabajo en los sitios de trabajo.</a:t>
          </a:r>
          <a:endParaRPr lang="es-ES_tradnl" dirty="0"/>
        </a:p>
      </dgm:t>
    </dgm:pt>
    <dgm:pt modelId="{A4034D5F-660D-4BCE-9555-158BCC8D6DDA}" type="parTrans" cxnId="{DA14CAAA-03B0-4C77-85A6-139386BC58ED}">
      <dgm:prSet/>
      <dgm:spPr/>
      <dgm:t>
        <a:bodyPr/>
        <a:lstStyle/>
        <a:p>
          <a:endParaRPr lang="es-ES_tradnl"/>
        </a:p>
      </dgm:t>
    </dgm:pt>
    <dgm:pt modelId="{39A461DF-74C3-4D51-8AC4-97DFBB54056B}" type="sibTrans" cxnId="{DA14CAAA-03B0-4C77-85A6-139386BC58ED}">
      <dgm:prSet/>
      <dgm:spPr/>
      <dgm:t>
        <a:bodyPr/>
        <a:lstStyle/>
        <a:p>
          <a:endParaRPr lang="es-ES_tradnl"/>
        </a:p>
      </dgm:t>
    </dgm:pt>
    <dgm:pt modelId="{06C09843-340D-4098-AB93-1C46C6349245}" type="pres">
      <dgm:prSet presAssocID="{024313AE-EB0D-46A1-B2EB-F3B2EFDD785F}" presName="Name0" presStyleCnt="0">
        <dgm:presLayoutVars>
          <dgm:chMax val="7"/>
          <dgm:chPref val="7"/>
          <dgm:dir/>
        </dgm:presLayoutVars>
      </dgm:prSet>
      <dgm:spPr/>
      <dgm:t>
        <a:bodyPr/>
        <a:lstStyle/>
        <a:p>
          <a:endParaRPr lang="es-ES_tradnl"/>
        </a:p>
      </dgm:t>
    </dgm:pt>
    <dgm:pt modelId="{5079DEF6-CE1F-4A11-9323-A9271131DA7F}" type="pres">
      <dgm:prSet presAssocID="{024313AE-EB0D-46A1-B2EB-F3B2EFDD785F}" presName="Name1" presStyleCnt="0"/>
      <dgm:spPr/>
    </dgm:pt>
    <dgm:pt modelId="{5952B28D-8CBC-4565-A243-2B050BE513B9}" type="pres">
      <dgm:prSet presAssocID="{024313AE-EB0D-46A1-B2EB-F3B2EFDD785F}" presName="cycle" presStyleCnt="0"/>
      <dgm:spPr/>
    </dgm:pt>
    <dgm:pt modelId="{803A506C-B5CA-485F-83BF-2DFA4AC3A654}" type="pres">
      <dgm:prSet presAssocID="{024313AE-EB0D-46A1-B2EB-F3B2EFDD785F}" presName="srcNode" presStyleLbl="node1" presStyleIdx="0" presStyleCnt="3"/>
      <dgm:spPr/>
    </dgm:pt>
    <dgm:pt modelId="{3E4EC20B-4A5C-43A0-B52F-620FEAE66D8C}" type="pres">
      <dgm:prSet presAssocID="{024313AE-EB0D-46A1-B2EB-F3B2EFDD785F}" presName="conn" presStyleLbl="parChTrans1D2" presStyleIdx="0" presStyleCnt="1"/>
      <dgm:spPr/>
      <dgm:t>
        <a:bodyPr/>
        <a:lstStyle/>
        <a:p>
          <a:endParaRPr lang="es-ES_tradnl"/>
        </a:p>
      </dgm:t>
    </dgm:pt>
    <dgm:pt modelId="{1CF31E19-4910-4737-803F-90BDE23B2CEC}" type="pres">
      <dgm:prSet presAssocID="{024313AE-EB0D-46A1-B2EB-F3B2EFDD785F}" presName="extraNode" presStyleLbl="node1" presStyleIdx="0" presStyleCnt="3"/>
      <dgm:spPr/>
    </dgm:pt>
    <dgm:pt modelId="{CCFB86DC-BFE6-452B-A64A-3D33FF36C388}" type="pres">
      <dgm:prSet presAssocID="{024313AE-EB0D-46A1-B2EB-F3B2EFDD785F}" presName="dstNode" presStyleLbl="node1" presStyleIdx="0" presStyleCnt="3"/>
      <dgm:spPr/>
    </dgm:pt>
    <dgm:pt modelId="{4190B7E9-3315-48C8-9718-AF1D386A11F9}" type="pres">
      <dgm:prSet presAssocID="{EAF7D7F6-A145-44B8-B4E7-A1561312018E}" presName="text_1" presStyleLbl="node1" presStyleIdx="0" presStyleCnt="3">
        <dgm:presLayoutVars>
          <dgm:bulletEnabled val="1"/>
        </dgm:presLayoutVars>
      </dgm:prSet>
      <dgm:spPr/>
      <dgm:t>
        <a:bodyPr/>
        <a:lstStyle/>
        <a:p>
          <a:endParaRPr lang="es-ES_tradnl"/>
        </a:p>
      </dgm:t>
    </dgm:pt>
    <dgm:pt modelId="{0B545A92-85AC-4643-A627-FDC7C329BBF7}" type="pres">
      <dgm:prSet presAssocID="{EAF7D7F6-A145-44B8-B4E7-A1561312018E}" presName="accent_1" presStyleCnt="0"/>
      <dgm:spPr/>
    </dgm:pt>
    <dgm:pt modelId="{84BFD4FE-EB13-45F4-BDBF-5F327A37D603}" type="pres">
      <dgm:prSet presAssocID="{EAF7D7F6-A145-44B8-B4E7-A1561312018E}" presName="accentRepeatNode" presStyleLbl="solidFgAcc1" presStyleIdx="0" presStyleCnt="3"/>
      <dgm:spPr/>
    </dgm:pt>
    <dgm:pt modelId="{8333EC7B-1439-49D6-B0F9-1F5E7C1027F3}" type="pres">
      <dgm:prSet presAssocID="{347F4B47-2FE7-4AA4-A542-E262133BD14C}" presName="text_2" presStyleLbl="node1" presStyleIdx="1" presStyleCnt="3">
        <dgm:presLayoutVars>
          <dgm:bulletEnabled val="1"/>
        </dgm:presLayoutVars>
      </dgm:prSet>
      <dgm:spPr/>
      <dgm:t>
        <a:bodyPr/>
        <a:lstStyle/>
        <a:p>
          <a:endParaRPr lang="es-ES_tradnl"/>
        </a:p>
      </dgm:t>
    </dgm:pt>
    <dgm:pt modelId="{7D01C0ED-01F1-4A07-8089-417EB459BBD4}" type="pres">
      <dgm:prSet presAssocID="{347F4B47-2FE7-4AA4-A542-E262133BD14C}" presName="accent_2" presStyleCnt="0"/>
      <dgm:spPr/>
    </dgm:pt>
    <dgm:pt modelId="{BF7AD60F-1BF1-402E-A8E4-30DFBA618446}" type="pres">
      <dgm:prSet presAssocID="{347F4B47-2FE7-4AA4-A542-E262133BD14C}" presName="accentRepeatNode" presStyleLbl="solidFgAcc1" presStyleIdx="1" presStyleCnt="3"/>
      <dgm:spPr/>
    </dgm:pt>
    <dgm:pt modelId="{A6A194E1-CBE1-4324-AD96-A33D4816552D}" type="pres">
      <dgm:prSet presAssocID="{6D71B535-EAAB-49FF-BE2E-63FADCB826B1}" presName="text_3" presStyleLbl="node1" presStyleIdx="2" presStyleCnt="3">
        <dgm:presLayoutVars>
          <dgm:bulletEnabled val="1"/>
        </dgm:presLayoutVars>
      </dgm:prSet>
      <dgm:spPr/>
      <dgm:t>
        <a:bodyPr/>
        <a:lstStyle/>
        <a:p>
          <a:endParaRPr lang="es-ES_tradnl"/>
        </a:p>
      </dgm:t>
    </dgm:pt>
    <dgm:pt modelId="{68FE880E-3ACC-498C-8406-755F95CBE952}" type="pres">
      <dgm:prSet presAssocID="{6D71B535-EAAB-49FF-BE2E-63FADCB826B1}" presName="accent_3" presStyleCnt="0"/>
      <dgm:spPr/>
    </dgm:pt>
    <dgm:pt modelId="{6D5ECB43-4692-4B0C-84EF-F3232EE87ECE}" type="pres">
      <dgm:prSet presAssocID="{6D71B535-EAAB-49FF-BE2E-63FADCB826B1}" presName="accentRepeatNode" presStyleLbl="solidFgAcc1" presStyleIdx="2" presStyleCnt="3"/>
      <dgm:spPr/>
    </dgm:pt>
  </dgm:ptLst>
  <dgm:cxnLst>
    <dgm:cxn modelId="{592F8841-0FF5-416B-8FE5-F1C5A92DA014}" type="presOf" srcId="{6D71B535-EAAB-49FF-BE2E-63FADCB826B1}" destId="{A6A194E1-CBE1-4324-AD96-A33D4816552D}" srcOrd="0" destOrd="0" presId="urn:microsoft.com/office/officeart/2008/layout/VerticalCurvedList"/>
    <dgm:cxn modelId="{B41FEF28-C749-42F9-8F69-47C4C9FC7F72}" type="presOf" srcId="{DC3F05D8-0E08-4C4D-B980-07643D44250C}" destId="{3E4EC20B-4A5C-43A0-B52F-620FEAE66D8C}" srcOrd="0" destOrd="0" presId="urn:microsoft.com/office/officeart/2008/layout/VerticalCurvedList"/>
    <dgm:cxn modelId="{B23ADA3B-D8AF-4F14-9C83-09997089F0C0}" srcId="{024313AE-EB0D-46A1-B2EB-F3B2EFDD785F}" destId="{EAF7D7F6-A145-44B8-B4E7-A1561312018E}" srcOrd="0" destOrd="0" parTransId="{16818B39-BA30-4B73-9D3E-1AFAD99E0592}" sibTransId="{DC3F05D8-0E08-4C4D-B980-07643D44250C}"/>
    <dgm:cxn modelId="{988DCBDC-7AAF-40A5-91BF-C82651B5D2FA}" type="presOf" srcId="{024313AE-EB0D-46A1-B2EB-F3B2EFDD785F}" destId="{06C09843-340D-4098-AB93-1C46C6349245}" srcOrd="0" destOrd="0" presId="urn:microsoft.com/office/officeart/2008/layout/VerticalCurvedList"/>
    <dgm:cxn modelId="{53253C9A-BCB9-4299-B1E0-BFCDC9485064}" type="presOf" srcId="{347F4B47-2FE7-4AA4-A542-E262133BD14C}" destId="{8333EC7B-1439-49D6-B0F9-1F5E7C1027F3}" srcOrd="0" destOrd="0" presId="urn:microsoft.com/office/officeart/2008/layout/VerticalCurvedList"/>
    <dgm:cxn modelId="{21462C95-E584-4000-B703-A1E22485BBF8}" srcId="{024313AE-EB0D-46A1-B2EB-F3B2EFDD785F}" destId="{347F4B47-2FE7-4AA4-A542-E262133BD14C}" srcOrd="1" destOrd="0" parTransId="{ABF988AE-FE77-4750-9DAB-7DBD106D930A}" sibTransId="{E2A1235F-6D95-42F4-8AF5-7DEB2F99DBDB}"/>
    <dgm:cxn modelId="{DA14CAAA-03B0-4C77-85A6-139386BC58ED}" srcId="{024313AE-EB0D-46A1-B2EB-F3B2EFDD785F}" destId="{6D71B535-EAAB-49FF-BE2E-63FADCB826B1}" srcOrd="2" destOrd="0" parTransId="{A4034D5F-660D-4BCE-9555-158BCC8D6DDA}" sibTransId="{39A461DF-74C3-4D51-8AC4-97DFBB54056B}"/>
    <dgm:cxn modelId="{7D3BBE6F-3D5C-4BF8-BC29-35439E8AFB01}" type="presOf" srcId="{EAF7D7F6-A145-44B8-B4E7-A1561312018E}" destId="{4190B7E9-3315-48C8-9718-AF1D386A11F9}" srcOrd="0" destOrd="0" presId="urn:microsoft.com/office/officeart/2008/layout/VerticalCurvedList"/>
    <dgm:cxn modelId="{0E6359B2-B63E-4B8D-B597-F06F1FEE366E}" type="presParOf" srcId="{06C09843-340D-4098-AB93-1C46C6349245}" destId="{5079DEF6-CE1F-4A11-9323-A9271131DA7F}" srcOrd="0" destOrd="0" presId="urn:microsoft.com/office/officeart/2008/layout/VerticalCurvedList"/>
    <dgm:cxn modelId="{668F684C-0C7B-4E8E-979A-BA233CA28EC2}" type="presParOf" srcId="{5079DEF6-CE1F-4A11-9323-A9271131DA7F}" destId="{5952B28D-8CBC-4565-A243-2B050BE513B9}" srcOrd="0" destOrd="0" presId="urn:microsoft.com/office/officeart/2008/layout/VerticalCurvedList"/>
    <dgm:cxn modelId="{1E809288-FB25-4A93-8818-F5A5813D8ABA}" type="presParOf" srcId="{5952B28D-8CBC-4565-A243-2B050BE513B9}" destId="{803A506C-B5CA-485F-83BF-2DFA4AC3A654}" srcOrd="0" destOrd="0" presId="urn:microsoft.com/office/officeart/2008/layout/VerticalCurvedList"/>
    <dgm:cxn modelId="{189B18CC-3495-46DD-B9EB-4E4FF14745D7}" type="presParOf" srcId="{5952B28D-8CBC-4565-A243-2B050BE513B9}" destId="{3E4EC20B-4A5C-43A0-B52F-620FEAE66D8C}" srcOrd="1" destOrd="0" presId="urn:microsoft.com/office/officeart/2008/layout/VerticalCurvedList"/>
    <dgm:cxn modelId="{234F392E-2DA5-4012-93CC-05A61ECEFFD0}" type="presParOf" srcId="{5952B28D-8CBC-4565-A243-2B050BE513B9}" destId="{1CF31E19-4910-4737-803F-90BDE23B2CEC}" srcOrd="2" destOrd="0" presId="urn:microsoft.com/office/officeart/2008/layout/VerticalCurvedList"/>
    <dgm:cxn modelId="{FF0D1E14-1CB3-49EB-A806-38F320EEBD8B}" type="presParOf" srcId="{5952B28D-8CBC-4565-A243-2B050BE513B9}" destId="{CCFB86DC-BFE6-452B-A64A-3D33FF36C388}" srcOrd="3" destOrd="0" presId="urn:microsoft.com/office/officeart/2008/layout/VerticalCurvedList"/>
    <dgm:cxn modelId="{12A33A9C-1B38-4FEE-ADD0-E6CB12868549}" type="presParOf" srcId="{5079DEF6-CE1F-4A11-9323-A9271131DA7F}" destId="{4190B7E9-3315-48C8-9718-AF1D386A11F9}" srcOrd="1" destOrd="0" presId="urn:microsoft.com/office/officeart/2008/layout/VerticalCurvedList"/>
    <dgm:cxn modelId="{C1FA83E5-396F-4991-ACB9-9F960CE28BE8}" type="presParOf" srcId="{5079DEF6-CE1F-4A11-9323-A9271131DA7F}" destId="{0B545A92-85AC-4643-A627-FDC7C329BBF7}" srcOrd="2" destOrd="0" presId="urn:microsoft.com/office/officeart/2008/layout/VerticalCurvedList"/>
    <dgm:cxn modelId="{F4034A7C-20C1-468D-BB25-D01F1A8E92B3}" type="presParOf" srcId="{0B545A92-85AC-4643-A627-FDC7C329BBF7}" destId="{84BFD4FE-EB13-45F4-BDBF-5F327A37D603}" srcOrd="0" destOrd="0" presId="urn:microsoft.com/office/officeart/2008/layout/VerticalCurvedList"/>
    <dgm:cxn modelId="{8EC27D5F-C956-468C-847F-AB6B4A92E1D8}" type="presParOf" srcId="{5079DEF6-CE1F-4A11-9323-A9271131DA7F}" destId="{8333EC7B-1439-49D6-B0F9-1F5E7C1027F3}" srcOrd="3" destOrd="0" presId="urn:microsoft.com/office/officeart/2008/layout/VerticalCurvedList"/>
    <dgm:cxn modelId="{4738065E-14AF-4B50-BF52-0F4291169AEF}" type="presParOf" srcId="{5079DEF6-CE1F-4A11-9323-A9271131DA7F}" destId="{7D01C0ED-01F1-4A07-8089-417EB459BBD4}" srcOrd="4" destOrd="0" presId="urn:microsoft.com/office/officeart/2008/layout/VerticalCurvedList"/>
    <dgm:cxn modelId="{AE9E3738-F382-4CFE-9B11-41A905B28FA0}" type="presParOf" srcId="{7D01C0ED-01F1-4A07-8089-417EB459BBD4}" destId="{BF7AD60F-1BF1-402E-A8E4-30DFBA618446}" srcOrd="0" destOrd="0" presId="urn:microsoft.com/office/officeart/2008/layout/VerticalCurvedList"/>
    <dgm:cxn modelId="{5D4A53E0-4045-43C4-B0A1-062A9FEB96E5}" type="presParOf" srcId="{5079DEF6-CE1F-4A11-9323-A9271131DA7F}" destId="{A6A194E1-CBE1-4324-AD96-A33D4816552D}" srcOrd="5" destOrd="0" presId="urn:microsoft.com/office/officeart/2008/layout/VerticalCurvedList"/>
    <dgm:cxn modelId="{1EC90826-B28D-49D0-A1CA-E1051DA93D30}" type="presParOf" srcId="{5079DEF6-CE1F-4A11-9323-A9271131DA7F}" destId="{68FE880E-3ACC-498C-8406-755F95CBE952}" srcOrd="6" destOrd="0" presId="urn:microsoft.com/office/officeart/2008/layout/VerticalCurvedList"/>
    <dgm:cxn modelId="{6E599475-FFCD-4E37-B96B-2A14F0DB2C6D}" type="presParOf" srcId="{68FE880E-3ACC-498C-8406-755F95CBE952}" destId="{6D5ECB43-4692-4B0C-84EF-F3232EE87ECE}"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D5AAE36-2AF0-4F7A-A2D2-CA3952FC79EC}">
      <dsp:nvSpPr>
        <dsp:cNvPr id="0" name=""/>
        <dsp:cNvSpPr/>
      </dsp:nvSpPr>
      <dsp:spPr>
        <a:xfrm>
          <a:off x="-6126981" y="-937410"/>
          <a:ext cx="7293488" cy="7293488"/>
        </a:xfrm>
        <a:prstGeom prst="blockArc">
          <a:avLst>
            <a:gd name="adj1" fmla="val 18900000"/>
            <a:gd name="adj2" fmla="val 2700000"/>
            <a:gd name="adj3" fmla="val 296"/>
          </a:avLst>
        </a:pr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0FD03A7-5AD8-4322-8842-851B3E764EE2}">
      <dsp:nvSpPr>
        <dsp:cNvPr id="0" name=""/>
        <dsp:cNvSpPr/>
      </dsp:nvSpPr>
      <dsp:spPr>
        <a:xfrm>
          <a:off x="610504" y="416587"/>
          <a:ext cx="7440913" cy="833607"/>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61676" tIns="63500" rIns="63500" bIns="63500" numCol="1" spcCol="1270" anchor="ctr" anchorCtr="0">
          <a:noAutofit/>
        </a:bodyPr>
        <a:lstStyle/>
        <a:p>
          <a:pPr lvl="0" algn="l" defTabSz="1111250">
            <a:lnSpc>
              <a:spcPct val="90000"/>
            </a:lnSpc>
            <a:spcBef>
              <a:spcPct val="0"/>
            </a:spcBef>
            <a:spcAft>
              <a:spcPct val="35000"/>
            </a:spcAft>
          </a:pPr>
          <a:r>
            <a:rPr lang="es-ES" sz="2500" kern="1200" dirty="0" smtClean="0"/>
            <a:t>Un (1) representante por cada una de las partes.</a:t>
          </a:r>
          <a:endParaRPr lang="es-ES_tradnl" sz="2500" kern="1200" dirty="0"/>
        </a:p>
      </dsp:txBody>
      <dsp:txXfrm>
        <a:off x="610504" y="416587"/>
        <a:ext cx="7440913" cy="833607"/>
      </dsp:txXfrm>
    </dsp:sp>
    <dsp:sp modelId="{ABD852EB-118B-4B5B-8E66-8A4FFC8051B5}">
      <dsp:nvSpPr>
        <dsp:cNvPr id="0" name=""/>
        <dsp:cNvSpPr/>
      </dsp:nvSpPr>
      <dsp:spPr>
        <a:xfrm>
          <a:off x="89500" y="312386"/>
          <a:ext cx="1042009" cy="1042009"/>
        </a:xfrm>
        <a:prstGeom prst="ellipse">
          <a:avLst/>
        </a:prstGeom>
        <a:solidFill>
          <a:schemeClr val="lt1">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0F07D48-403A-471F-BF97-71EEFB2DEFC8}">
      <dsp:nvSpPr>
        <dsp:cNvPr id="0" name=""/>
        <dsp:cNvSpPr/>
      </dsp:nvSpPr>
      <dsp:spPr>
        <a:xfrm>
          <a:off x="1088431" y="1667215"/>
          <a:ext cx="6962986" cy="833607"/>
        </a:xfrm>
        <a:prstGeom prst="rect">
          <a:avLst/>
        </a:prstGeom>
        <a:solidFill>
          <a:schemeClr val="accent4">
            <a:hueOff val="-1488257"/>
            <a:satOff val="8966"/>
            <a:lumOff val="71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61676" tIns="63500" rIns="63500" bIns="63500" numCol="1" spcCol="1270" anchor="ctr" anchorCtr="0">
          <a:noAutofit/>
        </a:bodyPr>
        <a:lstStyle/>
        <a:p>
          <a:pPr lvl="0" algn="l" defTabSz="1111250">
            <a:lnSpc>
              <a:spcPct val="90000"/>
            </a:lnSpc>
            <a:spcBef>
              <a:spcPct val="0"/>
            </a:spcBef>
            <a:spcAft>
              <a:spcPct val="35000"/>
            </a:spcAft>
          </a:pPr>
          <a:r>
            <a:rPr lang="es-ES" sz="2500" kern="1200" dirty="0" smtClean="0"/>
            <a:t>Dos (2) representantes por cada una de las partes.</a:t>
          </a:r>
          <a:endParaRPr lang="es-ES_tradnl" sz="2500" kern="1200" dirty="0"/>
        </a:p>
      </dsp:txBody>
      <dsp:txXfrm>
        <a:off x="1088431" y="1667215"/>
        <a:ext cx="6962986" cy="833607"/>
      </dsp:txXfrm>
    </dsp:sp>
    <dsp:sp modelId="{563A8DBA-3595-43E4-B86A-A22D1F46F54E}">
      <dsp:nvSpPr>
        <dsp:cNvPr id="0" name=""/>
        <dsp:cNvSpPr/>
      </dsp:nvSpPr>
      <dsp:spPr>
        <a:xfrm>
          <a:off x="567426" y="1563014"/>
          <a:ext cx="1042009" cy="1042009"/>
        </a:xfrm>
        <a:prstGeom prst="ellipse">
          <a:avLst/>
        </a:prstGeom>
        <a:solidFill>
          <a:schemeClr val="lt1">
            <a:hueOff val="0"/>
            <a:satOff val="0"/>
            <a:lumOff val="0"/>
            <a:alphaOff val="0"/>
          </a:schemeClr>
        </a:solidFill>
        <a:ln w="25400" cap="flat" cmpd="sng" algn="ctr">
          <a:solidFill>
            <a:schemeClr val="accent4">
              <a:hueOff val="-1488257"/>
              <a:satOff val="8966"/>
              <a:lumOff val="719"/>
              <a:alphaOff val="0"/>
            </a:schemeClr>
          </a:solidFill>
          <a:prstDash val="solid"/>
        </a:ln>
        <a:effectLst/>
      </dsp:spPr>
      <dsp:style>
        <a:lnRef idx="2">
          <a:scrgbClr r="0" g="0" b="0"/>
        </a:lnRef>
        <a:fillRef idx="1">
          <a:scrgbClr r="0" g="0" b="0"/>
        </a:fillRef>
        <a:effectRef idx="0">
          <a:scrgbClr r="0" g="0" b="0"/>
        </a:effectRef>
        <a:fontRef idx="minor"/>
      </dsp:style>
    </dsp:sp>
    <dsp:sp modelId="{44CC58B3-631F-4803-8B92-31293CF1CF8A}">
      <dsp:nvSpPr>
        <dsp:cNvPr id="0" name=""/>
        <dsp:cNvSpPr/>
      </dsp:nvSpPr>
      <dsp:spPr>
        <a:xfrm>
          <a:off x="1088431" y="2917843"/>
          <a:ext cx="6962986" cy="833607"/>
        </a:xfrm>
        <a:prstGeom prst="rect">
          <a:avLst/>
        </a:prstGeom>
        <a:solidFill>
          <a:schemeClr val="accent4">
            <a:hueOff val="-2976514"/>
            <a:satOff val="17933"/>
            <a:lumOff val="143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61676" tIns="63500" rIns="63500" bIns="63500" numCol="1" spcCol="1270" anchor="ctr" anchorCtr="0">
          <a:noAutofit/>
        </a:bodyPr>
        <a:lstStyle/>
        <a:p>
          <a:pPr lvl="0" algn="l" defTabSz="1111250">
            <a:lnSpc>
              <a:spcPct val="90000"/>
            </a:lnSpc>
            <a:spcBef>
              <a:spcPct val="0"/>
            </a:spcBef>
            <a:spcAft>
              <a:spcPct val="35000"/>
            </a:spcAft>
          </a:pPr>
          <a:r>
            <a:rPr lang="es-ES" sz="2500" kern="1200" dirty="0" smtClean="0"/>
            <a:t>Tres (3) representantes por cada una de las partes.</a:t>
          </a:r>
        </a:p>
      </dsp:txBody>
      <dsp:txXfrm>
        <a:off x="1088431" y="2917843"/>
        <a:ext cx="6962986" cy="833607"/>
      </dsp:txXfrm>
    </dsp:sp>
    <dsp:sp modelId="{E26875B9-CC7A-453E-95B0-58045DBEAEFE}">
      <dsp:nvSpPr>
        <dsp:cNvPr id="0" name=""/>
        <dsp:cNvSpPr/>
      </dsp:nvSpPr>
      <dsp:spPr>
        <a:xfrm>
          <a:off x="567426" y="2813642"/>
          <a:ext cx="1042009" cy="1042009"/>
        </a:xfrm>
        <a:prstGeom prst="ellipse">
          <a:avLst/>
        </a:prstGeom>
        <a:solidFill>
          <a:schemeClr val="lt1">
            <a:hueOff val="0"/>
            <a:satOff val="0"/>
            <a:lumOff val="0"/>
            <a:alphaOff val="0"/>
          </a:schemeClr>
        </a:solidFill>
        <a:ln w="25400" cap="flat" cmpd="sng" algn="ctr">
          <a:solidFill>
            <a:schemeClr val="accent4">
              <a:hueOff val="-2976514"/>
              <a:satOff val="17933"/>
              <a:lumOff val="1437"/>
              <a:alphaOff val="0"/>
            </a:schemeClr>
          </a:solidFill>
          <a:prstDash val="solid"/>
        </a:ln>
        <a:effectLst/>
      </dsp:spPr>
      <dsp:style>
        <a:lnRef idx="2">
          <a:scrgbClr r="0" g="0" b="0"/>
        </a:lnRef>
        <a:fillRef idx="1">
          <a:scrgbClr r="0" g="0" b="0"/>
        </a:fillRef>
        <a:effectRef idx="0">
          <a:scrgbClr r="0" g="0" b="0"/>
        </a:effectRef>
        <a:fontRef idx="minor"/>
      </dsp:style>
    </dsp:sp>
    <dsp:sp modelId="{D41AB390-1036-4A5A-A6D0-0F8D13009784}">
      <dsp:nvSpPr>
        <dsp:cNvPr id="0" name=""/>
        <dsp:cNvSpPr/>
      </dsp:nvSpPr>
      <dsp:spPr>
        <a:xfrm>
          <a:off x="610504" y="4168472"/>
          <a:ext cx="7440913" cy="833607"/>
        </a:xfrm>
        <a:prstGeom prst="rect">
          <a:avLst/>
        </a:prstGeom>
        <a:solidFill>
          <a:schemeClr val="accent4">
            <a:hueOff val="-4464771"/>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61676" tIns="63500" rIns="63500" bIns="63500" numCol="1" spcCol="1270" anchor="ctr" anchorCtr="0">
          <a:noAutofit/>
        </a:bodyPr>
        <a:lstStyle/>
        <a:p>
          <a:pPr lvl="0" algn="l" defTabSz="1111250">
            <a:lnSpc>
              <a:spcPct val="90000"/>
            </a:lnSpc>
            <a:spcBef>
              <a:spcPct val="0"/>
            </a:spcBef>
            <a:spcAft>
              <a:spcPct val="35000"/>
            </a:spcAft>
          </a:pPr>
          <a:r>
            <a:rPr lang="es-ES" sz="2500" kern="1200" dirty="0" smtClean="0"/>
            <a:t>Cuatro (4) representantes por cada una de las partes.</a:t>
          </a:r>
          <a:endParaRPr lang="es-ES_tradnl" sz="2500" kern="1200" dirty="0"/>
        </a:p>
      </dsp:txBody>
      <dsp:txXfrm>
        <a:off x="610504" y="4168472"/>
        <a:ext cx="7440913" cy="833607"/>
      </dsp:txXfrm>
    </dsp:sp>
    <dsp:sp modelId="{DA23F281-B288-433C-AE9E-1B1B3EAA2746}">
      <dsp:nvSpPr>
        <dsp:cNvPr id="0" name=""/>
        <dsp:cNvSpPr/>
      </dsp:nvSpPr>
      <dsp:spPr>
        <a:xfrm>
          <a:off x="89500" y="4064271"/>
          <a:ext cx="1042009" cy="1042009"/>
        </a:xfrm>
        <a:prstGeom prst="ellipse">
          <a:avLst/>
        </a:prstGeom>
        <a:solidFill>
          <a:schemeClr val="lt1">
            <a:hueOff val="0"/>
            <a:satOff val="0"/>
            <a:lumOff val="0"/>
            <a:alphaOff val="0"/>
          </a:schemeClr>
        </a:solidFill>
        <a:ln w="25400" cap="flat" cmpd="sng" algn="ctr">
          <a:solidFill>
            <a:schemeClr val="accent4">
              <a:hueOff val="-4464771"/>
              <a:satOff val="26899"/>
              <a:lumOff val="2156"/>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8D71210-75DE-4260-AECF-E3BEBBEE658B}">
      <dsp:nvSpPr>
        <dsp:cNvPr id="0" name=""/>
        <dsp:cNvSpPr/>
      </dsp:nvSpPr>
      <dsp:spPr>
        <a:xfrm rot="5400000">
          <a:off x="-123170" y="123580"/>
          <a:ext cx="821138" cy="574797"/>
        </a:xfrm>
        <a:prstGeom prst="chevron">
          <a:avLst/>
        </a:prstGeom>
        <a:solidFill>
          <a:schemeClr val="lt1">
            <a:hueOff val="0"/>
            <a:satOff val="0"/>
            <a:lumOff val="0"/>
            <a:alphaOff val="0"/>
          </a:schemeClr>
        </a:solidFill>
        <a:ln w="19050" cap="flat" cmpd="sng" algn="ctr">
          <a:solidFill>
            <a:srgbClr val="FF00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s-CO" sz="800" kern="1200" dirty="0" smtClean="0"/>
            <a:t>Presidir y orientar </a:t>
          </a:r>
          <a:endParaRPr lang="es-ES_tradnl" sz="800" kern="1200" dirty="0"/>
        </a:p>
      </dsp:txBody>
      <dsp:txXfrm rot="-5400000">
        <a:off x="1" y="287809"/>
        <a:ext cx="574797" cy="246341"/>
      </dsp:txXfrm>
    </dsp:sp>
    <dsp:sp modelId="{52DC0164-05D1-48A5-B078-851937657552}">
      <dsp:nvSpPr>
        <dsp:cNvPr id="0" name=""/>
        <dsp:cNvSpPr/>
      </dsp:nvSpPr>
      <dsp:spPr>
        <a:xfrm rot="5400000">
          <a:off x="3746947" y="-3172150"/>
          <a:ext cx="533740" cy="6878041"/>
        </a:xfrm>
        <a:prstGeom prst="round2SameRect">
          <a:avLst/>
        </a:prstGeom>
        <a:solidFill>
          <a:schemeClr val="accent1">
            <a:alpha val="90000"/>
            <a:tint val="4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just" defTabSz="622300">
            <a:lnSpc>
              <a:spcPct val="90000"/>
            </a:lnSpc>
            <a:spcBef>
              <a:spcPct val="0"/>
            </a:spcBef>
            <a:spcAft>
              <a:spcPct val="15000"/>
            </a:spcAft>
            <a:buChar char="••"/>
          </a:pPr>
          <a:r>
            <a:rPr lang="es-CO" sz="1400" kern="1200" dirty="0" smtClean="0"/>
            <a:t>Las reuniones de forma dinámica y eficaz. </a:t>
          </a:r>
          <a:endParaRPr lang="es-ES_tradnl" sz="1400" kern="1200" dirty="0"/>
        </a:p>
      </dsp:txBody>
      <dsp:txXfrm rot="-5400000">
        <a:off x="574797" y="26055"/>
        <a:ext cx="6851986" cy="481630"/>
      </dsp:txXfrm>
    </dsp:sp>
    <dsp:sp modelId="{5818A11C-C2B7-464D-AC8E-4C54D05D48DC}">
      <dsp:nvSpPr>
        <dsp:cNvPr id="0" name=""/>
        <dsp:cNvSpPr/>
      </dsp:nvSpPr>
      <dsp:spPr>
        <a:xfrm rot="5400000">
          <a:off x="-123170" y="845456"/>
          <a:ext cx="821138" cy="574797"/>
        </a:xfrm>
        <a:prstGeom prst="chevron">
          <a:avLst/>
        </a:prstGeom>
        <a:solidFill>
          <a:schemeClr val="lt1">
            <a:hueOff val="0"/>
            <a:satOff val="0"/>
            <a:lumOff val="0"/>
            <a:alphaOff val="0"/>
          </a:schemeClr>
        </a:solidFill>
        <a:ln w="19050" cap="flat" cmpd="sng" algn="ctr">
          <a:solidFill>
            <a:srgbClr val="FF00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s-CO" sz="800" kern="1200" dirty="0" smtClean="0"/>
            <a:t>Llevar a cabo los arreglos </a:t>
          </a:r>
          <a:endParaRPr lang="es-ES_tradnl" sz="800" kern="1200" dirty="0"/>
        </a:p>
      </dsp:txBody>
      <dsp:txXfrm rot="-5400000">
        <a:off x="1" y="1009685"/>
        <a:ext cx="574797" cy="246341"/>
      </dsp:txXfrm>
    </dsp:sp>
    <dsp:sp modelId="{1DFD3494-0362-4C23-A446-ACEEC98A4C4F}">
      <dsp:nvSpPr>
        <dsp:cNvPr id="0" name=""/>
        <dsp:cNvSpPr/>
      </dsp:nvSpPr>
      <dsp:spPr>
        <a:xfrm rot="5400000">
          <a:off x="3746947" y="-2449865"/>
          <a:ext cx="533740" cy="6878041"/>
        </a:xfrm>
        <a:prstGeom prst="round2SameRect">
          <a:avLst/>
        </a:prstGeom>
        <a:solidFill>
          <a:schemeClr val="accent1">
            <a:alpha val="90000"/>
            <a:tint val="4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just" defTabSz="622300">
            <a:lnSpc>
              <a:spcPct val="90000"/>
            </a:lnSpc>
            <a:spcBef>
              <a:spcPct val="0"/>
            </a:spcBef>
            <a:spcAft>
              <a:spcPct val="15000"/>
            </a:spcAft>
            <a:buChar char="••"/>
          </a:pPr>
          <a:r>
            <a:rPr lang="es-CO" sz="1400" kern="1200" dirty="0" smtClean="0"/>
            <a:t>Para determinar lugar o sitio de reunión. </a:t>
          </a:r>
          <a:endParaRPr lang="es-ES_tradnl" sz="1400" kern="1200" dirty="0"/>
        </a:p>
      </dsp:txBody>
      <dsp:txXfrm rot="-5400000">
        <a:off x="574797" y="748340"/>
        <a:ext cx="6851986" cy="481630"/>
      </dsp:txXfrm>
    </dsp:sp>
    <dsp:sp modelId="{8852ABA1-8444-4C57-B89F-2CF9E6E6E596}">
      <dsp:nvSpPr>
        <dsp:cNvPr id="0" name=""/>
        <dsp:cNvSpPr/>
      </dsp:nvSpPr>
      <dsp:spPr>
        <a:xfrm rot="5400000">
          <a:off x="-123170" y="1567331"/>
          <a:ext cx="821138" cy="574797"/>
        </a:xfrm>
        <a:prstGeom prst="chevron">
          <a:avLst/>
        </a:prstGeom>
        <a:solidFill>
          <a:schemeClr val="lt1">
            <a:hueOff val="0"/>
            <a:satOff val="0"/>
            <a:lumOff val="0"/>
            <a:alphaOff val="0"/>
          </a:schemeClr>
        </a:solidFill>
        <a:ln w="19050" cap="flat" cmpd="sng" algn="ctr">
          <a:solidFill>
            <a:srgbClr val="FF00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s-CO" sz="800" kern="1200" dirty="0" smtClean="0"/>
            <a:t>Notificar</a:t>
          </a:r>
          <a:endParaRPr lang="es-ES_tradnl" sz="800" kern="1200" dirty="0"/>
        </a:p>
      </dsp:txBody>
      <dsp:txXfrm rot="-5400000">
        <a:off x="1" y="1731560"/>
        <a:ext cx="574797" cy="246341"/>
      </dsp:txXfrm>
    </dsp:sp>
    <dsp:sp modelId="{69D3DD52-569A-46F6-A8BE-0999507D5C0E}">
      <dsp:nvSpPr>
        <dsp:cNvPr id="0" name=""/>
        <dsp:cNvSpPr/>
      </dsp:nvSpPr>
      <dsp:spPr>
        <a:xfrm rot="5400000">
          <a:off x="3746947" y="-1727989"/>
          <a:ext cx="533740" cy="6878041"/>
        </a:xfrm>
        <a:prstGeom prst="round2SameRect">
          <a:avLst/>
        </a:prstGeom>
        <a:solidFill>
          <a:schemeClr val="accent1">
            <a:alpha val="90000"/>
            <a:tint val="4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just" defTabSz="622300">
            <a:lnSpc>
              <a:spcPct val="90000"/>
            </a:lnSpc>
            <a:spcBef>
              <a:spcPct val="0"/>
            </a:spcBef>
            <a:spcAft>
              <a:spcPct val="15000"/>
            </a:spcAft>
            <a:buChar char="••"/>
          </a:pPr>
          <a:r>
            <a:rPr lang="es-CO" sz="1400" kern="1200" dirty="0" smtClean="0"/>
            <a:t>Lo escrito a los miembros del Comité sobre convocatoria a reuniones por lo menos una (1) vez al mes. </a:t>
          </a:r>
          <a:endParaRPr lang="es-ES_tradnl" sz="1400" kern="1200" dirty="0"/>
        </a:p>
      </dsp:txBody>
      <dsp:txXfrm rot="-5400000">
        <a:off x="574797" y="1470216"/>
        <a:ext cx="6851986" cy="481630"/>
      </dsp:txXfrm>
    </dsp:sp>
    <dsp:sp modelId="{D9D8B7DD-8CC9-40C3-BE16-FF10CF747D47}">
      <dsp:nvSpPr>
        <dsp:cNvPr id="0" name=""/>
        <dsp:cNvSpPr/>
      </dsp:nvSpPr>
      <dsp:spPr>
        <a:xfrm rot="5400000">
          <a:off x="-123170" y="2289207"/>
          <a:ext cx="821138" cy="574797"/>
        </a:xfrm>
        <a:prstGeom prst="chevron">
          <a:avLst/>
        </a:prstGeom>
        <a:solidFill>
          <a:schemeClr val="lt1">
            <a:hueOff val="0"/>
            <a:satOff val="0"/>
            <a:lumOff val="0"/>
            <a:alphaOff val="0"/>
          </a:schemeClr>
        </a:solidFill>
        <a:ln w="19050" cap="flat" cmpd="sng" algn="ctr">
          <a:solidFill>
            <a:srgbClr val="FF00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s-CO" sz="800" kern="1200" dirty="0" smtClean="0"/>
            <a:t>Preparar </a:t>
          </a:r>
          <a:endParaRPr lang="es-ES_tradnl" sz="800" kern="1200" dirty="0"/>
        </a:p>
      </dsp:txBody>
      <dsp:txXfrm rot="-5400000">
        <a:off x="1" y="2453436"/>
        <a:ext cx="574797" cy="246341"/>
      </dsp:txXfrm>
    </dsp:sp>
    <dsp:sp modelId="{1B6A65AE-CBED-4B4B-9215-B844023060B5}">
      <dsp:nvSpPr>
        <dsp:cNvPr id="0" name=""/>
        <dsp:cNvSpPr/>
      </dsp:nvSpPr>
      <dsp:spPr>
        <a:xfrm rot="5400000">
          <a:off x="3746947" y="-1006113"/>
          <a:ext cx="533740" cy="6878041"/>
        </a:xfrm>
        <a:prstGeom prst="round2SameRect">
          <a:avLst/>
        </a:prstGeom>
        <a:solidFill>
          <a:schemeClr val="accent1">
            <a:alpha val="90000"/>
            <a:tint val="4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just" defTabSz="622300">
            <a:lnSpc>
              <a:spcPct val="90000"/>
            </a:lnSpc>
            <a:spcBef>
              <a:spcPct val="0"/>
            </a:spcBef>
            <a:spcAft>
              <a:spcPct val="15000"/>
            </a:spcAft>
            <a:buChar char="••"/>
          </a:pPr>
          <a:r>
            <a:rPr lang="es-CO" sz="1400" kern="1200" dirty="0" smtClean="0"/>
            <a:t>Los temas a tratar en cada reunión. </a:t>
          </a:r>
          <a:endParaRPr lang="es-ES_tradnl" sz="1400" kern="1200" dirty="0"/>
        </a:p>
      </dsp:txBody>
      <dsp:txXfrm rot="-5400000">
        <a:off x="574797" y="2192092"/>
        <a:ext cx="6851986" cy="481630"/>
      </dsp:txXfrm>
    </dsp:sp>
    <dsp:sp modelId="{B4BB7D59-DB8C-4A35-AF78-9D8785E12F34}">
      <dsp:nvSpPr>
        <dsp:cNvPr id="0" name=""/>
        <dsp:cNvSpPr/>
      </dsp:nvSpPr>
      <dsp:spPr>
        <a:xfrm rot="5400000">
          <a:off x="-123170" y="3011083"/>
          <a:ext cx="821138" cy="574797"/>
        </a:xfrm>
        <a:prstGeom prst="chevron">
          <a:avLst/>
        </a:prstGeom>
        <a:solidFill>
          <a:schemeClr val="lt1">
            <a:hueOff val="0"/>
            <a:satOff val="0"/>
            <a:lumOff val="0"/>
            <a:alphaOff val="0"/>
          </a:schemeClr>
        </a:solidFill>
        <a:ln w="19050" cap="flat" cmpd="sng" algn="ctr">
          <a:solidFill>
            <a:srgbClr val="FF00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s-CO" sz="800" kern="1200" dirty="0" smtClean="0"/>
            <a:t>Tramitar </a:t>
          </a:r>
          <a:endParaRPr lang="es-ES_tradnl" sz="800" kern="1200" dirty="0"/>
        </a:p>
      </dsp:txBody>
      <dsp:txXfrm rot="-5400000">
        <a:off x="1" y="3175312"/>
        <a:ext cx="574797" cy="246341"/>
      </dsp:txXfrm>
    </dsp:sp>
    <dsp:sp modelId="{C6F0591F-A73F-4EF7-A2CA-8A4940F40106}">
      <dsp:nvSpPr>
        <dsp:cNvPr id="0" name=""/>
        <dsp:cNvSpPr/>
      </dsp:nvSpPr>
      <dsp:spPr>
        <a:xfrm rot="5400000">
          <a:off x="3746947" y="-284237"/>
          <a:ext cx="533740" cy="6878041"/>
        </a:xfrm>
        <a:prstGeom prst="round2SameRect">
          <a:avLst/>
        </a:prstGeom>
        <a:solidFill>
          <a:schemeClr val="accent1">
            <a:alpha val="90000"/>
            <a:tint val="4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just" defTabSz="622300">
            <a:lnSpc>
              <a:spcPct val="90000"/>
            </a:lnSpc>
            <a:spcBef>
              <a:spcPct val="0"/>
            </a:spcBef>
            <a:spcAft>
              <a:spcPct val="15000"/>
            </a:spcAft>
            <a:buChar char="••"/>
          </a:pPr>
          <a:r>
            <a:rPr lang="es-CO" sz="1400" kern="1200" dirty="0" smtClean="0"/>
            <a:t>Ante la administración de la empresa las recomendaciones aprobadas por el Comité y darle a conocer todas las actividades. </a:t>
          </a:r>
          <a:endParaRPr lang="es-ES_tradnl" sz="1400" kern="1200" dirty="0"/>
        </a:p>
      </dsp:txBody>
      <dsp:txXfrm rot="-5400000">
        <a:off x="574797" y="2913968"/>
        <a:ext cx="6851986" cy="481630"/>
      </dsp:txXfrm>
    </dsp:sp>
    <dsp:sp modelId="{FC009981-2BBD-4512-8ACD-62EA97222446}">
      <dsp:nvSpPr>
        <dsp:cNvPr id="0" name=""/>
        <dsp:cNvSpPr/>
      </dsp:nvSpPr>
      <dsp:spPr>
        <a:xfrm rot="5400000">
          <a:off x="-123170" y="3732959"/>
          <a:ext cx="821138" cy="574797"/>
        </a:xfrm>
        <a:prstGeom prst="chevron">
          <a:avLst/>
        </a:prstGeom>
        <a:solidFill>
          <a:schemeClr val="lt1">
            <a:hueOff val="0"/>
            <a:satOff val="0"/>
            <a:lumOff val="0"/>
            <a:alphaOff val="0"/>
          </a:schemeClr>
        </a:solidFill>
        <a:ln w="19050" cap="flat" cmpd="sng" algn="ctr">
          <a:solidFill>
            <a:srgbClr val="FF00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s-CO" sz="800" kern="1200" dirty="0" smtClean="0"/>
            <a:t>Coordinar </a:t>
          </a:r>
          <a:endParaRPr lang="es-ES_tradnl" sz="800" kern="1200" dirty="0"/>
        </a:p>
      </dsp:txBody>
      <dsp:txXfrm rot="-5400000">
        <a:off x="1" y="3897188"/>
        <a:ext cx="574797" cy="246341"/>
      </dsp:txXfrm>
    </dsp:sp>
    <dsp:sp modelId="{E2C3DE82-92DA-43C1-A493-2C9A634F0505}">
      <dsp:nvSpPr>
        <dsp:cNvPr id="0" name=""/>
        <dsp:cNvSpPr/>
      </dsp:nvSpPr>
      <dsp:spPr>
        <a:xfrm rot="5400000">
          <a:off x="3746947" y="437638"/>
          <a:ext cx="533740" cy="6878041"/>
        </a:xfrm>
        <a:prstGeom prst="round2SameRect">
          <a:avLst/>
        </a:prstGeom>
        <a:solidFill>
          <a:schemeClr val="accent1">
            <a:alpha val="90000"/>
            <a:tint val="4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just" defTabSz="622300">
            <a:lnSpc>
              <a:spcPct val="90000"/>
            </a:lnSpc>
            <a:spcBef>
              <a:spcPct val="0"/>
            </a:spcBef>
            <a:spcAft>
              <a:spcPct val="15000"/>
            </a:spcAft>
            <a:buChar char="••"/>
          </a:pPr>
          <a:r>
            <a:rPr lang="es-CO" sz="1400" kern="1200" dirty="0" smtClean="0"/>
            <a:t>Todo lo necesario </a:t>
          </a:r>
          <a:r>
            <a:rPr lang="es-ES" sz="1400" kern="1200" dirty="0" smtClean="0"/>
            <a:t>para la buena marcha del Comité e informar a los trabajadores de la empresa, acerca de las actividades del mismo.</a:t>
          </a:r>
          <a:endParaRPr lang="es-ES_tradnl" sz="1400" kern="1200" dirty="0"/>
        </a:p>
      </dsp:txBody>
      <dsp:txXfrm rot="-5400000">
        <a:off x="574797" y="3635844"/>
        <a:ext cx="6851986" cy="48163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5E8797-C366-4EFF-A7BD-D881E3B804C9}">
      <dsp:nvSpPr>
        <dsp:cNvPr id="0" name=""/>
        <dsp:cNvSpPr/>
      </dsp:nvSpPr>
      <dsp:spPr>
        <a:xfrm>
          <a:off x="2222" y="615076"/>
          <a:ext cx="2166937" cy="721387"/>
        </a:xfrm>
        <a:prstGeom prst="rect">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lvl="0" algn="ctr" defTabSz="889000">
            <a:lnSpc>
              <a:spcPct val="90000"/>
            </a:lnSpc>
            <a:spcBef>
              <a:spcPct val="0"/>
            </a:spcBef>
            <a:spcAft>
              <a:spcPct val="35000"/>
            </a:spcAft>
          </a:pPr>
          <a:r>
            <a:rPr lang="es-CO" sz="2000" kern="1200" dirty="0" smtClean="0"/>
            <a:t>Verificar</a:t>
          </a:r>
          <a:endParaRPr lang="es-ES_tradnl" sz="2000" kern="1200" dirty="0"/>
        </a:p>
      </dsp:txBody>
      <dsp:txXfrm>
        <a:off x="2222" y="615076"/>
        <a:ext cx="2166937" cy="721387"/>
      </dsp:txXfrm>
    </dsp:sp>
    <dsp:sp modelId="{E659CBFB-2AA3-4E24-BDF8-50EAD75B40BC}">
      <dsp:nvSpPr>
        <dsp:cNvPr id="0" name=""/>
        <dsp:cNvSpPr/>
      </dsp:nvSpPr>
      <dsp:spPr>
        <a:xfrm>
          <a:off x="2222" y="1336463"/>
          <a:ext cx="2166937" cy="2869784"/>
        </a:xfrm>
        <a:prstGeom prst="rect">
          <a:avLst/>
        </a:prstGeom>
        <a:solidFill>
          <a:schemeClr val="accent2">
            <a:tint val="40000"/>
            <a:alpha val="90000"/>
            <a:hueOff val="0"/>
            <a:satOff val="0"/>
            <a:lumOff val="0"/>
            <a:alphaOff val="0"/>
          </a:schemeClr>
        </a:solidFill>
        <a:ln w="254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ctr" anchorCtr="0">
          <a:noAutofit/>
        </a:bodyPr>
        <a:lstStyle/>
        <a:p>
          <a:pPr marL="228600" lvl="1" indent="-228600" algn="l" defTabSz="889000">
            <a:lnSpc>
              <a:spcPct val="90000"/>
            </a:lnSpc>
            <a:spcBef>
              <a:spcPct val="0"/>
            </a:spcBef>
            <a:spcAft>
              <a:spcPct val="15000"/>
            </a:spcAft>
            <a:buChar char="••"/>
          </a:pPr>
          <a:r>
            <a:rPr lang="es-CO" sz="2000" kern="1200" dirty="0" smtClean="0"/>
            <a:t>Asistencia de los miembros del Comité a las reuniones programadas. </a:t>
          </a:r>
          <a:endParaRPr lang="es-ES_tradnl" sz="2000" kern="1200" dirty="0"/>
        </a:p>
      </dsp:txBody>
      <dsp:txXfrm>
        <a:off x="2222" y="1336463"/>
        <a:ext cx="2166937" cy="2869784"/>
      </dsp:txXfrm>
    </dsp:sp>
    <dsp:sp modelId="{4E5E8986-86F7-48F2-AB15-F7A30A074A8F}">
      <dsp:nvSpPr>
        <dsp:cNvPr id="0" name=""/>
        <dsp:cNvSpPr/>
      </dsp:nvSpPr>
      <dsp:spPr>
        <a:xfrm>
          <a:off x="2472531" y="615076"/>
          <a:ext cx="2166937" cy="721387"/>
        </a:xfrm>
        <a:prstGeom prst="rect">
          <a:avLst/>
        </a:prstGeom>
        <a:solidFill>
          <a:schemeClr val="accent2">
            <a:hueOff val="2340760"/>
            <a:satOff val="-2919"/>
            <a:lumOff val="686"/>
            <a:alphaOff val="0"/>
          </a:schemeClr>
        </a:solidFill>
        <a:ln w="25400" cap="flat" cmpd="sng" algn="ctr">
          <a:solidFill>
            <a:schemeClr val="accent2">
              <a:hueOff val="2340760"/>
              <a:satOff val="-2919"/>
              <a:lumOff val="686"/>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lvl="0" algn="ctr" defTabSz="889000">
            <a:lnSpc>
              <a:spcPct val="90000"/>
            </a:lnSpc>
            <a:spcBef>
              <a:spcPct val="0"/>
            </a:spcBef>
            <a:spcAft>
              <a:spcPct val="35000"/>
            </a:spcAft>
          </a:pPr>
          <a:r>
            <a:rPr lang="es-CO" sz="2000" kern="1200" dirty="0" smtClean="0"/>
            <a:t>Tomar nota de los temas tratados</a:t>
          </a:r>
          <a:endParaRPr lang="es-ES_tradnl" sz="2000" kern="1200" dirty="0"/>
        </a:p>
      </dsp:txBody>
      <dsp:txXfrm>
        <a:off x="2472531" y="615076"/>
        <a:ext cx="2166937" cy="721387"/>
      </dsp:txXfrm>
    </dsp:sp>
    <dsp:sp modelId="{2B968565-88FB-47D9-9D7A-F98843F847E0}">
      <dsp:nvSpPr>
        <dsp:cNvPr id="0" name=""/>
        <dsp:cNvSpPr/>
      </dsp:nvSpPr>
      <dsp:spPr>
        <a:xfrm>
          <a:off x="2472531" y="1336463"/>
          <a:ext cx="2166937" cy="2869784"/>
        </a:xfrm>
        <a:prstGeom prst="rect">
          <a:avLst/>
        </a:prstGeom>
        <a:solidFill>
          <a:schemeClr val="accent2">
            <a:tint val="40000"/>
            <a:alpha val="90000"/>
            <a:hueOff val="2512909"/>
            <a:satOff val="-2189"/>
            <a:lumOff val="-3"/>
            <a:alphaOff val="0"/>
          </a:schemeClr>
        </a:solidFill>
        <a:ln w="25400" cap="flat" cmpd="sng" algn="ctr">
          <a:solidFill>
            <a:schemeClr val="accent2">
              <a:tint val="40000"/>
              <a:alpha val="90000"/>
              <a:hueOff val="2512909"/>
              <a:satOff val="-2189"/>
              <a:lumOff val="-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ctr" anchorCtr="0">
          <a:noAutofit/>
        </a:bodyPr>
        <a:lstStyle/>
        <a:p>
          <a:pPr marL="228600" lvl="1" indent="-228600" algn="l" defTabSz="889000">
            <a:lnSpc>
              <a:spcPct val="90000"/>
            </a:lnSpc>
            <a:spcBef>
              <a:spcPct val="0"/>
            </a:spcBef>
            <a:spcAft>
              <a:spcPct val="15000"/>
            </a:spcAft>
            <a:buChar char="••"/>
          </a:pPr>
          <a:r>
            <a:rPr lang="es-CO" sz="2000" kern="1200" dirty="0" smtClean="0"/>
            <a:t>Elaborar acta de reunión </a:t>
          </a:r>
          <a:endParaRPr lang="es-ES_tradnl" sz="2000" kern="1200" dirty="0"/>
        </a:p>
        <a:p>
          <a:pPr marL="228600" lvl="1" indent="-228600" algn="l" defTabSz="889000">
            <a:lnSpc>
              <a:spcPct val="90000"/>
            </a:lnSpc>
            <a:spcBef>
              <a:spcPct val="0"/>
            </a:spcBef>
            <a:spcAft>
              <a:spcPct val="15000"/>
            </a:spcAft>
            <a:buChar char="••"/>
          </a:pPr>
          <a:r>
            <a:rPr lang="es-CO" sz="2000" kern="1200" dirty="0" smtClean="0"/>
            <a:t>Someterla a discusión y, </a:t>
          </a:r>
          <a:endParaRPr lang="es-ES_tradnl" sz="2000" kern="1200" dirty="0"/>
        </a:p>
        <a:p>
          <a:pPr marL="228600" lvl="1" indent="-228600" algn="l" defTabSz="889000">
            <a:lnSpc>
              <a:spcPct val="90000"/>
            </a:lnSpc>
            <a:spcBef>
              <a:spcPct val="0"/>
            </a:spcBef>
            <a:spcAft>
              <a:spcPct val="15000"/>
            </a:spcAft>
            <a:buChar char="••"/>
          </a:pPr>
          <a:r>
            <a:rPr lang="es-CO" sz="2000" kern="1200" dirty="0" smtClean="0"/>
            <a:t>Aprobación del Comité.</a:t>
          </a:r>
          <a:endParaRPr lang="es-ES_tradnl" sz="2000" kern="1200" dirty="0"/>
        </a:p>
      </dsp:txBody>
      <dsp:txXfrm>
        <a:off x="2472531" y="1336463"/>
        <a:ext cx="2166937" cy="2869784"/>
      </dsp:txXfrm>
    </dsp:sp>
    <dsp:sp modelId="{2F998328-D04D-4585-B372-757F52EC134C}">
      <dsp:nvSpPr>
        <dsp:cNvPr id="0" name=""/>
        <dsp:cNvSpPr/>
      </dsp:nvSpPr>
      <dsp:spPr>
        <a:xfrm>
          <a:off x="4942839" y="615076"/>
          <a:ext cx="2166937" cy="721387"/>
        </a:xfrm>
        <a:prstGeom prst="rect">
          <a:avLst/>
        </a:prstGeom>
        <a:solidFill>
          <a:schemeClr val="accent2">
            <a:hueOff val="4681520"/>
            <a:satOff val="-5839"/>
            <a:lumOff val="1373"/>
            <a:alphaOff val="0"/>
          </a:schemeClr>
        </a:solidFill>
        <a:ln w="25400" cap="flat" cmpd="sng" algn="ctr">
          <a:solidFill>
            <a:schemeClr val="accent2">
              <a:hueOff val="4681520"/>
              <a:satOff val="-5839"/>
              <a:lumOff val="1373"/>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lvl="0" algn="ctr" defTabSz="889000">
            <a:lnSpc>
              <a:spcPct val="90000"/>
            </a:lnSpc>
            <a:spcBef>
              <a:spcPct val="0"/>
            </a:spcBef>
            <a:spcAft>
              <a:spcPct val="35000"/>
            </a:spcAft>
          </a:pPr>
          <a:r>
            <a:rPr lang="es-CO" sz="2000" kern="1200" dirty="0" smtClean="0"/>
            <a:t>Llevar archivo </a:t>
          </a:r>
          <a:endParaRPr lang="es-ES_tradnl" sz="2000" kern="1200" dirty="0"/>
        </a:p>
      </dsp:txBody>
      <dsp:txXfrm>
        <a:off x="4942839" y="615076"/>
        <a:ext cx="2166937" cy="721387"/>
      </dsp:txXfrm>
    </dsp:sp>
    <dsp:sp modelId="{3EB81D3F-8F5E-4298-8AF1-A300632A6619}">
      <dsp:nvSpPr>
        <dsp:cNvPr id="0" name=""/>
        <dsp:cNvSpPr/>
      </dsp:nvSpPr>
      <dsp:spPr>
        <a:xfrm>
          <a:off x="4942839" y="1336463"/>
          <a:ext cx="2166937" cy="2869784"/>
        </a:xfrm>
        <a:prstGeom prst="rect">
          <a:avLst/>
        </a:prstGeom>
        <a:solidFill>
          <a:schemeClr val="accent2">
            <a:tint val="40000"/>
            <a:alpha val="90000"/>
            <a:hueOff val="5025819"/>
            <a:satOff val="-4378"/>
            <a:lumOff val="-6"/>
            <a:alphaOff val="0"/>
          </a:schemeClr>
        </a:solidFill>
        <a:ln w="25400" cap="flat" cmpd="sng" algn="ctr">
          <a:solidFill>
            <a:schemeClr val="accent2">
              <a:tint val="40000"/>
              <a:alpha val="90000"/>
              <a:hueOff val="5025819"/>
              <a:satOff val="-4378"/>
              <a:lumOff val="-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ctr" anchorCtr="0">
          <a:noAutofit/>
        </a:bodyPr>
        <a:lstStyle/>
        <a:p>
          <a:pPr marL="228600" lvl="1" indent="-228600" algn="l" defTabSz="889000">
            <a:lnSpc>
              <a:spcPct val="90000"/>
            </a:lnSpc>
            <a:spcBef>
              <a:spcPct val="0"/>
            </a:spcBef>
            <a:spcAft>
              <a:spcPct val="15000"/>
            </a:spcAft>
            <a:buChar char="••"/>
          </a:pPr>
          <a:r>
            <a:rPr lang="es-CO" sz="2000" kern="1200" dirty="0" smtClean="0"/>
            <a:t>De las actividades desarrolladas por el Comité </a:t>
          </a:r>
          <a:endParaRPr lang="es-ES_tradnl" sz="2000" kern="1200" dirty="0"/>
        </a:p>
        <a:p>
          <a:pPr marL="228600" lvl="1" indent="-228600" algn="l" defTabSz="889000">
            <a:lnSpc>
              <a:spcPct val="90000"/>
            </a:lnSpc>
            <a:spcBef>
              <a:spcPct val="0"/>
            </a:spcBef>
            <a:spcAft>
              <a:spcPct val="15000"/>
            </a:spcAft>
            <a:buChar char="••"/>
          </a:pPr>
          <a:r>
            <a:rPr lang="es-CO" sz="2000" kern="1200" dirty="0" smtClean="0"/>
            <a:t>Suministrar información que requiera el empleador y los trabajadores. </a:t>
          </a:r>
          <a:endParaRPr lang="es-ES_tradnl" sz="2000" kern="1200" dirty="0"/>
        </a:p>
      </dsp:txBody>
      <dsp:txXfrm>
        <a:off x="4942839" y="1336463"/>
        <a:ext cx="2166937" cy="286978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F464295-8110-414C-8F3F-6CAD8612156F}">
      <dsp:nvSpPr>
        <dsp:cNvPr id="0" name=""/>
        <dsp:cNvSpPr/>
      </dsp:nvSpPr>
      <dsp:spPr>
        <a:xfrm>
          <a:off x="2948523" y="1547"/>
          <a:ext cx="4422784" cy="837937"/>
        </a:xfrm>
        <a:prstGeom prst="rightArrow">
          <a:avLst>
            <a:gd name="adj1" fmla="val 75000"/>
            <a:gd name="adj2" fmla="val 50000"/>
          </a:avLst>
        </a:prstGeom>
        <a:solidFill>
          <a:schemeClr val="accent2">
            <a:tint val="40000"/>
            <a:alpha val="90000"/>
            <a:hueOff val="0"/>
            <a:satOff val="0"/>
            <a:lumOff val="0"/>
            <a:alphaOff val="0"/>
          </a:schemeClr>
        </a:solidFill>
        <a:ln w="9525" cap="flat" cmpd="sng" algn="ctr">
          <a:solidFill>
            <a:schemeClr val="accent2">
              <a:tint val="40000"/>
              <a:alpha val="9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7620" tIns="7620" rIns="7620" bIns="7620" numCol="1" spcCol="1270" anchor="ctr" anchorCtr="0">
          <a:noAutofit/>
        </a:bodyPr>
        <a:lstStyle/>
        <a:p>
          <a:pPr marL="114300" lvl="1" indent="-114300" algn="just" defTabSz="533400">
            <a:lnSpc>
              <a:spcPct val="90000"/>
            </a:lnSpc>
            <a:spcBef>
              <a:spcPct val="0"/>
            </a:spcBef>
            <a:spcAft>
              <a:spcPct val="15000"/>
            </a:spcAft>
            <a:buChar char="••"/>
          </a:pPr>
          <a:r>
            <a:rPr lang="es-ES" sz="1200" kern="1200" dirty="0" smtClean="0"/>
            <a:t>La elección de los representantes de los trabajadores al Comité, de acuerdo con lo ordenado en el artículo 2, de esta Resolución, garantizando la libertad y oportunidad de las votaciones.</a:t>
          </a:r>
          <a:endParaRPr lang="es-ES_tradnl" sz="1200" kern="1200" dirty="0"/>
        </a:p>
      </dsp:txBody>
      <dsp:txXfrm>
        <a:off x="2948523" y="106289"/>
        <a:ext cx="4108558" cy="628453"/>
      </dsp:txXfrm>
    </dsp:sp>
    <dsp:sp modelId="{81984DE1-167B-408D-9343-93566A7B3D93}">
      <dsp:nvSpPr>
        <dsp:cNvPr id="0" name=""/>
        <dsp:cNvSpPr/>
      </dsp:nvSpPr>
      <dsp:spPr>
        <a:xfrm>
          <a:off x="0" y="1547"/>
          <a:ext cx="2948523" cy="837937"/>
        </a:xfrm>
        <a:prstGeom prst="roundRect">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es-ES" sz="2000" kern="1200" dirty="0" smtClean="0"/>
            <a:t>Propiciar</a:t>
          </a:r>
          <a:endParaRPr lang="es-ES_tradnl" sz="2000" kern="1200" dirty="0"/>
        </a:p>
      </dsp:txBody>
      <dsp:txXfrm>
        <a:off x="40905" y="42452"/>
        <a:ext cx="2866713" cy="756127"/>
      </dsp:txXfrm>
    </dsp:sp>
    <dsp:sp modelId="{1812FFCF-6ABA-4074-82A6-B70A520EDA89}">
      <dsp:nvSpPr>
        <dsp:cNvPr id="0" name=""/>
        <dsp:cNvSpPr/>
      </dsp:nvSpPr>
      <dsp:spPr>
        <a:xfrm>
          <a:off x="2948523" y="923279"/>
          <a:ext cx="4422784" cy="837937"/>
        </a:xfrm>
        <a:prstGeom prst="rightArrow">
          <a:avLst>
            <a:gd name="adj1" fmla="val 75000"/>
            <a:gd name="adj2" fmla="val 50000"/>
          </a:avLst>
        </a:prstGeom>
        <a:solidFill>
          <a:schemeClr val="accent3">
            <a:tint val="40000"/>
            <a:alpha val="90000"/>
            <a:hueOff val="0"/>
            <a:satOff val="0"/>
            <a:lumOff val="0"/>
            <a:alphaOff val="0"/>
          </a:schemeClr>
        </a:solidFill>
        <a:ln w="9525" cap="flat" cmpd="sng" algn="ctr">
          <a:solidFill>
            <a:schemeClr val="accent3">
              <a:tint val="40000"/>
              <a:alpha val="9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7620" tIns="7620" rIns="7620" bIns="7620" numCol="1" spcCol="1270" anchor="ctr" anchorCtr="0">
          <a:noAutofit/>
        </a:bodyPr>
        <a:lstStyle/>
        <a:p>
          <a:pPr marL="114300" lvl="1" indent="-114300" algn="just" defTabSz="533400">
            <a:lnSpc>
              <a:spcPct val="90000"/>
            </a:lnSpc>
            <a:spcBef>
              <a:spcPct val="0"/>
            </a:spcBef>
            <a:spcAft>
              <a:spcPct val="15000"/>
            </a:spcAft>
            <a:buChar char="••"/>
          </a:pPr>
          <a:r>
            <a:rPr lang="es-ES" sz="1200" kern="1200" dirty="0" smtClean="0"/>
            <a:t>Sus representantes al Comité de Medicina, Higiene y Seguridad Industrial.</a:t>
          </a:r>
          <a:endParaRPr lang="es-ES_tradnl" sz="1200" kern="1200" dirty="0"/>
        </a:p>
      </dsp:txBody>
      <dsp:txXfrm>
        <a:off x="2948523" y="1028021"/>
        <a:ext cx="4108558" cy="628453"/>
      </dsp:txXfrm>
    </dsp:sp>
    <dsp:sp modelId="{3EC59130-DB4F-4E55-91F7-8908531F4086}">
      <dsp:nvSpPr>
        <dsp:cNvPr id="0" name=""/>
        <dsp:cNvSpPr/>
      </dsp:nvSpPr>
      <dsp:spPr>
        <a:xfrm>
          <a:off x="0" y="923279"/>
          <a:ext cx="2948523" cy="837937"/>
        </a:xfrm>
        <a:prstGeom prst="roundRect">
          <a:avLst/>
        </a:prstGeom>
        <a:gradFill rotWithShape="0">
          <a:gsLst>
            <a:gs pos="0">
              <a:schemeClr val="accent3">
                <a:hueOff val="0"/>
                <a:satOff val="0"/>
                <a:lumOff val="0"/>
                <a:alphaOff val="0"/>
                <a:tint val="100000"/>
                <a:shade val="100000"/>
                <a:satMod val="130000"/>
              </a:schemeClr>
            </a:gs>
            <a:gs pos="100000">
              <a:schemeClr val="accent3">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es-ES" sz="2000" kern="1200" dirty="0" smtClean="0"/>
            <a:t>Designar</a:t>
          </a:r>
          <a:endParaRPr lang="es-ES_tradnl" sz="2000" kern="1200" dirty="0"/>
        </a:p>
      </dsp:txBody>
      <dsp:txXfrm>
        <a:off x="40905" y="964184"/>
        <a:ext cx="2866713" cy="756127"/>
      </dsp:txXfrm>
    </dsp:sp>
    <dsp:sp modelId="{98D6ABFB-2BA1-4B40-95B7-0EA26C843DE7}">
      <dsp:nvSpPr>
        <dsp:cNvPr id="0" name=""/>
        <dsp:cNvSpPr/>
      </dsp:nvSpPr>
      <dsp:spPr>
        <a:xfrm>
          <a:off x="2948523" y="1845010"/>
          <a:ext cx="4422784" cy="837937"/>
        </a:xfrm>
        <a:prstGeom prst="rightArrow">
          <a:avLst>
            <a:gd name="adj1" fmla="val 75000"/>
            <a:gd name="adj2" fmla="val 50000"/>
          </a:avLst>
        </a:prstGeom>
        <a:solidFill>
          <a:schemeClr val="accent4">
            <a:tint val="40000"/>
            <a:alpha val="90000"/>
            <a:hueOff val="0"/>
            <a:satOff val="0"/>
            <a:lumOff val="0"/>
            <a:alphaOff val="0"/>
          </a:schemeClr>
        </a:solidFill>
        <a:ln w="9525" cap="flat" cmpd="sng" algn="ctr">
          <a:solidFill>
            <a:schemeClr val="accent4">
              <a:tint val="40000"/>
              <a:alpha val="9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8255" tIns="8255" rIns="8255" bIns="8255" numCol="1" spcCol="1270" anchor="ctr" anchorCtr="0">
          <a:noAutofit/>
        </a:bodyPr>
        <a:lstStyle/>
        <a:p>
          <a:pPr marL="114300" lvl="1" indent="-114300" algn="just" defTabSz="577850">
            <a:lnSpc>
              <a:spcPct val="90000"/>
            </a:lnSpc>
            <a:spcBef>
              <a:spcPct val="0"/>
            </a:spcBef>
            <a:spcAft>
              <a:spcPct val="15000"/>
            </a:spcAft>
            <a:buChar char="••"/>
          </a:pPr>
          <a:r>
            <a:rPr lang="es-ES" sz="1300" kern="1200" dirty="0" smtClean="0"/>
            <a:t>Al Presidente del Comité.</a:t>
          </a:r>
          <a:endParaRPr lang="es-ES_tradnl" sz="1300" kern="1200" dirty="0"/>
        </a:p>
      </dsp:txBody>
      <dsp:txXfrm>
        <a:off x="2948523" y="1949752"/>
        <a:ext cx="4108558" cy="628453"/>
      </dsp:txXfrm>
    </dsp:sp>
    <dsp:sp modelId="{E687651B-B8EE-417A-B7AF-4207A20432B8}">
      <dsp:nvSpPr>
        <dsp:cNvPr id="0" name=""/>
        <dsp:cNvSpPr/>
      </dsp:nvSpPr>
      <dsp:spPr>
        <a:xfrm>
          <a:off x="0" y="1845010"/>
          <a:ext cx="2948523" cy="837937"/>
        </a:xfrm>
        <a:prstGeom prst="roundRect">
          <a:avLst/>
        </a:prstGeom>
        <a:gradFill rotWithShape="0">
          <a:gsLst>
            <a:gs pos="0">
              <a:schemeClr val="accent4">
                <a:hueOff val="0"/>
                <a:satOff val="0"/>
                <a:lumOff val="0"/>
                <a:alphaOff val="0"/>
                <a:tint val="100000"/>
                <a:shade val="100000"/>
                <a:satMod val="130000"/>
              </a:schemeClr>
            </a:gs>
            <a:gs pos="100000">
              <a:schemeClr val="accent4">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76200" tIns="38100" rIns="76200" bIns="3810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s-ES" sz="2000" kern="1200" dirty="0" smtClean="0"/>
            <a:t>Designar</a:t>
          </a:r>
          <a:endParaRPr lang="es-ES_tradnl" sz="2000" kern="1200" dirty="0" smtClean="0"/>
        </a:p>
      </dsp:txBody>
      <dsp:txXfrm>
        <a:off x="40905" y="1885915"/>
        <a:ext cx="2866713" cy="756127"/>
      </dsp:txXfrm>
    </dsp:sp>
    <dsp:sp modelId="{AFA7FF3A-2D3F-4098-84FD-B4CD33F0B38F}">
      <dsp:nvSpPr>
        <dsp:cNvPr id="0" name=""/>
        <dsp:cNvSpPr/>
      </dsp:nvSpPr>
      <dsp:spPr>
        <a:xfrm>
          <a:off x="2948523" y="2766742"/>
          <a:ext cx="4422784" cy="837937"/>
        </a:xfrm>
        <a:prstGeom prst="rightArrow">
          <a:avLst>
            <a:gd name="adj1" fmla="val 75000"/>
            <a:gd name="adj2" fmla="val 50000"/>
          </a:avLst>
        </a:prstGeom>
        <a:solidFill>
          <a:schemeClr val="accent5">
            <a:tint val="40000"/>
            <a:alpha val="90000"/>
            <a:hueOff val="0"/>
            <a:satOff val="0"/>
            <a:lumOff val="0"/>
            <a:alphaOff val="0"/>
          </a:schemeClr>
        </a:solidFill>
        <a:ln w="9525" cap="flat" cmpd="sng" algn="ctr">
          <a:solidFill>
            <a:schemeClr val="accent5">
              <a:tint val="40000"/>
              <a:alpha val="9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8255" tIns="8255" rIns="8255" bIns="8255" numCol="1" spcCol="1270" anchor="ctr" anchorCtr="0">
          <a:noAutofit/>
        </a:bodyPr>
        <a:lstStyle/>
        <a:p>
          <a:pPr marL="114300" lvl="1" indent="-114300" algn="just" defTabSz="577850">
            <a:lnSpc>
              <a:spcPct val="90000"/>
            </a:lnSpc>
            <a:spcBef>
              <a:spcPct val="0"/>
            </a:spcBef>
            <a:spcAft>
              <a:spcPct val="15000"/>
            </a:spcAft>
            <a:buChar char="••"/>
          </a:pPr>
          <a:r>
            <a:rPr lang="es-ES" sz="1300" kern="1200" dirty="0" smtClean="0"/>
            <a:t>Los medios necesarios para el normal desempeño de las funciones del Comité.</a:t>
          </a:r>
          <a:endParaRPr lang="es-ES_tradnl" sz="1300" kern="1200" dirty="0"/>
        </a:p>
      </dsp:txBody>
      <dsp:txXfrm>
        <a:off x="2948523" y="2871484"/>
        <a:ext cx="4108558" cy="628453"/>
      </dsp:txXfrm>
    </dsp:sp>
    <dsp:sp modelId="{09435787-DE15-44F2-939F-50F266751456}">
      <dsp:nvSpPr>
        <dsp:cNvPr id="0" name=""/>
        <dsp:cNvSpPr/>
      </dsp:nvSpPr>
      <dsp:spPr>
        <a:xfrm>
          <a:off x="0" y="2766742"/>
          <a:ext cx="2948523" cy="837937"/>
        </a:xfrm>
        <a:prstGeom prst="roundRect">
          <a:avLst/>
        </a:prstGeom>
        <a:gradFill rotWithShape="0">
          <a:gsLst>
            <a:gs pos="0">
              <a:schemeClr val="accent5">
                <a:hueOff val="0"/>
                <a:satOff val="0"/>
                <a:lumOff val="0"/>
                <a:alphaOff val="0"/>
                <a:tint val="100000"/>
                <a:shade val="100000"/>
                <a:satMod val="130000"/>
              </a:schemeClr>
            </a:gs>
            <a:gs pos="100000">
              <a:schemeClr val="accent5">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76200" tIns="38100" rIns="76200" bIns="3810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s-ES" sz="2000" kern="1200" dirty="0" smtClean="0"/>
            <a:t>Proporcionar</a:t>
          </a:r>
          <a:endParaRPr lang="es-ES_tradnl" sz="2000" kern="1200" dirty="0" smtClean="0"/>
        </a:p>
      </dsp:txBody>
      <dsp:txXfrm>
        <a:off x="40905" y="2807647"/>
        <a:ext cx="2866713" cy="756127"/>
      </dsp:txXfrm>
    </dsp:sp>
    <dsp:sp modelId="{00F125DB-F06E-436D-9084-F7A6EE77250D}">
      <dsp:nvSpPr>
        <dsp:cNvPr id="0" name=""/>
        <dsp:cNvSpPr/>
      </dsp:nvSpPr>
      <dsp:spPr>
        <a:xfrm>
          <a:off x="2948523" y="3688473"/>
          <a:ext cx="4422784" cy="837937"/>
        </a:xfrm>
        <a:prstGeom prst="rightArrow">
          <a:avLst>
            <a:gd name="adj1" fmla="val 75000"/>
            <a:gd name="adj2" fmla="val 50000"/>
          </a:avLst>
        </a:prstGeom>
        <a:solidFill>
          <a:schemeClr val="accent6">
            <a:tint val="40000"/>
            <a:alpha val="90000"/>
            <a:hueOff val="0"/>
            <a:satOff val="0"/>
            <a:lumOff val="0"/>
            <a:alphaOff val="0"/>
          </a:schemeClr>
        </a:solidFill>
        <a:ln w="9525" cap="flat" cmpd="sng" algn="ctr">
          <a:solidFill>
            <a:schemeClr val="accent6">
              <a:tint val="40000"/>
              <a:alpha val="9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8255" tIns="8255" rIns="8255" bIns="8255" numCol="1" spcCol="1270" anchor="ctr" anchorCtr="0">
          <a:noAutofit/>
        </a:bodyPr>
        <a:lstStyle/>
        <a:p>
          <a:pPr marL="114300" lvl="1" indent="-114300" algn="just" defTabSz="577850">
            <a:lnSpc>
              <a:spcPct val="90000"/>
            </a:lnSpc>
            <a:spcBef>
              <a:spcPct val="0"/>
            </a:spcBef>
            <a:spcAft>
              <a:spcPct val="15000"/>
            </a:spcAft>
            <a:buChar char="••"/>
          </a:pPr>
          <a:r>
            <a:rPr lang="es-ES" sz="1300" kern="1200" dirty="0" smtClean="0"/>
            <a:t>Las recomendaciones emanadas del Comité y determinar la adopción de las medidas más convenientes o informarle las decisiones tomadas al respecto.</a:t>
          </a:r>
          <a:endParaRPr lang="es-ES_tradnl" sz="1300" kern="1200" dirty="0"/>
        </a:p>
      </dsp:txBody>
      <dsp:txXfrm>
        <a:off x="2948523" y="3793215"/>
        <a:ext cx="4108558" cy="628453"/>
      </dsp:txXfrm>
    </dsp:sp>
    <dsp:sp modelId="{B80D9A08-8BD8-48C0-96AF-A2FB7C5DB378}">
      <dsp:nvSpPr>
        <dsp:cNvPr id="0" name=""/>
        <dsp:cNvSpPr/>
      </dsp:nvSpPr>
      <dsp:spPr>
        <a:xfrm>
          <a:off x="0" y="3688473"/>
          <a:ext cx="2948523" cy="837937"/>
        </a:xfrm>
        <a:prstGeom prst="roundRect">
          <a:avLst/>
        </a:prstGeom>
        <a:gradFill rotWithShape="0">
          <a:gsLst>
            <a:gs pos="0">
              <a:schemeClr val="accent6">
                <a:hueOff val="0"/>
                <a:satOff val="0"/>
                <a:lumOff val="0"/>
                <a:alphaOff val="0"/>
                <a:tint val="100000"/>
                <a:shade val="100000"/>
                <a:satMod val="130000"/>
              </a:schemeClr>
            </a:gs>
            <a:gs pos="100000">
              <a:schemeClr val="accent6">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es-ES" sz="2000" kern="1200" dirty="0" smtClean="0"/>
            <a:t>Estudiar</a:t>
          </a:r>
          <a:endParaRPr lang="es-ES_tradnl" sz="2000" kern="1200" dirty="0"/>
        </a:p>
      </dsp:txBody>
      <dsp:txXfrm>
        <a:off x="40905" y="3729378"/>
        <a:ext cx="2866713" cy="75612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B12AA6-F76C-4659-B8AA-39077F86F314}">
      <dsp:nvSpPr>
        <dsp:cNvPr id="0" name=""/>
        <dsp:cNvSpPr/>
      </dsp:nvSpPr>
      <dsp:spPr>
        <a:xfrm rot="5400000">
          <a:off x="4624713" y="-1732004"/>
          <a:ext cx="1134655" cy="4886626"/>
        </a:xfrm>
        <a:prstGeom prst="round2SameRect">
          <a:avLst/>
        </a:prstGeom>
        <a:solidFill>
          <a:schemeClr val="accent5">
            <a:tint val="40000"/>
            <a:alpha val="90000"/>
            <a:hueOff val="0"/>
            <a:satOff val="0"/>
            <a:lumOff val="0"/>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just" defTabSz="711200">
            <a:lnSpc>
              <a:spcPct val="90000"/>
            </a:lnSpc>
            <a:spcBef>
              <a:spcPct val="0"/>
            </a:spcBef>
            <a:spcAft>
              <a:spcPct val="15000"/>
            </a:spcAft>
            <a:buChar char="••"/>
          </a:pPr>
          <a:r>
            <a:rPr lang="es-ES" sz="1600" kern="1200" dirty="0" smtClean="0"/>
            <a:t>Libremente sus representantes al Comité de Medicina, Higiene y Seguridad en el trabajo y con los reglamentos e instrucciones de servicio ordenados por el empleador.</a:t>
          </a:r>
          <a:endParaRPr lang="es-ES_tradnl" sz="1600" kern="1200" dirty="0"/>
        </a:p>
      </dsp:txBody>
      <dsp:txXfrm rot="-5400000">
        <a:off x="2748728" y="199370"/>
        <a:ext cx="4831237" cy="1023877"/>
      </dsp:txXfrm>
    </dsp:sp>
    <dsp:sp modelId="{53094937-82F7-47DF-9C10-B60080D05620}">
      <dsp:nvSpPr>
        <dsp:cNvPr id="0" name=""/>
        <dsp:cNvSpPr/>
      </dsp:nvSpPr>
      <dsp:spPr>
        <a:xfrm>
          <a:off x="0" y="2148"/>
          <a:ext cx="2748727" cy="1418319"/>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es-ES" sz="2400" kern="1200" dirty="0" smtClean="0"/>
            <a:t>Elegir</a:t>
          </a:r>
          <a:endParaRPr lang="es-ES_tradnl" sz="2400" kern="1200" dirty="0"/>
        </a:p>
      </dsp:txBody>
      <dsp:txXfrm>
        <a:off x="69237" y="71385"/>
        <a:ext cx="2610253" cy="1279845"/>
      </dsp:txXfrm>
    </dsp:sp>
    <dsp:sp modelId="{393579E5-BE52-4ED9-A242-D2F079FBEC65}">
      <dsp:nvSpPr>
        <dsp:cNvPr id="0" name=""/>
        <dsp:cNvSpPr/>
      </dsp:nvSpPr>
      <dsp:spPr>
        <a:xfrm rot="5400000">
          <a:off x="4624713" y="-242769"/>
          <a:ext cx="1134655" cy="4886626"/>
        </a:xfrm>
        <a:prstGeom prst="round2SameRect">
          <a:avLst/>
        </a:prstGeom>
        <a:solidFill>
          <a:schemeClr val="accent5">
            <a:tint val="40000"/>
            <a:alpha val="90000"/>
            <a:hueOff val="-5370241"/>
            <a:satOff val="24126"/>
            <a:lumOff val="1658"/>
            <a:alphaOff val="0"/>
          </a:schemeClr>
        </a:solidFill>
        <a:ln w="25400" cap="flat" cmpd="sng" algn="ctr">
          <a:solidFill>
            <a:schemeClr val="accent5">
              <a:tint val="40000"/>
              <a:alpha val="90000"/>
              <a:hueOff val="-5370241"/>
              <a:satOff val="24126"/>
              <a:lumOff val="165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just" defTabSz="711200">
            <a:lnSpc>
              <a:spcPct val="90000"/>
            </a:lnSpc>
            <a:spcBef>
              <a:spcPct val="0"/>
            </a:spcBef>
            <a:spcAft>
              <a:spcPct val="15000"/>
            </a:spcAft>
            <a:buChar char="••"/>
          </a:pPr>
          <a:r>
            <a:rPr lang="es-ES" sz="1600" kern="1200" dirty="0" smtClean="0"/>
            <a:t>Al Comité de las situaciones de riesgo que se presenten y manifestar sus sugerencias para el mejoramiento de las condiciones de salud ocupacional en la empresa.</a:t>
          </a:r>
          <a:endParaRPr lang="es-ES_tradnl" sz="1600" kern="1200" dirty="0"/>
        </a:p>
      </dsp:txBody>
      <dsp:txXfrm rot="-5400000">
        <a:off x="2748728" y="1688605"/>
        <a:ext cx="4831237" cy="1023877"/>
      </dsp:txXfrm>
    </dsp:sp>
    <dsp:sp modelId="{1C1EF3CE-77BF-4070-B0C4-BBA38CC472EA}">
      <dsp:nvSpPr>
        <dsp:cNvPr id="0" name=""/>
        <dsp:cNvSpPr/>
      </dsp:nvSpPr>
      <dsp:spPr>
        <a:xfrm>
          <a:off x="0" y="1491383"/>
          <a:ext cx="2748727" cy="1418319"/>
        </a:xfrm>
        <a:prstGeom prst="roundRect">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es-ES" sz="2400" kern="1200" dirty="0" smtClean="0"/>
            <a:t>Informar</a:t>
          </a:r>
          <a:endParaRPr lang="es-ES_tradnl" sz="2400" kern="1200" dirty="0"/>
        </a:p>
      </dsp:txBody>
      <dsp:txXfrm>
        <a:off x="69237" y="1560620"/>
        <a:ext cx="2610253" cy="1279845"/>
      </dsp:txXfrm>
    </dsp:sp>
    <dsp:sp modelId="{3CF283E4-DE0B-4AD2-9F5B-9EE4D3FA9B3F}">
      <dsp:nvSpPr>
        <dsp:cNvPr id="0" name=""/>
        <dsp:cNvSpPr/>
      </dsp:nvSpPr>
      <dsp:spPr>
        <a:xfrm rot="5400000">
          <a:off x="4624713" y="1246465"/>
          <a:ext cx="1134655" cy="4886626"/>
        </a:xfrm>
        <a:prstGeom prst="round2SameRect">
          <a:avLst/>
        </a:prstGeom>
        <a:solidFill>
          <a:schemeClr val="accent5">
            <a:tint val="40000"/>
            <a:alpha val="90000"/>
            <a:hueOff val="-10740482"/>
            <a:satOff val="48253"/>
            <a:lumOff val="3317"/>
            <a:alphaOff val="0"/>
          </a:schemeClr>
        </a:solidFill>
        <a:ln w="25400" cap="flat" cmpd="sng" algn="ctr">
          <a:solidFill>
            <a:schemeClr val="accent5">
              <a:tint val="40000"/>
              <a:alpha val="90000"/>
              <a:hueOff val="-10740482"/>
              <a:satOff val="48253"/>
              <a:lumOff val="331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just" defTabSz="711200">
            <a:lnSpc>
              <a:spcPct val="90000"/>
            </a:lnSpc>
            <a:spcBef>
              <a:spcPct val="0"/>
            </a:spcBef>
            <a:spcAft>
              <a:spcPct val="15000"/>
            </a:spcAft>
            <a:buChar char="••"/>
          </a:pPr>
          <a:r>
            <a:rPr lang="es-ES" sz="1600" kern="1200" dirty="0" smtClean="0"/>
            <a:t>Con las normas de medicina, higiene y seguridad en el trabajo y con los reglamentos e instrucciones de servicios ordenados por el empleador.</a:t>
          </a:r>
          <a:endParaRPr lang="es-ES_tradnl" sz="1600" kern="1200" dirty="0"/>
        </a:p>
      </dsp:txBody>
      <dsp:txXfrm rot="-5400000">
        <a:off x="2748728" y="3177840"/>
        <a:ext cx="4831237" cy="1023877"/>
      </dsp:txXfrm>
    </dsp:sp>
    <dsp:sp modelId="{2630754E-A82C-455F-ABAA-AF84C3EDA963}">
      <dsp:nvSpPr>
        <dsp:cNvPr id="0" name=""/>
        <dsp:cNvSpPr/>
      </dsp:nvSpPr>
      <dsp:spPr>
        <a:xfrm>
          <a:off x="0" y="2980618"/>
          <a:ext cx="2748727" cy="1418319"/>
        </a:xfrm>
        <a:prstGeom prst="roundRect">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es-ES" sz="2400" kern="1200" dirty="0" smtClean="0"/>
            <a:t>Cumplir</a:t>
          </a:r>
          <a:endParaRPr lang="es-ES_tradnl" sz="2400" kern="1200" dirty="0"/>
        </a:p>
      </dsp:txBody>
      <dsp:txXfrm>
        <a:off x="69237" y="3049855"/>
        <a:ext cx="2610253" cy="127984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4EC20B-4A5C-43A0-B52F-620FEAE66D8C}">
      <dsp:nvSpPr>
        <dsp:cNvPr id="0" name=""/>
        <dsp:cNvSpPr/>
      </dsp:nvSpPr>
      <dsp:spPr>
        <a:xfrm>
          <a:off x="-6125176" y="-937410"/>
          <a:ext cx="7293488" cy="7293488"/>
        </a:xfrm>
        <a:prstGeom prst="blockArc">
          <a:avLst>
            <a:gd name="adj1" fmla="val 18900000"/>
            <a:gd name="adj2" fmla="val 2700000"/>
            <a:gd name="adj3" fmla="val 296"/>
          </a:avLst>
        </a:prstGeom>
        <a:noFill/>
        <a:ln w="25400" cap="flat" cmpd="sng" algn="ctr">
          <a:solidFill>
            <a:schemeClr val="accent3">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4190B7E9-3315-48C8-9718-AF1D386A11F9}">
      <dsp:nvSpPr>
        <dsp:cNvPr id="0" name=""/>
        <dsp:cNvSpPr/>
      </dsp:nvSpPr>
      <dsp:spPr>
        <a:xfrm>
          <a:off x="752110" y="541866"/>
          <a:ext cx="7301111" cy="1083733"/>
        </a:xfrm>
        <a:prstGeom prst="rect">
          <a:avLst/>
        </a:prstGeom>
        <a:solidFill>
          <a:schemeClr val="accent2">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60213" tIns="38100" rIns="38100" bIns="38100" numCol="1" spcCol="1270" anchor="ctr" anchorCtr="0">
          <a:noAutofit/>
        </a:bodyPr>
        <a:lstStyle/>
        <a:p>
          <a:pPr lvl="0" algn="just" defTabSz="666750">
            <a:lnSpc>
              <a:spcPct val="90000"/>
            </a:lnSpc>
            <a:spcBef>
              <a:spcPct val="0"/>
            </a:spcBef>
            <a:spcAft>
              <a:spcPct val="35000"/>
            </a:spcAft>
          </a:pPr>
          <a:r>
            <a:rPr lang="es-ES" sz="1500" kern="1200" dirty="0" smtClean="0"/>
            <a:t>Participar de las actividades de promoción, divulgación e información, sobre medicina, higiene y seguridad industrial entre patronos y trabajadores, para obtener su participación activa en el desarrollo de los programas y actividades de Seguridad y Salud en el Trabajo de la empresa;</a:t>
          </a:r>
          <a:endParaRPr lang="es-ES_tradnl" sz="1500" kern="1200" dirty="0"/>
        </a:p>
      </dsp:txBody>
      <dsp:txXfrm>
        <a:off x="752110" y="541866"/>
        <a:ext cx="7301111" cy="1083733"/>
      </dsp:txXfrm>
    </dsp:sp>
    <dsp:sp modelId="{84BFD4FE-EB13-45F4-BDBF-5F327A37D603}">
      <dsp:nvSpPr>
        <dsp:cNvPr id="0" name=""/>
        <dsp:cNvSpPr/>
      </dsp:nvSpPr>
      <dsp:spPr>
        <a:xfrm>
          <a:off x="74777" y="406400"/>
          <a:ext cx="1354666" cy="1354666"/>
        </a:xfrm>
        <a:prstGeom prst="ellipse">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z="300000" contourW="12700" prstMaterial="flat">
          <a:bevelT w="177800" h="254000"/>
          <a:bevelB w="152400"/>
        </a:sp3d>
      </dsp:spPr>
      <dsp:style>
        <a:lnRef idx="0">
          <a:scrgbClr r="0" g="0" b="0"/>
        </a:lnRef>
        <a:fillRef idx="1">
          <a:scrgbClr r="0" g="0" b="0"/>
        </a:fillRef>
        <a:effectRef idx="0">
          <a:scrgbClr r="0" g="0" b="0"/>
        </a:effectRef>
        <a:fontRef idx="minor"/>
      </dsp:style>
    </dsp:sp>
    <dsp:sp modelId="{8333EC7B-1439-49D6-B0F9-1F5E7C1027F3}">
      <dsp:nvSpPr>
        <dsp:cNvPr id="0" name=""/>
        <dsp:cNvSpPr/>
      </dsp:nvSpPr>
      <dsp:spPr>
        <a:xfrm>
          <a:off x="1146048" y="2167466"/>
          <a:ext cx="6907174" cy="1083733"/>
        </a:xfrm>
        <a:prstGeom prst="rect">
          <a:avLst/>
        </a:prstGeom>
        <a:solidFill>
          <a:schemeClr val="accent2">
            <a:hueOff val="2340760"/>
            <a:satOff val="-2919"/>
            <a:lumOff val="686"/>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60213" tIns="38100" rIns="38100" bIns="38100" numCol="1" spcCol="1270" anchor="ctr" anchorCtr="0">
          <a:noAutofit/>
        </a:bodyPr>
        <a:lstStyle/>
        <a:p>
          <a:pPr lvl="0" algn="just" defTabSz="666750">
            <a:lnSpc>
              <a:spcPct val="90000"/>
            </a:lnSpc>
            <a:spcBef>
              <a:spcPct val="0"/>
            </a:spcBef>
            <a:spcAft>
              <a:spcPct val="35000"/>
            </a:spcAft>
          </a:pPr>
          <a:r>
            <a:rPr lang="es-ES" sz="1500" kern="1200" dirty="0" smtClean="0"/>
            <a:t>Actuar como instrumento de vigilancia para el cumplimiento de los programas de Seguridad y Salud en los lugares de trabajo de la empresa e informar sobre el estado de ejecución de los mismos a las autoridades de Seguridad y Salud en el Trabajo cuando haya deficiencias en su desarrollo;</a:t>
          </a:r>
          <a:endParaRPr lang="es-ES_tradnl" sz="1500" kern="1200" dirty="0"/>
        </a:p>
      </dsp:txBody>
      <dsp:txXfrm>
        <a:off x="1146048" y="2167466"/>
        <a:ext cx="6907174" cy="1083733"/>
      </dsp:txXfrm>
    </dsp:sp>
    <dsp:sp modelId="{BF7AD60F-1BF1-402E-A8E4-30DFBA618446}">
      <dsp:nvSpPr>
        <dsp:cNvPr id="0" name=""/>
        <dsp:cNvSpPr/>
      </dsp:nvSpPr>
      <dsp:spPr>
        <a:xfrm>
          <a:off x="468714" y="2032000"/>
          <a:ext cx="1354666" cy="1354666"/>
        </a:xfrm>
        <a:prstGeom prst="ellipse">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z="300000" contourW="12700" prstMaterial="flat">
          <a:bevelT w="177800" h="254000"/>
          <a:bevelB w="152400"/>
        </a:sp3d>
      </dsp:spPr>
      <dsp:style>
        <a:lnRef idx="0">
          <a:scrgbClr r="0" g="0" b="0"/>
        </a:lnRef>
        <a:fillRef idx="1">
          <a:scrgbClr r="0" g="0" b="0"/>
        </a:fillRef>
        <a:effectRef idx="0">
          <a:scrgbClr r="0" g="0" b="0"/>
        </a:effectRef>
        <a:fontRef idx="minor"/>
      </dsp:style>
    </dsp:sp>
    <dsp:sp modelId="{A6A194E1-CBE1-4324-AD96-A33D4816552D}">
      <dsp:nvSpPr>
        <dsp:cNvPr id="0" name=""/>
        <dsp:cNvSpPr/>
      </dsp:nvSpPr>
      <dsp:spPr>
        <a:xfrm>
          <a:off x="752110" y="3793066"/>
          <a:ext cx="7301111" cy="1083733"/>
        </a:xfrm>
        <a:prstGeom prst="rect">
          <a:avLst/>
        </a:prstGeom>
        <a:solidFill>
          <a:schemeClr val="accent2">
            <a:hueOff val="4681520"/>
            <a:satOff val="-5839"/>
            <a:lumOff val="1373"/>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60213" tIns="38100" rIns="38100" bIns="38100" numCol="1" spcCol="1270" anchor="ctr" anchorCtr="0">
          <a:noAutofit/>
        </a:bodyPr>
        <a:lstStyle/>
        <a:p>
          <a:pPr lvl="0" algn="just" defTabSz="666750">
            <a:lnSpc>
              <a:spcPct val="90000"/>
            </a:lnSpc>
            <a:spcBef>
              <a:spcPct val="0"/>
            </a:spcBef>
            <a:spcAft>
              <a:spcPct val="35000"/>
            </a:spcAft>
          </a:pPr>
          <a:r>
            <a:rPr lang="es-ES" sz="1500" kern="1200" dirty="0" smtClean="0"/>
            <a:t>Recibir copias, por derecho propio, de las conclusiones sobre inspecciones e investigaciones que realicen las autoridades de Seguridad y Salud en el trabajo en los sitios de trabajo.</a:t>
          </a:r>
          <a:endParaRPr lang="es-ES_tradnl" sz="1500" kern="1200" dirty="0"/>
        </a:p>
      </dsp:txBody>
      <dsp:txXfrm>
        <a:off x="752110" y="3793066"/>
        <a:ext cx="7301111" cy="1083733"/>
      </dsp:txXfrm>
    </dsp:sp>
    <dsp:sp modelId="{6D5ECB43-4692-4B0C-84EF-F3232EE87ECE}">
      <dsp:nvSpPr>
        <dsp:cNvPr id="0" name=""/>
        <dsp:cNvSpPr/>
      </dsp:nvSpPr>
      <dsp:spPr>
        <a:xfrm>
          <a:off x="74777" y="3657600"/>
          <a:ext cx="1354666" cy="1354666"/>
        </a:xfrm>
        <a:prstGeom prst="ellipse">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z="300000" contourW="12700" prstMaterial="flat">
          <a:bevelT w="177800" h="254000"/>
          <a:bevelB w="152400"/>
        </a:sp3d>
      </dsp:spPr>
      <dsp:style>
        <a:lnRef idx="0">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_tradnl" dirty="0"/>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18E38D1-5B87-4930-957B-5A678626311F}" type="datetimeFigureOut">
              <a:rPr lang="es-ES_tradnl" smtClean="0"/>
              <a:t>27/3/16</a:t>
            </a:fld>
            <a:endParaRPr lang="es-ES_tradnl" dirty="0"/>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ES_tradnl" dirty="0"/>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_tradnl" dirty="0"/>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B0B5807-2D8D-40AA-85EE-5D95CD940C2B}" type="slidenum">
              <a:rPr lang="es-ES_tradnl" smtClean="0"/>
              <a:t>‹#›</a:t>
            </a:fld>
            <a:endParaRPr lang="es-ES_tradnl" dirty="0"/>
          </a:p>
        </p:txBody>
      </p:sp>
    </p:spTree>
    <p:extLst>
      <p:ext uri="{BB962C8B-B14F-4D97-AF65-F5344CB8AC3E}">
        <p14:creationId xmlns:p14="http://schemas.microsoft.com/office/powerpoint/2010/main" val="20702200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56FBA424-403B-47C3-B86F-C530A1A313EF}" type="slidenum">
              <a:rPr lang="es-CO" smtClean="0"/>
              <a:t>1</a:t>
            </a:fld>
            <a:endParaRPr lang="es-CO" dirty="0"/>
          </a:p>
        </p:txBody>
      </p:sp>
    </p:spTree>
    <p:extLst>
      <p:ext uri="{BB962C8B-B14F-4D97-AF65-F5344CB8AC3E}">
        <p14:creationId xmlns:p14="http://schemas.microsoft.com/office/powerpoint/2010/main" val="14542887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_tradnl" dirty="0"/>
          </a:p>
        </p:txBody>
      </p:sp>
      <p:sp>
        <p:nvSpPr>
          <p:cNvPr id="4" name="Marcador de número de diapositiva 3"/>
          <p:cNvSpPr>
            <a:spLocks noGrp="1"/>
          </p:cNvSpPr>
          <p:nvPr>
            <p:ph type="sldNum" sz="quarter" idx="10"/>
          </p:nvPr>
        </p:nvSpPr>
        <p:spPr/>
        <p:txBody>
          <a:bodyPr/>
          <a:lstStyle/>
          <a:p>
            <a:fld id="{EB0B5807-2D8D-40AA-85EE-5D95CD940C2B}" type="slidenum">
              <a:rPr lang="es-ES_tradnl" smtClean="0"/>
              <a:t>37</a:t>
            </a:fld>
            <a:endParaRPr lang="es-ES_tradnl" dirty="0"/>
          </a:p>
        </p:txBody>
      </p:sp>
    </p:spTree>
    <p:extLst>
      <p:ext uri="{BB962C8B-B14F-4D97-AF65-F5344CB8AC3E}">
        <p14:creationId xmlns:p14="http://schemas.microsoft.com/office/powerpoint/2010/main" val="38360891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_tradnl" dirty="0"/>
          </a:p>
        </p:txBody>
      </p:sp>
      <p:sp>
        <p:nvSpPr>
          <p:cNvPr id="4" name="Marcador de número de diapositiva 3"/>
          <p:cNvSpPr>
            <a:spLocks noGrp="1"/>
          </p:cNvSpPr>
          <p:nvPr>
            <p:ph type="sldNum" sz="quarter" idx="10"/>
          </p:nvPr>
        </p:nvSpPr>
        <p:spPr/>
        <p:txBody>
          <a:bodyPr/>
          <a:lstStyle/>
          <a:p>
            <a:fld id="{EB0B5807-2D8D-40AA-85EE-5D95CD940C2B}" type="slidenum">
              <a:rPr lang="es-ES_tradnl" smtClean="0"/>
              <a:t>38</a:t>
            </a:fld>
            <a:endParaRPr lang="es-ES_tradnl" dirty="0"/>
          </a:p>
        </p:txBody>
      </p:sp>
    </p:spTree>
    <p:extLst>
      <p:ext uri="{BB962C8B-B14F-4D97-AF65-F5344CB8AC3E}">
        <p14:creationId xmlns:p14="http://schemas.microsoft.com/office/powerpoint/2010/main" val="35964323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_tradnl" dirty="0"/>
          </a:p>
        </p:txBody>
      </p:sp>
      <p:sp>
        <p:nvSpPr>
          <p:cNvPr id="4" name="Marcador de número de diapositiva 3"/>
          <p:cNvSpPr>
            <a:spLocks noGrp="1"/>
          </p:cNvSpPr>
          <p:nvPr>
            <p:ph type="sldNum" sz="quarter" idx="10"/>
          </p:nvPr>
        </p:nvSpPr>
        <p:spPr/>
        <p:txBody>
          <a:bodyPr/>
          <a:lstStyle/>
          <a:p>
            <a:fld id="{EB0B5807-2D8D-40AA-85EE-5D95CD940C2B}" type="slidenum">
              <a:rPr lang="es-ES_tradnl" smtClean="0"/>
              <a:t>39</a:t>
            </a:fld>
            <a:endParaRPr lang="es-ES_tradnl" dirty="0"/>
          </a:p>
        </p:txBody>
      </p:sp>
    </p:spTree>
    <p:extLst>
      <p:ext uri="{BB962C8B-B14F-4D97-AF65-F5344CB8AC3E}">
        <p14:creationId xmlns:p14="http://schemas.microsoft.com/office/powerpoint/2010/main" val="33543995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_tradnl" dirty="0"/>
          </a:p>
        </p:txBody>
      </p:sp>
      <p:sp>
        <p:nvSpPr>
          <p:cNvPr id="4" name="Marcador de número de diapositiva 3"/>
          <p:cNvSpPr>
            <a:spLocks noGrp="1"/>
          </p:cNvSpPr>
          <p:nvPr>
            <p:ph type="sldNum" sz="quarter" idx="10"/>
          </p:nvPr>
        </p:nvSpPr>
        <p:spPr/>
        <p:txBody>
          <a:bodyPr/>
          <a:lstStyle/>
          <a:p>
            <a:fld id="{EB0B5807-2D8D-40AA-85EE-5D95CD940C2B}" type="slidenum">
              <a:rPr lang="es-ES_tradnl" smtClean="0"/>
              <a:t>40</a:t>
            </a:fld>
            <a:endParaRPr lang="es-ES_tradnl" dirty="0"/>
          </a:p>
        </p:txBody>
      </p:sp>
    </p:spTree>
    <p:extLst>
      <p:ext uri="{BB962C8B-B14F-4D97-AF65-F5344CB8AC3E}">
        <p14:creationId xmlns:p14="http://schemas.microsoft.com/office/powerpoint/2010/main" val="24896787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_tradnl" dirty="0"/>
          </a:p>
        </p:txBody>
      </p:sp>
      <p:sp>
        <p:nvSpPr>
          <p:cNvPr id="4" name="Marcador de número de diapositiva 3"/>
          <p:cNvSpPr>
            <a:spLocks noGrp="1"/>
          </p:cNvSpPr>
          <p:nvPr>
            <p:ph type="sldNum" sz="quarter" idx="10"/>
          </p:nvPr>
        </p:nvSpPr>
        <p:spPr/>
        <p:txBody>
          <a:bodyPr/>
          <a:lstStyle/>
          <a:p>
            <a:fld id="{EB0B5807-2D8D-40AA-85EE-5D95CD940C2B}" type="slidenum">
              <a:rPr lang="es-ES_tradnl" smtClean="0"/>
              <a:t>41</a:t>
            </a:fld>
            <a:endParaRPr lang="es-ES_tradnl" dirty="0"/>
          </a:p>
        </p:txBody>
      </p:sp>
    </p:spTree>
    <p:extLst>
      <p:ext uri="{BB962C8B-B14F-4D97-AF65-F5344CB8AC3E}">
        <p14:creationId xmlns:p14="http://schemas.microsoft.com/office/powerpoint/2010/main" val="13199146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_tradnl" dirty="0"/>
          </a:p>
        </p:txBody>
      </p:sp>
      <p:sp>
        <p:nvSpPr>
          <p:cNvPr id="4" name="Marcador de número de diapositiva 3"/>
          <p:cNvSpPr>
            <a:spLocks noGrp="1"/>
          </p:cNvSpPr>
          <p:nvPr>
            <p:ph type="sldNum" sz="quarter" idx="10"/>
          </p:nvPr>
        </p:nvSpPr>
        <p:spPr/>
        <p:txBody>
          <a:bodyPr/>
          <a:lstStyle/>
          <a:p>
            <a:fld id="{EB0B5807-2D8D-40AA-85EE-5D95CD940C2B}" type="slidenum">
              <a:rPr lang="es-ES_tradnl" smtClean="0"/>
              <a:t>42</a:t>
            </a:fld>
            <a:endParaRPr lang="es-ES_tradnl" dirty="0"/>
          </a:p>
        </p:txBody>
      </p:sp>
    </p:spTree>
    <p:extLst>
      <p:ext uri="{BB962C8B-B14F-4D97-AF65-F5344CB8AC3E}">
        <p14:creationId xmlns:p14="http://schemas.microsoft.com/office/powerpoint/2010/main" val="22572778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_tradnl" dirty="0"/>
          </a:p>
        </p:txBody>
      </p:sp>
      <p:sp>
        <p:nvSpPr>
          <p:cNvPr id="4" name="Marcador de número de diapositiva 3"/>
          <p:cNvSpPr>
            <a:spLocks noGrp="1"/>
          </p:cNvSpPr>
          <p:nvPr>
            <p:ph type="sldNum" sz="quarter" idx="10"/>
          </p:nvPr>
        </p:nvSpPr>
        <p:spPr/>
        <p:txBody>
          <a:bodyPr/>
          <a:lstStyle/>
          <a:p>
            <a:fld id="{EB0B5807-2D8D-40AA-85EE-5D95CD940C2B}" type="slidenum">
              <a:rPr lang="es-ES_tradnl" smtClean="0"/>
              <a:t>43</a:t>
            </a:fld>
            <a:endParaRPr lang="es-ES_tradnl" dirty="0"/>
          </a:p>
        </p:txBody>
      </p:sp>
    </p:spTree>
    <p:extLst>
      <p:ext uri="{BB962C8B-B14F-4D97-AF65-F5344CB8AC3E}">
        <p14:creationId xmlns:p14="http://schemas.microsoft.com/office/powerpoint/2010/main" val="112412523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_tradnl" dirty="0"/>
          </a:p>
        </p:txBody>
      </p:sp>
      <p:sp>
        <p:nvSpPr>
          <p:cNvPr id="4" name="Marcador de número de diapositiva 3"/>
          <p:cNvSpPr>
            <a:spLocks noGrp="1"/>
          </p:cNvSpPr>
          <p:nvPr>
            <p:ph type="sldNum" sz="quarter" idx="10"/>
          </p:nvPr>
        </p:nvSpPr>
        <p:spPr/>
        <p:txBody>
          <a:bodyPr/>
          <a:lstStyle/>
          <a:p>
            <a:fld id="{EB0B5807-2D8D-40AA-85EE-5D95CD940C2B}" type="slidenum">
              <a:rPr lang="es-ES_tradnl" smtClean="0"/>
              <a:t>44</a:t>
            </a:fld>
            <a:endParaRPr lang="es-ES_tradnl" dirty="0"/>
          </a:p>
        </p:txBody>
      </p:sp>
    </p:spTree>
    <p:extLst>
      <p:ext uri="{BB962C8B-B14F-4D97-AF65-F5344CB8AC3E}">
        <p14:creationId xmlns:p14="http://schemas.microsoft.com/office/powerpoint/2010/main" val="134111289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_tradnl" dirty="0"/>
          </a:p>
        </p:txBody>
      </p:sp>
      <p:sp>
        <p:nvSpPr>
          <p:cNvPr id="4" name="Marcador de número de diapositiva 3"/>
          <p:cNvSpPr>
            <a:spLocks noGrp="1"/>
          </p:cNvSpPr>
          <p:nvPr>
            <p:ph type="sldNum" sz="quarter" idx="10"/>
          </p:nvPr>
        </p:nvSpPr>
        <p:spPr/>
        <p:txBody>
          <a:bodyPr/>
          <a:lstStyle/>
          <a:p>
            <a:fld id="{EB0B5807-2D8D-40AA-85EE-5D95CD940C2B}" type="slidenum">
              <a:rPr lang="es-ES_tradnl" smtClean="0"/>
              <a:t>45</a:t>
            </a:fld>
            <a:endParaRPr lang="es-ES_tradnl" dirty="0"/>
          </a:p>
        </p:txBody>
      </p:sp>
    </p:spTree>
    <p:extLst>
      <p:ext uri="{BB962C8B-B14F-4D97-AF65-F5344CB8AC3E}">
        <p14:creationId xmlns:p14="http://schemas.microsoft.com/office/powerpoint/2010/main" val="105887577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_tradnl" dirty="0"/>
          </a:p>
        </p:txBody>
      </p:sp>
      <p:sp>
        <p:nvSpPr>
          <p:cNvPr id="4" name="Marcador de número de diapositiva 3"/>
          <p:cNvSpPr>
            <a:spLocks noGrp="1"/>
          </p:cNvSpPr>
          <p:nvPr>
            <p:ph type="sldNum" sz="quarter" idx="10"/>
          </p:nvPr>
        </p:nvSpPr>
        <p:spPr/>
        <p:txBody>
          <a:bodyPr/>
          <a:lstStyle/>
          <a:p>
            <a:fld id="{EB0B5807-2D8D-40AA-85EE-5D95CD940C2B}" type="slidenum">
              <a:rPr lang="es-ES_tradnl" smtClean="0"/>
              <a:t>46</a:t>
            </a:fld>
            <a:endParaRPr lang="es-ES_tradnl" dirty="0"/>
          </a:p>
        </p:txBody>
      </p:sp>
    </p:spTree>
    <p:extLst>
      <p:ext uri="{BB962C8B-B14F-4D97-AF65-F5344CB8AC3E}">
        <p14:creationId xmlns:p14="http://schemas.microsoft.com/office/powerpoint/2010/main" val="15567529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O" dirty="0" smtClean="0"/>
              <a:t>Ver</a:t>
            </a:r>
            <a:r>
              <a:rPr lang="es-CO" baseline="0" dirty="0" smtClean="0"/>
              <a:t> cartilla páginas 23 a 25</a:t>
            </a:r>
            <a:endParaRPr lang="es-ES_tradnl" dirty="0"/>
          </a:p>
        </p:txBody>
      </p:sp>
      <p:sp>
        <p:nvSpPr>
          <p:cNvPr id="4" name="Marcador de número de diapositiva 3"/>
          <p:cNvSpPr>
            <a:spLocks noGrp="1"/>
          </p:cNvSpPr>
          <p:nvPr>
            <p:ph type="sldNum" sz="quarter" idx="10"/>
          </p:nvPr>
        </p:nvSpPr>
        <p:spPr/>
        <p:txBody>
          <a:bodyPr/>
          <a:lstStyle/>
          <a:p>
            <a:fld id="{EB0B5807-2D8D-40AA-85EE-5D95CD940C2B}" type="slidenum">
              <a:rPr lang="es-ES_tradnl" smtClean="0"/>
              <a:t>4</a:t>
            </a:fld>
            <a:endParaRPr lang="es-ES_tradnl" dirty="0"/>
          </a:p>
        </p:txBody>
      </p:sp>
    </p:spTree>
    <p:extLst>
      <p:ext uri="{BB962C8B-B14F-4D97-AF65-F5344CB8AC3E}">
        <p14:creationId xmlns:p14="http://schemas.microsoft.com/office/powerpoint/2010/main" val="108009790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_tradnl" dirty="0"/>
          </a:p>
        </p:txBody>
      </p:sp>
      <p:sp>
        <p:nvSpPr>
          <p:cNvPr id="4" name="Marcador de número de diapositiva 3"/>
          <p:cNvSpPr>
            <a:spLocks noGrp="1"/>
          </p:cNvSpPr>
          <p:nvPr>
            <p:ph type="sldNum" sz="quarter" idx="10"/>
          </p:nvPr>
        </p:nvSpPr>
        <p:spPr/>
        <p:txBody>
          <a:bodyPr/>
          <a:lstStyle/>
          <a:p>
            <a:fld id="{EB0B5807-2D8D-40AA-85EE-5D95CD940C2B}" type="slidenum">
              <a:rPr lang="es-ES_tradnl" smtClean="0"/>
              <a:t>47</a:t>
            </a:fld>
            <a:endParaRPr lang="es-ES_tradnl" dirty="0"/>
          </a:p>
        </p:txBody>
      </p:sp>
    </p:spTree>
    <p:extLst>
      <p:ext uri="{BB962C8B-B14F-4D97-AF65-F5344CB8AC3E}">
        <p14:creationId xmlns:p14="http://schemas.microsoft.com/office/powerpoint/2010/main" val="23847030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O" dirty="0" smtClean="0"/>
              <a:t>Ver</a:t>
            </a:r>
            <a:r>
              <a:rPr lang="es-CO" baseline="0" dirty="0" smtClean="0"/>
              <a:t> cartilla páginas 23 a 25</a:t>
            </a:r>
            <a:endParaRPr lang="es-ES_tradnl" dirty="0"/>
          </a:p>
        </p:txBody>
      </p:sp>
      <p:sp>
        <p:nvSpPr>
          <p:cNvPr id="4" name="Marcador de número de diapositiva 3"/>
          <p:cNvSpPr>
            <a:spLocks noGrp="1"/>
          </p:cNvSpPr>
          <p:nvPr>
            <p:ph type="sldNum" sz="quarter" idx="10"/>
          </p:nvPr>
        </p:nvSpPr>
        <p:spPr/>
        <p:txBody>
          <a:bodyPr/>
          <a:lstStyle/>
          <a:p>
            <a:fld id="{EB0B5807-2D8D-40AA-85EE-5D95CD940C2B}" type="slidenum">
              <a:rPr lang="es-ES_tradnl" smtClean="0"/>
              <a:t>5</a:t>
            </a:fld>
            <a:endParaRPr lang="es-ES_tradnl" dirty="0"/>
          </a:p>
        </p:txBody>
      </p:sp>
    </p:spTree>
    <p:extLst>
      <p:ext uri="{BB962C8B-B14F-4D97-AF65-F5344CB8AC3E}">
        <p14:creationId xmlns:p14="http://schemas.microsoft.com/office/powerpoint/2010/main" val="23602703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O" dirty="0" smtClean="0"/>
              <a:t>Ver cartilla página</a:t>
            </a:r>
            <a:r>
              <a:rPr lang="es-CO" baseline="0" dirty="0" smtClean="0"/>
              <a:t> 39 a 57</a:t>
            </a:r>
            <a:endParaRPr lang="es-ES_tradnl" dirty="0"/>
          </a:p>
        </p:txBody>
      </p:sp>
      <p:sp>
        <p:nvSpPr>
          <p:cNvPr id="4" name="Marcador de número de diapositiva 3"/>
          <p:cNvSpPr>
            <a:spLocks noGrp="1"/>
          </p:cNvSpPr>
          <p:nvPr>
            <p:ph type="sldNum" sz="quarter" idx="10"/>
          </p:nvPr>
        </p:nvSpPr>
        <p:spPr/>
        <p:txBody>
          <a:bodyPr/>
          <a:lstStyle/>
          <a:p>
            <a:fld id="{EB0B5807-2D8D-40AA-85EE-5D95CD940C2B}" type="slidenum">
              <a:rPr lang="es-ES_tradnl" smtClean="0"/>
              <a:t>11</a:t>
            </a:fld>
            <a:endParaRPr lang="es-ES_tradnl" dirty="0"/>
          </a:p>
        </p:txBody>
      </p:sp>
    </p:spTree>
    <p:extLst>
      <p:ext uri="{BB962C8B-B14F-4D97-AF65-F5344CB8AC3E}">
        <p14:creationId xmlns:p14="http://schemas.microsoft.com/office/powerpoint/2010/main" val="30545693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O" dirty="0" smtClean="0"/>
              <a:t>Ver cartilla página</a:t>
            </a:r>
            <a:r>
              <a:rPr lang="es-CO" baseline="0" dirty="0" smtClean="0"/>
              <a:t> 39 a 57</a:t>
            </a:r>
            <a:endParaRPr lang="es-ES_tradnl" dirty="0"/>
          </a:p>
        </p:txBody>
      </p:sp>
      <p:sp>
        <p:nvSpPr>
          <p:cNvPr id="4" name="Marcador de número de diapositiva 3"/>
          <p:cNvSpPr>
            <a:spLocks noGrp="1"/>
          </p:cNvSpPr>
          <p:nvPr>
            <p:ph type="sldNum" sz="quarter" idx="10"/>
          </p:nvPr>
        </p:nvSpPr>
        <p:spPr/>
        <p:txBody>
          <a:bodyPr/>
          <a:lstStyle/>
          <a:p>
            <a:fld id="{EB0B5807-2D8D-40AA-85EE-5D95CD940C2B}" type="slidenum">
              <a:rPr lang="es-ES_tradnl" smtClean="0"/>
              <a:t>12</a:t>
            </a:fld>
            <a:endParaRPr lang="es-ES_tradnl" dirty="0"/>
          </a:p>
        </p:txBody>
      </p:sp>
    </p:spTree>
    <p:extLst>
      <p:ext uri="{BB962C8B-B14F-4D97-AF65-F5344CB8AC3E}">
        <p14:creationId xmlns:p14="http://schemas.microsoft.com/office/powerpoint/2010/main" val="36479712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O" dirty="0" smtClean="0"/>
              <a:t>Ver cartilla páginas</a:t>
            </a:r>
            <a:r>
              <a:rPr lang="es-CO" baseline="0" dirty="0" smtClean="0"/>
              <a:t> 73 a 80 </a:t>
            </a:r>
            <a:endParaRPr lang="es-ES_tradnl" dirty="0"/>
          </a:p>
        </p:txBody>
      </p:sp>
      <p:sp>
        <p:nvSpPr>
          <p:cNvPr id="4" name="Marcador de número de diapositiva 3"/>
          <p:cNvSpPr>
            <a:spLocks noGrp="1"/>
          </p:cNvSpPr>
          <p:nvPr>
            <p:ph type="sldNum" sz="quarter" idx="10"/>
          </p:nvPr>
        </p:nvSpPr>
        <p:spPr/>
        <p:txBody>
          <a:bodyPr/>
          <a:lstStyle/>
          <a:p>
            <a:fld id="{EB0B5807-2D8D-40AA-85EE-5D95CD940C2B}" type="slidenum">
              <a:rPr lang="es-ES_tradnl" smtClean="0"/>
              <a:t>33</a:t>
            </a:fld>
            <a:endParaRPr lang="es-ES_tradnl" dirty="0"/>
          </a:p>
        </p:txBody>
      </p:sp>
    </p:spTree>
    <p:extLst>
      <p:ext uri="{BB962C8B-B14F-4D97-AF65-F5344CB8AC3E}">
        <p14:creationId xmlns:p14="http://schemas.microsoft.com/office/powerpoint/2010/main" val="16015794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O" dirty="0" smtClean="0"/>
              <a:t>Ver cartilla páginas</a:t>
            </a:r>
            <a:r>
              <a:rPr lang="es-CO" baseline="0" dirty="0" smtClean="0"/>
              <a:t> 73 a 80 </a:t>
            </a:r>
            <a:endParaRPr lang="es-ES_tradnl" dirty="0"/>
          </a:p>
        </p:txBody>
      </p:sp>
      <p:sp>
        <p:nvSpPr>
          <p:cNvPr id="4" name="Marcador de número de diapositiva 3"/>
          <p:cNvSpPr>
            <a:spLocks noGrp="1"/>
          </p:cNvSpPr>
          <p:nvPr>
            <p:ph type="sldNum" sz="quarter" idx="10"/>
          </p:nvPr>
        </p:nvSpPr>
        <p:spPr/>
        <p:txBody>
          <a:bodyPr/>
          <a:lstStyle/>
          <a:p>
            <a:fld id="{EB0B5807-2D8D-40AA-85EE-5D95CD940C2B}" type="slidenum">
              <a:rPr lang="es-ES_tradnl" smtClean="0"/>
              <a:t>34</a:t>
            </a:fld>
            <a:endParaRPr lang="es-ES_tradnl" dirty="0"/>
          </a:p>
        </p:txBody>
      </p:sp>
    </p:spTree>
    <p:extLst>
      <p:ext uri="{BB962C8B-B14F-4D97-AF65-F5344CB8AC3E}">
        <p14:creationId xmlns:p14="http://schemas.microsoft.com/office/powerpoint/2010/main" val="37256647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_tradnl" dirty="0"/>
          </a:p>
        </p:txBody>
      </p:sp>
      <p:sp>
        <p:nvSpPr>
          <p:cNvPr id="4" name="Marcador de número de diapositiva 3"/>
          <p:cNvSpPr>
            <a:spLocks noGrp="1"/>
          </p:cNvSpPr>
          <p:nvPr>
            <p:ph type="sldNum" sz="quarter" idx="10"/>
          </p:nvPr>
        </p:nvSpPr>
        <p:spPr/>
        <p:txBody>
          <a:bodyPr/>
          <a:lstStyle/>
          <a:p>
            <a:fld id="{EB0B5807-2D8D-40AA-85EE-5D95CD940C2B}" type="slidenum">
              <a:rPr lang="es-ES_tradnl" smtClean="0"/>
              <a:t>35</a:t>
            </a:fld>
            <a:endParaRPr lang="es-ES_tradnl" dirty="0"/>
          </a:p>
        </p:txBody>
      </p:sp>
    </p:spTree>
    <p:extLst>
      <p:ext uri="{BB962C8B-B14F-4D97-AF65-F5344CB8AC3E}">
        <p14:creationId xmlns:p14="http://schemas.microsoft.com/office/powerpoint/2010/main" val="1511540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_tradnl" dirty="0"/>
          </a:p>
        </p:txBody>
      </p:sp>
      <p:sp>
        <p:nvSpPr>
          <p:cNvPr id="4" name="Marcador de número de diapositiva 3"/>
          <p:cNvSpPr>
            <a:spLocks noGrp="1"/>
          </p:cNvSpPr>
          <p:nvPr>
            <p:ph type="sldNum" sz="quarter" idx="10"/>
          </p:nvPr>
        </p:nvSpPr>
        <p:spPr/>
        <p:txBody>
          <a:bodyPr/>
          <a:lstStyle/>
          <a:p>
            <a:fld id="{EB0B5807-2D8D-40AA-85EE-5D95CD940C2B}" type="slidenum">
              <a:rPr lang="es-ES_tradnl" smtClean="0"/>
              <a:t>36</a:t>
            </a:fld>
            <a:endParaRPr lang="es-ES_tradnl" dirty="0"/>
          </a:p>
        </p:txBody>
      </p:sp>
    </p:spTree>
    <p:extLst>
      <p:ext uri="{BB962C8B-B14F-4D97-AF65-F5344CB8AC3E}">
        <p14:creationId xmlns:p14="http://schemas.microsoft.com/office/powerpoint/2010/main" val="38635734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es-ES_tradnl" smtClean="0"/>
              <a:t>Clic para editar título</a:t>
            </a:r>
            <a:endParaRPr lang="es-ES"/>
          </a:p>
        </p:txBody>
      </p:sp>
      <p:sp>
        <p:nvSpPr>
          <p:cNvPr id="3" name="Subtítulo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lang="es-ES"/>
          </a:p>
        </p:txBody>
      </p:sp>
      <p:sp>
        <p:nvSpPr>
          <p:cNvPr id="4" name="Marcador de fecha 3"/>
          <p:cNvSpPr>
            <a:spLocks noGrp="1"/>
          </p:cNvSpPr>
          <p:nvPr>
            <p:ph type="dt" sz="half" idx="10"/>
          </p:nvPr>
        </p:nvSpPr>
        <p:spPr/>
        <p:txBody>
          <a:bodyPr/>
          <a:lstStyle/>
          <a:p>
            <a:fld id="{042824B2-ABB5-014F-A6E2-40296137E319}" type="datetimeFigureOut">
              <a:rPr lang="es-ES" smtClean="0"/>
              <a:t>27/3/16</a:t>
            </a:fld>
            <a:endParaRPr lang="es-ES" dirty="0"/>
          </a:p>
        </p:txBody>
      </p:sp>
      <p:sp>
        <p:nvSpPr>
          <p:cNvPr id="5" name="Marcador de pie de página 4"/>
          <p:cNvSpPr>
            <a:spLocks noGrp="1"/>
          </p:cNvSpPr>
          <p:nvPr>
            <p:ph type="ftr" sz="quarter" idx="11"/>
          </p:nvPr>
        </p:nvSpPr>
        <p:spPr/>
        <p:txBody>
          <a:bodyPr/>
          <a:lstStyle/>
          <a:p>
            <a:endParaRPr lang="es-ES" dirty="0"/>
          </a:p>
        </p:txBody>
      </p:sp>
      <p:sp>
        <p:nvSpPr>
          <p:cNvPr id="6" name="Marcador de número de diapositiva 5"/>
          <p:cNvSpPr>
            <a:spLocks noGrp="1"/>
          </p:cNvSpPr>
          <p:nvPr>
            <p:ph type="sldNum" sz="quarter" idx="12"/>
          </p:nvPr>
        </p:nvSpPr>
        <p:spPr/>
        <p:txBody>
          <a:bodyPr/>
          <a:lstStyle/>
          <a:p>
            <a:fld id="{322D3129-0687-2747-B23B-08220C9A178D}" type="slidenum">
              <a:rPr lang="es-ES" smtClean="0"/>
              <a:t>‹#›</a:t>
            </a:fld>
            <a:endParaRPr lang="es-ES" dirty="0"/>
          </a:p>
        </p:txBody>
      </p:sp>
    </p:spTree>
    <p:extLst>
      <p:ext uri="{BB962C8B-B14F-4D97-AF65-F5344CB8AC3E}">
        <p14:creationId xmlns:p14="http://schemas.microsoft.com/office/powerpoint/2010/main" val="7452780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texto vertical 2"/>
          <p:cNvSpPr>
            <a:spLocks noGrp="1"/>
          </p:cNvSpPr>
          <p:nvPr>
            <p:ph type="body" orient="vert" idx="1"/>
          </p:nvPr>
        </p:nvSpPr>
        <p:spPr>
          <a:xfrm>
            <a:off x="457200" y="1600200"/>
            <a:ext cx="8229600" cy="4525963"/>
          </a:xfrm>
          <a:prstGeom prst="rect">
            <a:avLst/>
          </a:prstGeo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042824B2-ABB5-014F-A6E2-40296137E319}" type="datetimeFigureOut">
              <a:rPr lang="es-ES" smtClean="0"/>
              <a:t>27/3/16</a:t>
            </a:fld>
            <a:endParaRPr lang="es-ES" dirty="0"/>
          </a:p>
        </p:txBody>
      </p:sp>
      <p:sp>
        <p:nvSpPr>
          <p:cNvPr id="5" name="Marcador de pie de página 4"/>
          <p:cNvSpPr>
            <a:spLocks noGrp="1"/>
          </p:cNvSpPr>
          <p:nvPr>
            <p:ph type="ftr" sz="quarter" idx="11"/>
          </p:nvPr>
        </p:nvSpPr>
        <p:spPr/>
        <p:txBody>
          <a:bodyPr/>
          <a:lstStyle/>
          <a:p>
            <a:endParaRPr lang="es-ES" dirty="0"/>
          </a:p>
        </p:txBody>
      </p:sp>
      <p:sp>
        <p:nvSpPr>
          <p:cNvPr id="6" name="Marcador de número de diapositiva 5"/>
          <p:cNvSpPr>
            <a:spLocks noGrp="1"/>
          </p:cNvSpPr>
          <p:nvPr>
            <p:ph type="sldNum" sz="quarter" idx="12"/>
          </p:nvPr>
        </p:nvSpPr>
        <p:spPr/>
        <p:txBody>
          <a:bodyPr/>
          <a:lstStyle/>
          <a:p>
            <a:fld id="{322D3129-0687-2747-B23B-08220C9A178D}" type="slidenum">
              <a:rPr lang="es-ES" smtClean="0"/>
              <a:t>‹#›</a:t>
            </a:fld>
            <a:endParaRPr lang="es-ES" dirty="0"/>
          </a:p>
        </p:txBody>
      </p:sp>
    </p:spTree>
    <p:extLst>
      <p:ext uri="{BB962C8B-B14F-4D97-AF65-F5344CB8AC3E}">
        <p14:creationId xmlns:p14="http://schemas.microsoft.com/office/powerpoint/2010/main" val="23474439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es-ES_tradnl" smtClean="0"/>
              <a:t>Clic para editar título</a:t>
            </a:r>
            <a:endParaRPr lang="es-ES"/>
          </a:p>
        </p:txBody>
      </p:sp>
      <p:sp>
        <p:nvSpPr>
          <p:cNvPr id="3" name="Marcador de texto vertical 2"/>
          <p:cNvSpPr>
            <a:spLocks noGrp="1"/>
          </p:cNvSpPr>
          <p:nvPr>
            <p:ph type="body" orient="vert" idx="1"/>
          </p:nvPr>
        </p:nvSpPr>
        <p:spPr>
          <a:xfrm>
            <a:off x="457200" y="274638"/>
            <a:ext cx="6019800" cy="5851525"/>
          </a:xfrm>
          <a:prstGeom prst="rect">
            <a:avLst/>
          </a:prstGeo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042824B2-ABB5-014F-A6E2-40296137E319}" type="datetimeFigureOut">
              <a:rPr lang="es-ES" smtClean="0"/>
              <a:t>27/3/16</a:t>
            </a:fld>
            <a:endParaRPr lang="es-ES" dirty="0"/>
          </a:p>
        </p:txBody>
      </p:sp>
      <p:sp>
        <p:nvSpPr>
          <p:cNvPr id="5" name="Marcador de pie de página 4"/>
          <p:cNvSpPr>
            <a:spLocks noGrp="1"/>
          </p:cNvSpPr>
          <p:nvPr>
            <p:ph type="ftr" sz="quarter" idx="11"/>
          </p:nvPr>
        </p:nvSpPr>
        <p:spPr/>
        <p:txBody>
          <a:bodyPr/>
          <a:lstStyle/>
          <a:p>
            <a:endParaRPr lang="es-ES" dirty="0"/>
          </a:p>
        </p:txBody>
      </p:sp>
      <p:sp>
        <p:nvSpPr>
          <p:cNvPr id="6" name="Marcador de número de diapositiva 5"/>
          <p:cNvSpPr>
            <a:spLocks noGrp="1"/>
          </p:cNvSpPr>
          <p:nvPr>
            <p:ph type="sldNum" sz="quarter" idx="12"/>
          </p:nvPr>
        </p:nvSpPr>
        <p:spPr/>
        <p:txBody>
          <a:bodyPr/>
          <a:lstStyle/>
          <a:p>
            <a:fld id="{322D3129-0687-2747-B23B-08220C9A178D}" type="slidenum">
              <a:rPr lang="es-ES" smtClean="0"/>
              <a:t>‹#›</a:t>
            </a:fld>
            <a:endParaRPr lang="es-ES" dirty="0"/>
          </a:p>
        </p:txBody>
      </p:sp>
    </p:spTree>
    <p:extLst>
      <p:ext uri="{BB962C8B-B14F-4D97-AF65-F5344CB8AC3E}">
        <p14:creationId xmlns:p14="http://schemas.microsoft.com/office/powerpoint/2010/main" val="30921229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idx="1"/>
          </p:nvPr>
        </p:nvSpPr>
        <p:spPr>
          <a:xfrm>
            <a:off x="457200" y="1600200"/>
            <a:ext cx="8229600" cy="4525963"/>
          </a:xfrm>
          <a:prstGeom prst="rect">
            <a:avLst/>
          </a:prstGeo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042824B2-ABB5-014F-A6E2-40296137E319}" type="datetimeFigureOut">
              <a:rPr lang="es-ES" smtClean="0"/>
              <a:t>27/3/16</a:t>
            </a:fld>
            <a:endParaRPr lang="es-ES" dirty="0"/>
          </a:p>
        </p:txBody>
      </p:sp>
      <p:sp>
        <p:nvSpPr>
          <p:cNvPr id="5" name="Marcador de pie de página 4"/>
          <p:cNvSpPr>
            <a:spLocks noGrp="1"/>
          </p:cNvSpPr>
          <p:nvPr>
            <p:ph type="ftr" sz="quarter" idx="11"/>
          </p:nvPr>
        </p:nvSpPr>
        <p:spPr/>
        <p:txBody>
          <a:bodyPr/>
          <a:lstStyle/>
          <a:p>
            <a:endParaRPr lang="es-ES" dirty="0"/>
          </a:p>
        </p:txBody>
      </p:sp>
      <p:sp>
        <p:nvSpPr>
          <p:cNvPr id="6" name="Marcador de número de diapositiva 5"/>
          <p:cNvSpPr>
            <a:spLocks noGrp="1"/>
          </p:cNvSpPr>
          <p:nvPr>
            <p:ph type="sldNum" sz="quarter" idx="12"/>
          </p:nvPr>
        </p:nvSpPr>
        <p:spPr/>
        <p:txBody>
          <a:bodyPr/>
          <a:lstStyle/>
          <a:p>
            <a:fld id="{322D3129-0687-2747-B23B-08220C9A178D}" type="slidenum">
              <a:rPr lang="es-ES" smtClean="0"/>
              <a:t>‹#›</a:t>
            </a:fld>
            <a:endParaRPr lang="es-ES" dirty="0"/>
          </a:p>
        </p:txBody>
      </p:sp>
    </p:spTree>
    <p:extLst>
      <p:ext uri="{BB962C8B-B14F-4D97-AF65-F5344CB8AC3E}">
        <p14:creationId xmlns:p14="http://schemas.microsoft.com/office/powerpoint/2010/main" val="42409003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es-ES_tradnl" smtClean="0"/>
              <a:t>Clic para editar título</a:t>
            </a:r>
            <a:endParaRPr lang="es-ES"/>
          </a:p>
        </p:txBody>
      </p:sp>
      <p:sp>
        <p:nvSpPr>
          <p:cNvPr id="3" name="Marcador de texto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Marcador de fecha 3"/>
          <p:cNvSpPr>
            <a:spLocks noGrp="1"/>
          </p:cNvSpPr>
          <p:nvPr>
            <p:ph type="dt" sz="half" idx="10"/>
          </p:nvPr>
        </p:nvSpPr>
        <p:spPr/>
        <p:txBody>
          <a:bodyPr/>
          <a:lstStyle/>
          <a:p>
            <a:fld id="{042824B2-ABB5-014F-A6E2-40296137E319}" type="datetimeFigureOut">
              <a:rPr lang="es-ES" smtClean="0"/>
              <a:t>27/3/16</a:t>
            </a:fld>
            <a:endParaRPr lang="es-ES" dirty="0"/>
          </a:p>
        </p:txBody>
      </p:sp>
      <p:sp>
        <p:nvSpPr>
          <p:cNvPr id="5" name="Marcador de pie de página 4"/>
          <p:cNvSpPr>
            <a:spLocks noGrp="1"/>
          </p:cNvSpPr>
          <p:nvPr>
            <p:ph type="ftr" sz="quarter" idx="11"/>
          </p:nvPr>
        </p:nvSpPr>
        <p:spPr/>
        <p:txBody>
          <a:bodyPr/>
          <a:lstStyle/>
          <a:p>
            <a:endParaRPr lang="es-ES" dirty="0"/>
          </a:p>
        </p:txBody>
      </p:sp>
      <p:sp>
        <p:nvSpPr>
          <p:cNvPr id="6" name="Marcador de número de diapositiva 5"/>
          <p:cNvSpPr>
            <a:spLocks noGrp="1"/>
          </p:cNvSpPr>
          <p:nvPr>
            <p:ph type="sldNum" sz="quarter" idx="12"/>
          </p:nvPr>
        </p:nvSpPr>
        <p:spPr/>
        <p:txBody>
          <a:bodyPr/>
          <a:lstStyle/>
          <a:p>
            <a:fld id="{322D3129-0687-2747-B23B-08220C9A178D}" type="slidenum">
              <a:rPr lang="es-ES" smtClean="0"/>
              <a:t>‹#›</a:t>
            </a:fld>
            <a:endParaRPr lang="es-ES" dirty="0"/>
          </a:p>
        </p:txBody>
      </p:sp>
    </p:spTree>
    <p:extLst>
      <p:ext uri="{BB962C8B-B14F-4D97-AF65-F5344CB8AC3E}">
        <p14:creationId xmlns:p14="http://schemas.microsoft.com/office/powerpoint/2010/main" val="26395741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contenido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fecha 4"/>
          <p:cNvSpPr>
            <a:spLocks noGrp="1"/>
          </p:cNvSpPr>
          <p:nvPr>
            <p:ph type="dt" sz="half" idx="10"/>
          </p:nvPr>
        </p:nvSpPr>
        <p:spPr/>
        <p:txBody>
          <a:bodyPr/>
          <a:lstStyle/>
          <a:p>
            <a:fld id="{042824B2-ABB5-014F-A6E2-40296137E319}" type="datetimeFigureOut">
              <a:rPr lang="es-ES" smtClean="0"/>
              <a:t>27/3/16</a:t>
            </a:fld>
            <a:endParaRPr lang="es-ES" dirty="0"/>
          </a:p>
        </p:txBody>
      </p:sp>
      <p:sp>
        <p:nvSpPr>
          <p:cNvPr id="6" name="Marcador de pie de página 5"/>
          <p:cNvSpPr>
            <a:spLocks noGrp="1"/>
          </p:cNvSpPr>
          <p:nvPr>
            <p:ph type="ftr" sz="quarter" idx="11"/>
          </p:nvPr>
        </p:nvSpPr>
        <p:spPr/>
        <p:txBody>
          <a:bodyPr/>
          <a:lstStyle/>
          <a:p>
            <a:endParaRPr lang="es-ES" dirty="0"/>
          </a:p>
        </p:txBody>
      </p:sp>
      <p:sp>
        <p:nvSpPr>
          <p:cNvPr id="7" name="Marcador de número de diapositiva 6"/>
          <p:cNvSpPr>
            <a:spLocks noGrp="1"/>
          </p:cNvSpPr>
          <p:nvPr>
            <p:ph type="sldNum" sz="quarter" idx="12"/>
          </p:nvPr>
        </p:nvSpPr>
        <p:spPr/>
        <p:txBody>
          <a:bodyPr/>
          <a:lstStyle/>
          <a:p>
            <a:fld id="{322D3129-0687-2747-B23B-08220C9A178D}" type="slidenum">
              <a:rPr lang="es-ES" smtClean="0"/>
              <a:t>‹#›</a:t>
            </a:fld>
            <a:endParaRPr lang="es-ES" dirty="0"/>
          </a:p>
        </p:txBody>
      </p:sp>
    </p:spTree>
    <p:extLst>
      <p:ext uri="{BB962C8B-B14F-4D97-AF65-F5344CB8AC3E}">
        <p14:creationId xmlns:p14="http://schemas.microsoft.com/office/powerpoint/2010/main" val="25207462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smtClean="0"/>
              <a:t>Clic para editar título</a:t>
            </a:r>
            <a:endParaRPr lang="es-ES"/>
          </a:p>
        </p:txBody>
      </p:sp>
      <p:sp>
        <p:nvSpPr>
          <p:cNvPr id="3" name="Marcador de texto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Marcador de contenido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texto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Marcador de contenido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7" name="Marcador de fecha 6"/>
          <p:cNvSpPr>
            <a:spLocks noGrp="1"/>
          </p:cNvSpPr>
          <p:nvPr>
            <p:ph type="dt" sz="half" idx="10"/>
          </p:nvPr>
        </p:nvSpPr>
        <p:spPr/>
        <p:txBody>
          <a:bodyPr/>
          <a:lstStyle/>
          <a:p>
            <a:fld id="{042824B2-ABB5-014F-A6E2-40296137E319}" type="datetimeFigureOut">
              <a:rPr lang="es-ES" smtClean="0"/>
              <a:t>27/3/16</a:t>
            </a:fld>
            <a:endParaRPr lang="es-ES" dirty="0"/>
          </a:p>
        </p:txBody>
      </p:sp>
      <p:sp>
        <p:nvSpPr>
          <p:cNvPr id="8" name="Marcador de pie de página 7"/>
          <p:cNvSpPr>
            <a:spLocks noGrp="1"/>
          </p:cNvSpPr>
          <p:nvPr>
            <p:ph type="ftr" sz="quarter" idx="11"/>
          </p:nvPr>
        </p:nvSpPr>
        <p:spPr/>
        <p:txBody>
          <a:bodyPr/>
          <a:lstStyle/>
          <a:p>
            <a:endParaRPr lang="es-ES" dirty="0"/>
          </a:p>
        </p:txBody>
      </p:sp>
      <p:sp>
        <p:nvSpPr>
          <p:cNvPr id="9" name="Marcador de número de diapositiva 8"/>
          <p:cNvSpPr>
            <a:spLocks noGrp="1"/>
          </p:cNvSpPr>
          <p:nvPr>
            <p:ph type="sldNum" sz="quarter" idx="12"/>
          </p:nvPr>
        </p:nvSpPr>
        <p:spPr/>
        <p:txBody>
          <a:bodyPr/>
          <a:lstStyle/>
          <a:p>
            <a:fld id="{322D3129-0687-2747-B23B-08220C9A178D}" type="slidenum">
              <a:rPr lang="es-ES" smtClean="0"/>
              <a:t>‹#›</a:t>
            </a:fld>
            <a:endParaRPr lang="es-ES" dirty="0"/>
          </a:p>
        </p:txBody>
      </p:sp>
    </p:spTree>
    <p:extLst>
      <p:ext uri="{BB962C8B-B14F-4D97-AF65-F5344CB8AC3E}">
        <p14:creationId xmlns:p14="http://schemas.microsoft.com/office/powerpoint/2010/main" val="29415318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fecha 2"/>
          <p:cNvSpPr>
            <a:spLocks noGrp="1"/>
          </p:cNvSpPr>
          <p:nvPr>
            <p:ph type="dt" sz="half" idx="10"/>
          </p:nvPr>
        </p:nvSpPr>
        <p:spPr/>
        <p:txBody>
          <a:bodyPr/>
          <a:lstStyle/>
          <a:p>
            <a:fld id="{042824B2-ABB5-014F-A6E2-40296137E319}" type="datetimeFigureOut">
              <a:rPr lang="es-ES" smtClean="0"/>
              <a:t>27/3/16</a:t>
            </a:fld>
            <a:endParaRPr lang="es-ES" dirty="0"/>
          </a:p>
        </p:txBody>
      </p:sp>
      <p:sp>
        <p:nvSpPr>
          <p:cNvPr id="4" name="Marcador de pie de página 3"/>
          <p:cNvSpPr>
            <a:spLocks noGrp="1"/>
          </p:cNvSpPr>
          <p:nvPr>
            <p:ph type="ftr" sz="quarter" idx="11"/>
          </p:nvPr>
        </p:nvSpPr>
        <p:spPr/>
        <p:txBody>
          <a:bodyPr/>
          <a:lstStyle/>
          <a:p>
            <a:endParaRPr lang="es-ES" dirty="0"/>
          </a:p>
        </p:txBody>
      </p:sp>
      <p:sp>
        <p:nvSpPr>
          <p:cNvPr id="5" name="Marcador de número de diapositiva 4"/>
          <p:cNvSpPr>
            <a:spLocks noGrp="1"/>
          </p:cNvSpPr>
          <p:nvPr>
            <p:ph type="sldNum" sz="quarter" idx="12"/>
          </p:nvPr>
        </p:nvSpPr>
        <p:spPr/>
        <p:txBody>
          <a:bodyPr/>
          <a:lstStyle/>
          <a:p>
            <a:fld id="{322D3129-0687-2747-B23B-08220C9A178D}" type="slidenum">
              <a:rPr lang="es-ES" smtClean="0"/>
              <a:t>‹#›</a:t>
            </a:fld>
            <a:endParaRPr lang="es-ES" dirty="0"/>
          </a:p>
        </p:txBody>
      </p:sp>
    </p:spTree>
    <p:extLst>
      <p:ext uri="{BB962C8B-B14F-4D97-AF65-F5344CB8AC3E}">
        <p14:creationId xmlns:p14="http://schemas.microsoft.com/office/powerpoint/2010/main" val="1439834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042824B2-ABB5-014F-A6E2-40296137E319}" type="datetimeFigureOut">
              <a:rPr lang="es-ES" smtClean="0"/>
              <a:t>27/3/16</a:t>
            </a:fld>
            <a:endParaRPr lang="es-ES" dirty="0"/>
          </a:p>
        </p:txBody>
      </p:sp>
      <p:sp>
        <p:nvSpPr>
          <p:cNvPr id="3" name="Marcador de pie de página 2"/>
          <p:cNvSpPr>
            <a:spLocks noGrp="1"/>
          </p:cNvSpPr>
          <p:nvPr>
            <p:ph type="ftr" sz="quarter" idx="11"/>
          </p:nvPr>
        </p:nvSpPr>
        <p:spPr/>
        <p:txBody>
          <a:bodyPr/>
          <a:lstStyle/>
          <a:p>
            <a:endParaRPr lang="es-ES" dirty="0"/>
          </a:p>
        </p:txBody>
      </p:sp>
      <p:sp>
        <p:nvSpPr>
          <p:cNvPr id="4" name="Marcador de número de diapositiva 3"/>
          <p:cNvSpPr>
            <a:spLocks noGrp="1"/>
          </p:cNvSpPr>
          <p:nvPr>
            <p:ph type="sldNum" sz="quarter" idx="12"/>
          </p:nvPr>
        </p:nvSpPr>
        <p:spPr/>
        <p:txBody>
          <a:bodyPr/>
          <a:lstStyle/>
          <a:p>
            <a:fld id="{322D3129-0687-2747-B23B-08220C9A178D}" type="slidenum">
              <a:rPr lang="es-ES" smtClean="0"/>
              <a:t>‹#›</a:t>
            </a:fld>
            <a:endParaRPr lang="es-ES" dirty="0"/>
          </a:p>
        </p:txBody>
      </p:sp>
    </p:spTree>
    <p:extLst>
      <p:ext uri="{BB962C8B-B14F-4D97-AF65-F5344CB8AC3E}">
        <p14:creationId xmlns:p14="http://schemas.microsoft.com/office/powerpoint/2010/main" val="18672272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es-ES_tradnl" smtClean="0"/>
              <a:t>Clic para editar título</a:t>
            </a:r>
            <a:endParaRPr lang="es-ES"/>
          </a:p>
        </p:txBody>
      </p:sp>
      <p:sp>
        <p:nvSpPr>
          <p:cNvPr id="3" name="Marcador de contenido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texto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042824B2-ABB5-014F-A6E2-40296137E319}" type="datetimeFigureOut">
              <a:rPr lang="es-ES" smtClean="0"/>
              <a:t>27/3/16</a:t>
            </a:fld>
            <a:endParaRPr lang="es-ES" dirty="0"/>
          </a:p>
        </p:txBody>
      </p:sp>
      <p:sp>
        <p:nvSpPr>
          <p:cNvPr id="6" name="Marcador de pie de página 5"/>
          <p:cNvSpPr>
            <a:spLocks noGrp="1"/>
          </p:cNvSpPr>
          <p:nvPr>
            <p:ph type="ftr" sz="quarter" idx="11"/>
          </p:nvPr>
        </p:nvSpPr>
        <p:spPr/>
        <p:txBody>
          <a:bodyPr/>
          <a:lstStyle/>
          <a:p>
            <a:endParaRPr lang="es-ES" dirty="0"/>
          </a:p>
        </p:txBody>
      </p:sp>
      <p:sp>
        <p:nvSpPr>
          <p:cNvPr id="7" name="Marcador de número de diapositiva 6"/>
          <p:cNvSpPr>
            <a:spLocks noGrp="1"/>
          </p:cNvSpPr>
          <p:nvPr>
            <p:ph type="sldNum" sz="quarter" idx="12"/>
          </p:nvPr>
        </p:nvSpPr>
        <p:spPr/>
        <p:txBody>
          <a:bodyPr/>
          <a:lstStyle/>
          <a:p>
            <a:fld id="{322D3129-0687-2747-B23B-08220C9A178D}" type="slidenum">
              <a:rPr lang="es-ES" smtClean="0"/>
              <a:t>‹#›</a:t>
            </a:fld>
            <a:endParaRPr lang="es-ES" dirty="0"/>
          </a:p>
        </p:txBody>
      </p:sp>
    </p:spTree>
    <p:extLst>
      <p:ext uri="{BB962C8B-B14F-4D97-AF65-F5344CB8AC3E}">
        <p14:creationId xmlns:p14="http://schemas.microsoft.com/office/powerpoint/2010/main" val="15781465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es-ES_tradnl" smtClean="0"/>
              <a:t>Clic para editar título</a:t>
            </a:r>
            <a:endParaRPr lang="es-ES"/>
          </a:p>
        </p:txBody>
      </p:sp>
      <p:sp>
        <p:nvSpPr>
          <p:cNvPr id="3" name="Marcador de posición de imagen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dirty="0"/>
          </a:p>
        </p:txBody>
      </p:sp>
      <p:sp>
        <p:nvSpPr>
          <p:cNvPr id="4" name="Marcador de texto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042824B2-ABB5-014F-A6E2-40296137E319}" type="datetimeFigureOut">
              <a:rPr lang="es-ES" smtClean="0"/>
              <a:t>27/3/16</a:t>
            </a:fld>
            <a:endParaRPr lang="es-ES" dirty="0"/>
          </a:p>
        </p:txBody>
      </p:sp>
      <p:sp>
        <p:nvSpPr>
          <p:cNvPr id="6" name="Marcador de pie de página 5"/>
          <p:cNvSpPr>
            <a:spLocks noGrp="1"/>
          </p:cNvSpPr>
          <p:nvPr>
            <p:ph type="ftr" sz="quarter" idx="11"/>
          </p:nvPr>
        </p:nvSpPr>
        <p:spPr/>
        <p:txBody>
          <a:bodyPr/>
          <a:lstStyle/>
          <a:p>
            <a:endParaRPr lang="es-ES" dirty="0"/>
          </a:p>
        </p:txBody>
      </p:sp>
      <p:sp>
        <p:nvSpPr>
          <p:cNvPr id="7" name="Marcador de número de diapositiva 6"/>
          <p:cNvSpPr>
            <a:spLocks noGrp="1"/>
          </p:cNvSpPr>
          <p:nvPr>
            <p:ph type="sldNum" sz="quarter" idx="12"/>
          </p:nvPr>
        </p:nvSpPr>
        <p:spPr/>
        <p:txBody>
          <a:bodyPr/>
          <a:lstStyle/>
          <a:p>
            <a:fld id="{322D3129-0687-2747-B23B-08220C9A178D}" type="slidenum">
              <a:rPr lang="es-ES" smtClean="0"/>
              <a:t>‹#›</a:t>
            </a:fld>
            <a:endParaRPr lang="es-ES" dirty="0"/>
          </a:p>
        </p:txBody>
      </p:sp>
    </p:spTree>
    <p:extLst>
      <p:ext uri="{BB962C8B-B14F-4D97-AF65-F5344CB8AC3E}">
        <p14:creationId xmlns:p14="http://schemas.microsoft.com/office/powerpoint/2010/main" val="237860030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_tradnl" dirty="0" smtClean="0"/>
              <a:t>Clic para editar título</a:t>
            </a:r>
            <a:endParaRPr lang="es-ES" dirty="0"/>
          </a:p>
        </p:txBody>
      </p:sp>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42824B2-ABB5-014F-A6E2-40296137E319}" type="datetimeFigureOut">
              <a:rPr lang="es-ES" smtClean="0"/>
              <a:t>27/3/16</a:t>
            </a:fld>
            <a:endParaRPr lang="es-ES" dirty="0"/>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dirty="0"/>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2D3129-0687-2747-B23B-08220C9A178D}" type="slidenum">
              <a:rPr lang="es-ES" smtClean="0"/>
              <a:t>‹#›</a:t>
            </a:fld>
            <a:endParaRPr lang="es-ES" dirty="0"/>
          </a:p>
        </p:txBody>
      </p:sp>
      <p:pic>
        <p:nvPicPr>
          <p:cNvPr id="8" name="Imagen 7" descr="Presentacion.jpg"/>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95370" y="411163"/>
            <a:ext cx="8833502" cy="6446837"/>
          </a:xfrm>
          <a:prstGeom prst="rect">
            <a:avLst/>
          </a:prstGeom>
        </p:spPr>
      </p:pic>
    </p:spTree>
    <p:extLst>
      <p:ext uri="{BB962C8B-B14F-4D97-AF65-F5344CB8AC3E}">
        <p14:creationId xmlns:p14="http://schemas.microsoft.com/office/powerpoint/2010/main" val="424146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png"/><Relationship Id="rId3" Type="http://schemas.openxmlformats.org/officeDocument/2006/relationships/hyperlink" Target="http://www.alcaldiabogota.gov.co/sisjur/normas/Norma1.jsp?i=48365#0"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png"/></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1.xml"/><Relationship Id="rId2" Type="http://schemas.openxmlformats.org/officeDocument/2006/relationships/image" Target="../media/image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 Id="rId3" Type="http://schemas.openxmlformats.org/officeDocument/2006/relationships/image" Target="../media/image4.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png"/></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2.xml"/><Relationship Id="rId4" Type="http://schemas.openxmlformats.org/officeDocument/2006/relationships/diagramLayout" Target="../diagrams/layout2.xml"/><Relationship Id="rId5" Type="http://schemas.openxmlformats.org/officeDocument/2006/relationships/diagramQuickStyle" Target="../diagrams/quickStyle2.xml"/><Relationship Id="rId6" Type="http://schemas.openxmlformats.org/officeDocument/2006/relationships/diagramColors" Target="../diagrams/colors2.xml"/><Relationship Id="rId7" Type="http://schemas.microsoft.com/office/2007/relationships/diagramDrawing" Target="../diagrams/drawing2.xml"/><Relationship Id="rId1" Type="http://schemas.openxmlformats.org/officeDocument/2006/relationships/slideLayout" Target="../slideLayouts/slideLayout1.xml"/><Relationship Id="rId2" Type="http://schemas.openxmlformats.org/officeDocument/2006/relationships/image" Target="../media/image7.png"/></Relationships>
</file>

<file path=ppt/slides/_rels/slide26.xml.rels><?xml version="1.0" encoding="UTF-8" standalone="yes"?>
<Relationships xmlns="http://schemas.openxmlformats.org/package/2006/relationships"><Relationship Id="rId3" Type="http://schemas.openxmlformats.org/officeDocument/2006/relationships/diagramData" Target="../diagrams/data3.xml"/><Relationship Id="rId4" Type="http://schemas.openxmlformats.org/officeDocument/2006/relationships/diagramLayout" Target="../diagrams/layout3.xml"/><Relationship Id="rId5" Type="http://schemas.openxmlformats.org/officeDocument/2006/relationships/diagramQuickStyle" Target="../diagrams/quickStyle3.xml"/><Relationship Id="rId6" Type="http://schemas.openxmlformats.org/officeDocument/2006/relationships/diagramColors" Target="../diagrams/colors3.xml"/><Relationship Id="rId7" Type="http://schemas.microsoft.com/office/2007/relationships/diagramDrawing" Target="../diagrams/drawing3.xml"/><Relationship Id="rId1" Type="http://schemas.openxmlformats.org/officeDocument/2006/relationships/slideLayout" Target="../slideLayouts/slideLayout1.xml"/><Relationship Id="rId2" Type="http://schemas.openxmlformats.org/officeDocument/2006/relationships/image" Target="../media/image7.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8.png"/></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4.xml"/><Relationship Id="rId4" Type="http://schemas.openxmlformats.org/officeDocument/2006/relationships/diagramQuickStyle" Target="../diagrams/quickStyle4.xml"/><Relationship Id="rId5" Type="http://schemas.openxmlformats.org/officeDocument/2006/relationships/diagramColors" Target="../diagrams/colors4.xml"/><Relationship Id="rId6" Type="http://schemas.microsoft.com/office/2007/relationships/diagramDrawing" Target="../diagrams/drawing4.xml"/><Relationship Id="rId7" Type="http://schemas.openxmlformats.org/officeDocument/2006/relationships/image" Target="../media/image8.png"/><Relationship Id="rId1" Type="http://schemas.openxmlformats.org/officeDocument/2006/relationships/slideLayout" Target="../slideLayouts/slideLayout1.xml"/><Relationship Id="rId2" Type="http://schemas.openxmlformats.org/officeDocument/2006/relationships/diagramData" Target="../diagrams/data4.xml"/></Relationships>
</file>

<file path=ppt/slides/_rels/slide29.xml.rels><?xml version="1.0" encoding="UTF-8" standalone="yes"?>
<Relationships xmlns="http://schemas.openxmlformats.org/package/2006/relationships"><Relationship Id="rId3" Type="http://schemas.openxmlformats.org/officeDocument/2006/relationships/diagramData" Target="../diagrams/data5.xml"/><Relationship Id="rId4" Type="http://schemas.openxmlformats.org/officeDocument/2006/relationships/diagramLayout" Target="../diagrams/layout5.xml"/><Relationship Id="rId5" Type="http://schemas.openxmlformats.org/officeDocument/2006/relationships/diagramQuickStyle" Target="../diagrams/quickStyle5.xml"/><Relationship Id="rId6" Type="http://schemas.openxmlformats.org/officeDocument/2006/relationships/diagramColors" Target="../diagrams/colors5.xml"/><Relationship Id="rId7" Type="http://schemas.microsoft.com/office/2007/relationships/diagramDrawing" Target="../diagrams/drawing5.xml"/><Relationship Id="rId1" Type="http://schemas.openxmlformats.org/officeDocument/2006/relationships/slideLayout" Target="../slideLayouts/slideLayout1.xml"/><Relationship Id="rId2" Type="http://schemas.openxmlformats.org/officeDocument/2006/relationships/image" Target="../media/image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png"/></Relationships>
</file>

<file path=ppt/slides/_rels/slide30.xml.rels><?xml version="1.0" encoding="UTF-8" standalone="yes"?>
<Relationships xmlns="http://schemas.openxmlformats.org/package/2006/relationships"><Relationship Id="rId3" Type="http://schemas.openxmlformats.org/officeDocument/2006/relationships/diagramData" Target="../diagrams/data6.xml"/><Relationship Id="rId4" Type="http://schemas.openxmlformats.org/officeDocument/2006/relationships/diagramLayout" Target="../diagrams/layout6.xml"/><Relationship Id="rId5" Type="http://schemas.openxmlformats.org/officeDocument/2006/relationships/diagramQuickStyle" Target="../diagrams/quickStyle6.xml"/><Relationship Id="rId6" Type="http://schemas.openxmlformats.org/officeDocument/2006/relationships/diagramColors" Target="../diagrams/colors6.xml"/><Relationship Id="rId7" Type="http://schemas.microsoft.com/office/2007/relationships/diagramDrawing" Target="../diagrams/drawing6.xml"/><Relationship Id="rId1" Type="http://schemas.openxmlformats.org/officeDocument/2006/relationships/slideLayout" Target="../slideLayouts/slideLayout1.xml"/><Relationship Id="rId2" Type="http://schemas.openxmlformats.org/officeDocument/2006/relationships/image" Target="../media/image8.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8.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8.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8.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8.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8.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8.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8.png"/></Relationships>
</file>

<file path=ppt/slides/_rels/slide38.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jpeg"/><Relationship Id="rId5" Type="http://schemas.openxmlformats.org/officeDocument/2006/relationships/image" Target="http://duitama-boyaca.gov.co/apc-aa-files/37383666336532373966393163386131/logocoppast.jpg" TargetMode="External"/><Relationship Id="rId6" Type="http://schemas.openxmlformats.org/officeDocument/2006/relationships/hyperlink" Target="http://duitama-boyaca.gov.co/apc-aa-files/37383666336532373966393163386131/logocoppast.jpg" TargetMode="External"/><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5.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8.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8.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8.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8.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8.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8.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8.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image" Target="../media/image8.png"/></Relationships>
</file>

<file path=ppt/slides/_rels/slide48.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12.png"/><Relationship Id="rId1" Type="http://schemas.openxmlformats.org/officeDocument/2006/relationships/slideLayout" Target="../slideLayouts/slideLayout1.xml"/><Relationship Id="rId2" Type="http://schemas.openxmlformats.org/officeDocument/2006/relationships/image" Target="../media/image1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png"/><Relationship Id="rId3"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5090823" y="2123266"/>
            <a:ext cx="3535472" cy="2215991"/>
          </a:xfrm>
          <a:prstGeom prst="rect">
            <a:avLst/>
          </a:prstGeom>
        </p:spPr>
        <p:txBody>
          <a:bodyPr wrap="square">
            <a:spAutoFit/>
          </a:bodyPr>
          <a:lstStyle/>
          <a:p>
            <a:pPr algn="ctr">
              <a:lnSpc>
                <a:spcPct val="115000"/>
              </a:lnSpc>
            </a:pPr>
            <a:r>
              <a:rPr lang="es-CO" sz="2400" b="1" dirty="0" smtClean="0">
                <a:solidFill>
                  <a:srgbClr val="0070C0"/>
                </a:solidFill>
                <a:ea typeface="Calibri" panose="020F0502020204030204" pitchFamily="34" charset="0"/>
                <a:cs typeface="Times New Roman" panose="02020603050405020304" pitchFamily="18" charset="0"/>
              </a:rPr>
              <a:t>COMITÉ PARITARIO DE SEGURIDAD Y SALUD EN EL TRABAJO</a:t>
            </a:r>
          </a:p>
          <a:p>
            <a:pPr algn="ctr">
              <a:lnSpc>
                <a:spcPct val="115000"/>
              </a:lnSpc>
            </a:pPr>
            <a:endParaRPr lang="es-CO" sz="2400" b="1" dirty="0">
              <a:solidFill>
                <a:srgbClr val="0070C0"/>
              </a:solidFill>
              <a:ea typeface="Calibri" panose="020F0502020204030204" pitchFamily="34" charset="0"/>
              <a:cs typeface="Times New Roman" panose="02020603050405020304" pitchFamily="18" charset="0"/>
            </a:endParaRPr>
          </a:p>
          <a:p>
            <a:pPr algn="ctr">
              <a:lnSpc>
                <a:spcPct val="115000"/>
              </a:lnSpc>
            </a:pPr>
            <a:r>
              <a:rPr lang="es-CO" sz="2400" b="1" dirty="0" smtClean="0">
                <a:solidFill>
                  <a:srgbClr val="0070C0"/>
                </a:solidFill>
                <a:ea typeface="Calibri" panose="020F0502020204030204" pitchFamily="34" charset="0"/>
                <a:cs typeface="Times New Roman" panose="02020603050405020304" pitchFamily="18" charset="0"/>
              </a:rPr>
              <a:t>COPASST</a:t>
            </a:r>
            <a:endParaRPr lang="es-CO" sz="2400" b="1" dirty="0">
              <a:solidFill>
                <a:srgbClr val="0070C0"/>
              </a:solidFill>
              <a:ea typeface="Calibri" panose="020F0502020204030204" pitchFamily="34" charset="0"/>
              <a:cs typeface="Times New Roman" panose="02020603050405020304" pitchFamily="18" charset="0"/>
            </a:endParaRPr>
          </a:p>
        </p:txBody>
      </p:sp>
      <p:pic>
        <p:nvPicPr>
          <p:cNvPr id="5" name="Imagen 4"/>
          <p:cNvPicPr>
            <a:picLocks noChangeAspect="1"/>
          </p:cNvPicPr>
          <p:nvPr/>
        </p:nvPicPr>
        <p:blipFill>
          <a:blip r:embed="rId3"/>
          <a:stretch>
            <a:fillRect/>
          </a:stretch>
        </p:blipFill>
        <p:spPr>
          <a:xfrm>
            <a:off x="337653" y="1209869"/>
            <a:ext cx="4407825" cy="4407825"/>
          </a:xfrm>
          <a:prstGeom prst="rect">
            <a:avLst/>
          </a:prstGeom>
        </p:spPr>
      </p:pic>
    </p:spTree>
    <p:extLst>
      <p:ext uri="{BB962C8B-B14F-4D97-AF65-F5344CB8AC3E}">
        <p14:creationId xmlns:p14="http://schemas.microsoft.com/office/powerpoint/2010/main" val="3261717886"/>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1" y="890201"/>
            <a:ext cx="138564"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8" name="Rectangle 6"/>
          <p:cNvSpPr>
            <a:spLocks noChangeArrowheads="1"/>
          </p:cNvSpPr>
          <p:nvPr/>
        </p:nvSpPr>
        <p:spPr bwMode="auto">
          <a:xfrm>
            <a:off x="1" y="1576001"/>
            <a:ext cx="138564"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grpSp>
        <p:nvGrpSpPr>
          <p:cNvPr id="7" name="Grupo 6"/>
          <p:cNvGrpSpPr/>
          <p:nvPr/>
        </p:nvGrpSpPr>
        <p:grpSpPr>
          <a:xfrm>
            <a:off x="207127" y="80217"/>
            <a:ext cx="7282784" cy="681348"/>
            <a:chOff x="207127" y="80217"/>
            <a:chExt cx="7282784" cy="681348"/>
          </a:xfrm>
        </p:grpSpPr>
        <p:sp>
          <p:nvSpPr>
            <p:cNvPr id="9" name="Elipse 8"/>
            <p:cNvSpPr/>
            <p:nvPr/>
          </p:nvSpPr>
          <p:spPr>
            <a:xfrm>
              <a:off x="6823161" y="94815"/>
              <a:ext cx="666750" cy="666750"/>
            </a:xfrm>
            <a:prstGeom prst="ellipse">
              <a:avLst/>
            </a:prstGeom>
            <a:blipFill rotWithShape="1">
              <a:blip r:embed="rId2"/>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a:defRPr/>
              </a:pPr>
              <a:endParaRPr lang="es-CO" sz="1350" dirty="0"/>
            </a:p>
          </p:txBody>
        </p:sp>
        <p:sp>
          <p:nvSpPr>
            <p:cNvPr id="12" name="Título 1"/>
            <p:cNvSpPr txBox="1">
              <a:spLocks/>
            </p:cNvSpPr>
            <p:nvPr/>
          </p:nvSpPr>
          <p:spPr>
            <a:xfrm>
              <a:off x="207127" y="80217"/>
              <a:ext cx="6399083" cy="618233"/>
            </a:xfrm>
            <a:prstGeom prst="rect">
              <a:avLst/>
            </a:prstGeom>
          </p:spPr>
          <p:txBody>
            <a:bodyPr vert="horz" lIns="91440" tIns="45720" rIns="91440" bIns="45720" rtlCol="0" anchor="ctr">
              <a:normAutofit fontScale="85000" lnSpcReduction="1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CO" sz="2400" b="1" dirty="0" smtClean="0">
                  <a:solidFill>
                    <a:srgbClr val="77C319"/>
                  </a:solidFill>
                  <a:ea typeface="Calibri"/>
                  <a:cs typeface="Calibri"/>
                  <a:sym typeface="Calibri"/>
                </a:rPr>
                <a:t>      2. CONTEXTUALIZACIÓN CUIDADO DE LA PALABRA </a:t>
              </a:r>
              <a:endParaRPr lang="es-ES" sz="2400" dirty="0">
                <a:solidFill>
                  <a:srgbClr val="77C319"/>
                </a:solidFill>
              </a:endParaRPr>
            </a:p>
          </p:txBody>
        </p:sp>
      </p:grpSp>
      <p:graphicFrame>
        <p:nvGraphicFramePr>
          <p:cNvPr id="3" name="Tabla 2"/>
          <p:cNvGraphicFramePr>
            <a:graphicFrameLocks noGrp="1"/>
          </p:cNvGraphicFramePr>
          <p:nvPr>
            <p:extLst>
              <p:ext uri="{D42A27DB-BD31-4B8C-83A1-F6EECF244321}">
                <p14:modId xmlns:p14="http://schemas.microsoft.com/office/powerpoint/2010/main" val="159319961"/>
              </p:ext>
            </p:extLst>
          </p:nvPr>
        </p:nvGraphicFramePr>
        <p:xfrm>
          <a:off x="628650" y="1853001"/>
          <a:ext cx="7886700" cy="2873378"/>
        </p:xfrm>
        <a:graphic>
          <a:graphicData uri="http://schemas.openxmlformats.org/drawingml/2006/table">
            <a:tbl>
              <a:tblPr>
                <a:tableStyleId>{8A107856-5554-42FB-B03E-39F5DBC370BA}</a:tableStyleId>
              </a:tblPr>
              <a:tblGrid>
                <a:gridCol w="2607343"/>
                <a:gridCol w="5279357"/>
              </a:tblGrid>
              <a:tr h="337206">
                <a:tc>
                  <a:txBody>
                    <a:bodyPr/>
                    <a:lstStyle/>
                    <a:p>
                      <a:pPr algn="ctr"/>
                      <a:r>
                        <a:rPr lang="es-CO" sz="1100">
                          <a:effectLst/>
                        </a:rPr>
                        <a:t>LEGISLACIÓN</a:t>
                      </a:r>
                      <a:endParaRPr lang="es-ES_tradnl" sz="1100">
                        <a:effectLst/>
                        <a:latin typeface="Cambria" panose="02040503050406030204" pitchFamily="18" charset="0"/>
                        <a:ea typeface="Times New Roman" panose="02020603050405020304" pitchFamily="18" charset="0"/>
                      </a:endParaRPr>
                    </a:p>
                  </a:txBody>
                  <a:tcPr marL="54610" marR="54610" marT="9525" marB="0" anchor="ctr"/>
                </a:tc>
                <a:tc>
                  <a:txBody>
                    <a:bodyPr/>
                    <a:lstStyle/>
                    <a:p>
                      <a:pPr algn="ctr"/>
                      <a:r>
                        <a:rPr lang="es-CO" sz="1100">
                          <a:effectLst/>
                        </a:rPr>
                        <a:t>TÉRMINOS</a:t>
                      </a:r>
                      <a:endParaRPr lang="es-ES_tradnl" sz="1100">
                        <a:effectLst/>
                        <a:latin typeface="Cambria" panose="02040503050406030204" pitchFamily="18" charset="0"/>
                        <a:ea typeface="Times New Roman" panose="02020603050405020304" pitchFamily="18" charset="0"/>
                      </a:endParaRPr>
                    </a:p>
                  </a:txBody>
                  <a:tcPr marL="54610" marR="54610" marT="9525" marB="0" anchor="ctr"/>
                </a:tc>
              </a:tr>
              <a:tr h="926131">
                <a:tc>
                  <a:txBody>
                    <a:bodyPr/>
                    <a:lstStyle/>
                    <a:p>
                      <a:pPr algn="just"/>
                      <a:r>
                        <a:rPr lang="es-ES" sz="1100">
                          <a:effectLst/>
                        </a:rPr>
                        <a:t>Ley 1562 del 11 de julio de 2012</a:t>
                      </a:r>
                      <a:endParaRPr lang="es-ES_tradnl" sz="1100">
                        <a:effectLst/>
                        <a:latin typeface="Cambria" panose="02040503050406030204" pitchFamily="18" charset="0"/>
                        <a:ea typeface="Times New Roman" panose="02020603050405020304" pitchFamily="18" charset="0"/>
                      </a:endParaRPr>
                    </a:p>
                  </a:txBody>
                  <a:tcPr marL="54610" marR="54610" marT="9525" marB="0" anchor="ctr"/>
                </a:tc>
                <a:tc>
                  <a:txBody>
                    <a:bodyPr/>
                    <a:lstStyle/>
                    <a:p>
                      <a:pPr algn="just">
                        <a:spcAft>
                          <a:spcPts val="0"/>
                        </a:spcAft>
                      </a:pPr>
                      <a:r>
                        <a:rPr lang="es-ES" sz="1100">
                          <a:effectLst/>
                        </a:rPr>
                        <a:t>Salud Ocupacional se entenderá en adelante como Seguridad y Salud en el Trabajo, definida como aquella disciplina que trata de la prevención de las lesiones y enfermedades causadas por las condiciones de trabajo, y de la protección y promoción de la salud de los trabajadores, por lo cual se empezó hablar de Comité Paritario en Seguridad y Salud en el Trabajo.   </a:t>
                      </a:r>
                      <a:endParaRPr lang="es-ES_tradnl" sz="1100">
                        <a:effectLst/>
                        <a:latin typeface="Cambria" panose="02040503050406030204" pitchFamily="18" charset="0"/>
                        <a:ea typeface="Times New Roman" panose="02020603050405020304" pitchFamily="18" charset="0"/>
                      </a:endParaRPr>
                    </a:p>
                  </a:txBody>
                  <a:tcPr marL="54610" marR="54610" marT="9525" marB="0" anchor="ctr"/>
                </a:tc>
              </a:tr>
              <a:tr h="1610041">
                <a:tc>
                  <a:txBody>
                    <a:bodyPr/>
                    <a:lstStyle/>
                    <a:p>
                      <a:pPr algn="just"/>
                      <a:r>
                        <a:rPr lang="es-ES" sz="1100">
                          <a:effectLst/>
                        </a:rPr>
                        <a:t>Decreto 1443 del 31 de julio de 2014</a:t>
                      </a:r>
                      <a:endParaRPr lang="es-ES_tradnl" sz="1100">
                        <a:effectLst/>
                        <a:latin typeface="Cambria" panose="02040503050406030204" pitchFamily="18" charset="0"/>
                        <a:ea typeface="Times New Roman" panose="02020603050405020304" pitchFamily="18" charset="0"/>
                      </a:endParaRPr>
                    </a:p>
                  </a:txBody>
                  <a:tcPr marL="54610" marR="54610" marT="9525" marB="0" anchor="ctr"/>
                </a:tc>
                <a:tc>
                  <a:txBody>
                    <a:bodyPr/>
                    <a:lstStyle/>
                    <a:p>
                      <a:pPr algn="just">
                        <a:spcAft>
                          <a:spcPts val="0"/>
                        </a:spcAft>
                      </a:pPr>
                      <a:r>
                        <a:rPr lang="es-ES" sz="1100" dirty="0">
                          <a:effectLst/>
                        </a:rPr>
                        <a:t>Parágrafo 1, En aplicación de lo establecido en el artículo 1° de la Ley </a:t>
                      </a:r>
                      <a:r>
                        <a:rPr lang="es-ES" sz="1100" u="none" strike="noStrike" dirty="0">
                          <a:effectLst/>
                          <a:hlinkClick r:id="rId3"/>
                        </a:rPr>
                        <a:t>1562</a:t>
                      </a:r>
                      <a:r>
                        <a:rPr lang="es-ES" sz="1100" dirty="0">
                          <a:effectLst/>
                        </a:rPr>
                        <a:t> de 2012, para todos los efectos se entenderá como seguridad y salud en el trabajo todo lo que antes de la entrada en vigencia de dicha ley hacía referencia al término salud ocupacional.</a:t>
                      </a:r>
                      <a:endParaRPr lang="es-ES_tradnl" sz="1100" dirty="0">
                        <a:effectLst/>
                      </a:endParaRPr>
                    </a:p>
                    <a:p>
                      <a:pPr algn="just">
                        <a:spcAft>
                          <a:spcPts val="0"/>
                        </a:spcAft>
                      </a:pPr>
                      <a:r>
                        <a:rPr lang="es-ES" sz="1100" dirty="0">
                          <a:effectLst/>
                        </a:rPr>
                        <a:t>Parágrafo 2, conforme al parágrafo anterior a partir de la fecha de publicación del presente decreto se entenderá el Comité Paritario de Salud Ocupacional como Comité Paritario en Seguridad y Salud en el Trabajo y el Vigía en Salud Ocupacional como Vigía en Seguridad y Salud en el Trabajo, quienes tendrán las funciones establecidas en la normatividad vigente.</a:t>
                      </a:r>
                      <a:endParaRPr lang="es-ES_tradnl" sz="1100" dirty="0">
                        <a:effectLst/>
                        <a:latin typeface="Cambria" panose="02040503050406030204" pitchFamily="18" charset="0"/>
                        <a:ea typeface="Times New Roman" panose="02020603050405020304" pitchFamily="18" charset="0"/>
                      </a:endParaRPr>
                    </a:p>
                  </a:txBody>
                  <a:tcPr marL="54610" marR="54610" marT="9525" marB="0" anchor="ctr"/>
                </a:tc>
              </a:tr>
            </a:tbl>
          </a:graphicData>
        </a:graphic>
      </p:graphicFrame>
    </p:spTree>
    <p:extLst>
      <p:ext uri="{BB962C8B-B14F-4D97-AF65-F5344CB8AC3E}">
        <p14:creationId xmlns:p14="http://schemas.microsoft.com/office/powerpoint/2010/main" val="36947754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1" y="890201"/>
            <a:ext cx="138564"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8" name="Rectangle 6"/>
          <p:cNvSpPr>
            <a:spLocks noChangeArrowheads="1"/>
          </p:cNvSpPr>
          <p:nvPr/>
        </p:nvSpPr>
        <p:spPr bwMode="auto">
          <a:xfrm>
            <a:off x="1" y="1576001"/>
            <a:ext cx="138564"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2" name="Rectángulo 1"/>
          <p:cNvSpPr/>
          <p:nvPr/>
        </p:nvSpPr>
        <p:spPr>
          <a:xfrm>
            <a:off x="461897" y="2932061"/>
            <a:ext cx="8220206" cy="923330"/>
          </a:xfrm>
          <a:prstGeom prst="rect">
            <a:avLst/>
          </a:prstGeom>
        </p:spPr>
        <p:txBody>
          <a:bodyPr wrap="square">
            <a:spAutoFit/>
          </a:bodyPr>
          <a:lstStyle/>
          <a:p>
            <a:pPr algn="just"/>
            <a:r>
              <a:rPr lang="es-ES_tradnl" dirty="0"/>
              <a:t>Como parte del documento “Resolución 2013 de 1986 </a:t>
            </a:r>
            <a:r>
              <a:rPr lang="es-ES" dirty="0"/>
              <a:t>conformación y funcionamiento del Comité de Medicina, Higiene y Seguridad Industrial”</a:t>
            </a:r>
            <a:r>
              <a:rPr lang="es-ES_tradnl" dirty="0"/>
              <a:t> (MINISTERIO DE TRABAJO Y SEGURIDAD SOCIAL, 1986</a:t>
            </a:r>
            <a:r>
              <a:rPr lang="es-ES_tradnl" dirty="0" smtClean="0"/>
              <a:t>), </a:t>
            </a:r>
            <a:r>
              <a:rPr lang="es-ES_tradnl" dirty="0"/>
              <a:t>es importante tener en cuenta lo siguiente: </a:t>
            </a:r>
            <a:endParaRPr lang="es-ES_tradnl" dirty="0" smtClean="0"/>
          </a:p>
        </p:txBody>
      </p:sp>
      <p:grpSp>
        <p:nvGrpSpPr>
          <p:cNvPr id="7" name="Grupo 6"/>
          <p:cNvGrpSpPr/>
          <p:nvPr/>
        </p:nvGrpSpPr>
        <p:grpSpPr>
          <a:xfrm>
            <a:off x="207127" y="80217"/>
            <a:ext cx="7282784" cy="681348"/>
            <a:chOff x="207127" y="80217"/>
            <a:chExt cx="7282784" cy="681348"/>
          </a:xfrm>
        </p:grpSpPr>
        <p:sp>
          <p:nvSpPr>
            <p:cNvPr id="9" name="Elipse 8"/>
            <p:cNvSpPr/>
            <p:nvPr/>
          </p:nvSpPr>
          <p:spPr>
            <a:xfrm>
              <a:off x="6823161" y="94815"/>
              <a:ext cx="666750" cy="666750"/>
            </a:xfrm>
            <a:prstGeom prst="ellipse">
              <a:avLst/>
            </a:prstGeom>
            <a:blipFill rotWithShape="1">
              <a:blip r:embed="rId3"/>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a:defRPr/>
              </a:pPr>
              <a:endParaRPr lang="es-CO" sz="1350" dirty="0"/>
            </a:p>
          </p:txBody>
        </p:sp>
        <p:sp>
          <p:nvSpPr>
            <p:cNvPr id="12" name="Título 1"/>
            <p:cNvSpPr txBox="1">
              <a:spLocks/>
            </p:cNvSpPr>
            <p:nvPr/>
          </p:nvSpPr>
          <p:spPr>
            <a:xfrm>
              <a:off x="207127" y="80217"/>
              <a:ext cx="6399083" cy="618233"/>
            </a:xfrm>
            <a:prstGeom prst="rect">
              <a:avLst/>
            </a:prstGeom>
          </p:spPr>
          <p:txBody>
            <a:bodyPr vert="horz" lIns="91440" tIns="45720" rIns="91440" bIns="45720" rtlCol="0" anchor="ctr">
              <a:normAutofit fontScale="85000" lnSpcReduction="1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CO" sz="2400" b="1" dirty="0" smtClean="0">
                  <a:solidFill>
                    <a:srgbClr val="77C319"/>
                  </a:solidFill>
                  <a:ea typeface="Calibri"/>
                  <a:cs typeface="Calibri"/>
                  <a:sym typeface="Calibri"/>
                </a:rPr>
                <a:t>      2. CONTEXTUALIZACIÓN CUIDADO DE LA PALABRA </a:t>
              </a:r>
              <a:endParaRPr lang="es-ES" sz="2400" dirty="0">
                <a:solidFill>
                  <a:srgbClr val="77C319"/>
                </a:solidFill>
              </a:endParaRPr>
            </a:p>
          </p:txBody>
        </p:sp>
      </p:grpSp>
    </p:spTree>
    <p:extLst>
      <p:ext uri="{BB962C8B-B14F-4D97-AF65-F5344CB8AC3E}">
        <p14:creationId xmlns:p14="http://schemas.microsoft.com/office/powerpoint/2010/main" val="148971578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1" y="890201"/>
            <a:ext cx="138564"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8" name="Rectangle 6"/>
          <p:cNvSpPr>
            <a:spLocks noChangeArrowheads="1"/>
          </p:cNvSpPr>
          <p:nvPr/>
        </p:nvSpPr>
        <p:spPr bwMode="auto">
          <a:xfrm>
            <a:off x="1" y="1576001"/>
            <a:ext cx="138564"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2" name="Rectángulo 1"/>
          <p:cNvSpPr/>
          <p:nvPr/>
        </p:nvSpPr>
        <p:spPr>
          <a:xfrm>
            <a:off x="461897" y="2606200"/>
            <a:ext cx="8220206" cy="1477328"/>
          </a:xfrm>
          <a:prstGeom prst="rect">
            <a:avLst/>
          </a:prstGeom>
        </p:spPr>
        <p:txBody>
          <a:bodyPr wrap="square">
            <a:spAutoFit/>
          </a:bodyPr>
          <a:lstStyle/>
          <a:p>
            <a:pPr algn="just"/>
            <a:r>
              <a:rPr lang="es-ES" b="1" dirty="0" smtClean="0"/>
              <a:t>Artículo </a:t>
            </a:r>
            <a:r>
              <a:rPr lang="es-ES" b="1" dirty="0"/>
              <a:t>1:</a:t>
            </a:r>
            <a:r>
              <a:rPr lang="es-ES" dirty="0"/>
              <a:t> Todas las empresas e instituciones, públicas o privadas, que tengan a su servicio diez (10) o más trabajadores, están obligadas a conformar un Comité de Medicina, Higiene y Seguridad Industrial, cuya organización y funcionamiento estará de acuerdo con las normas del Decreto que se reglamenta y con la presente Resolución </a:t>
            </a:r>
            <a:endParaRPr lang="es-ES_tradnl" dirty="0"/>
          </a:p>
        </p:txBody>
      </p:sp>
      <p:grpSp>
        <p:nvGrpSpPr>
          <p:cNvPr id="7" name="Grupo 6"/>
          <p:cNvGrpSpPr/>
          <p:nvPr/>
        </p:nvGrpSpPr>
        <p:grpSpPr>
          <a:xfrm>
            <a:off x="207127" y="80217"/>
            <a:ext cx="7282784" cy="681348"/>
            <a:chOff x="207127" y="80217"/>
            <a:chExt cx="7282784" cy="681348"/>
          </a:xfrm>
        </p:grpSpPr>
        <p:sp>
          <p:nvSpPr>
            <p:cNvPr id="9" name="Elipse 8"/>
            <p:cNvSpPr/>
            <p:nvPr/>
          </p:nvSpPr>
          <p:spPr>
            <a:xfrm>
              <a:off x="6823161" y="94815"/>
              <a:ext cx="666750" cy="666750"/>
            </a:xfrm>
            <a:prstGeom prst="ellipse">
              <a:avLst/>
            </a:prstGeom>
            <a:blipFill rotWithShape="1">
              <a:blip r:embed="rId3"/>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a:defRPr/>
              </a:pPr>
              <a:endParaRPr lang="es-CO" sz="1350" dirty="0"/>
            </a:p>
          </p:txBody>
        </p:sp>
        <p:sp>
          <p:nvSpPr>
            <p:cNvPr id="12" name="Título 1"/>
            <p:cNvSpPr txBox="1">
              <a:spLocks/>
            </p:cNvSpPr>
            <p:nvPr/>
          </p:nvSpPr>
          <p:spPr>
            <a:xfrm>
              <a:off x="207127" y="80217"/>
              <a:ext cx="6399083" cy="618233"/>
            </a:xfrm>
            <a:prstGeom prst="rect">
              <a:avLst/>
            </a:prstGeom>
          </p:spPr>
          <p:txBody>
            <a:bodyPr vert="horz" lIns="91440" tIns="45720" rIns="91440" bIns="45720" rtlCol="0" anchor="ctr">
              <a:normAutofit fontScale="85000" lnSpcReduction="1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CO" sz="2400" b="1" dirty="0" smtClean="0">
                  <a:solidFill>
                    <a:srgbClr val="77C319"/>
                  </a:solidFill>
                  <a:ea typeface="Calibri"/>
                  <a:cs typeface="Calibri"/>
                  <a:sym typeface="Calibri"/>
                </a:rPr>
                <a:t>      2. CONTEXTUALIZACIÓN CUIDADO DE LA PALABRA </a:t>
              </a:r>
              <a:endParaRPr lang="es-ES" sz="2400" dirty="0">
                <a:solidFill>
                  <a:srgbClr val="77C319"/>
                </a:solidFill>
              </a:endParaRPr>
            </a:p>
          </p:txBody>
        </p:sp>
      </p:grpSp>
    </p:spTree>
    <p:extLst>
      <p:ext uri="{BB962C8B-B14F-4D97-AF65-F5344CB8AC3E}">
        <p14:creationId xmlns:p14="http://schemas.microsoft.com/office/powerpoint/2010/main" val="75556311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1" y="890201"/>
            <a:ext cx="138564"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8" name="Rectangle 6"/>
          <p:cNvSpPr>
            <a:spLocks noChangeArrowheads="1"/>
          </p:cNvSpPr>
          <p:nvPr/>
        </p:nvSpPr>
        <p:spPr bwMode="auto">
          <a:xfrm>
            <a:off x="1" y="1576001"/>
            <a:ext cx="138564"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2" name="Rectángulo 1"/>
          <p:cNvSpPr/>
          <p:nvPr/>
        </p:nvSpPr>
        <p:spPr>
          <a:xfrm>
            <a:off x="461897" y="1734496"/>
            <a:ext cx="8220206" cy="3416320"/>
          </a:xfrm>
          <a:prstGeom prst="rect">
            <a:avLst/>
          </a:prstGeom>
        </p:spPr>
        <p:txBody>
          <a:bodyPr wrap="square">
            <a:spAutoFit/>
          </a:bodyPr>
          <a:lstStyle/>
          <a:p>
            <a:pPr algn="just"/>
            <a:r>
              <a:rPr lang="es-ES" b="1" dirty="0"/>
              <a:t>Artículo  2:</a:t>
            </a:r>
            <a:r>
              <a:rPr lang="es-ES" dirty="0"/>
              <a:t> Cada Comité de Medicina, Higiene y Seguridad Industrial estará compuesto por un número igual de representantes del empleador y de los trabajadores, con sus respectivos suplentes, así:</a:t>
            </a:r>
            <a:endParaRPr lang="es-ES_tradnl" dirty="0"/>
          </a:p>
          <a:p>
            <a:pPr algn="just"/>
            <a:r>
              <a:rPr lang="es-ES" dirty="0"/>
              <a:t> </a:t>
            </a:r>
            <a:endParaRPr lang="es-ES_tradnl" dirty="0"/>
          </a:p>
          <a:p>
            <a:pPr algn="just"/>
            <a:r>
              <a:rPr lang="es-ES" dirty="0"/>
              <a:t>De 1 0 a 49 Trabajadores 		un (1) representante por cada una de las partes.</a:t>
            </a:r>
            <a:endParaRPr lang="es-ES_tradnl" dirty="0"/>
          </a:p>
          <a:p>
            <a:pPr algn="just"/>
            <a:r>
              <a:rPr lang="es-ES" dirty="0"/>
              <a:t>De 50 a 499 Trabajadores 		dos (2) representantes por cada una de las partes.</a:t>
            </a:r>
            <a:endParaRPr lang="es-ES_tradnl" dirty="0"/>
          </a:p>
          <a:p>
            <a:pPr algn="just"/>
            <a:r>
              <a:rPr lang="es-ES" dirty="0"/>
              <a:t>De 500 a 999 Trabajadores 		tres (3) representantes por cada una de las partes.</a:t>
            </a:r>
            <a:endParaRPr lang="es-ES_tradnl" dirty="0"/>
          </a:p>
          <a:p>
            <a:pPr algn="just"/>
            <a:r>
              <a:rPr lang="es-ES" dirty="0"/>
              <a:t>De 1.000 o más trabajadores 	cuatro (4) representantes por cada una de las partes.</a:t>
            </a:r>
            <a:endParaRPr lang="es-ES_tradnl" dirty="0"/>
          </a:p>
          <a:p>
            <a:pPr algn="just"/>
            <a:r>
              <a:rPr lang="es-ES" dirty="0"/>
              <a:t> </a:t>
            </a:r>
            <a:endParaRPr lang="es-ES_tradnl" dirty="0"/>
          </a:p>
          <a:p>
            <a:pPr algn="just"/>
            <a:r>
              <a:rPr lang="es-ES" dirty="0"/>
              <a:t>A las reuniones del Comité sólo asistirán los miembros principales. Los suplentes asistirán por ausencia de los principales y serán citados a las reuniones por el Presidente del Comité.</a:t>
            </a:r>
            <a:endParaRPr lang="es-ES_tradnl" dirty="0"/>
          </a:p>
        </p:txBody>
      </p:sp>
      <p:grpSp>
        <p:nvGrpSpPr>
          <p:cNvPr id="7" name="Grupo 6"/>
          <p:cNvGrpSpPr/>
          <p:nvPr/>
        </p:nvGrpSpPr>
        <p:grpSpPr>
          <a:xfrm>
            <a:off x="207127" y="80217"/>
            <a:ext cx="7282784" cy="681348"/>
            <a:chOff x="207127" y="80217"/>
            <a:chExt cx="7282784" cy="681348"/>
          </a:xfrm>
        </p:grpSpPr>
        <p:sp>
          <p:nvSpPr>
            <p:cNvPr id="9" name="Elipse 8"/>
            <p:cNvSpPr/>
            <p:nvPr/>
          </p:nvSpPr>
          <p:spPr>
            <a:xfrm>
              <a:off x="6823161" y="94815"/>
              <a:ext cx="666750" cy="666750"/>
            </a:xfrm>
            <a:prstGeom prst="ellipse">
              <a:avLst/>
            </a:prstGeom>
            <a:blipFill rotWithShape="1">
              <a:blip r:embed="rId2"/>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a:defRPr/>
              </a:pPr>
              <a:endParaRPr lang="es-CO" sz="1350" dirty="0"/>
            </a:p>
          </p:txBody>
        </p:sp>
        <p:sp>
          <p:nvSpPr>
            <p:cNvPr id="12" name="Título 1"/>
            <p:cNvSpPr txBox="1">
              <a:spLocks/>
            </p:cNvSpPr>
            <p:nvPr/>
          </p:nvSpPr>
          <p:spPr>
            <a:xfrm>
              <a:off x="207127" y="80217"/>
              <a:ext cx="6399083" cy="618233"/>
            </a:xfrm>
            <a:prstGeom prst="rect">
              <a:avLst/>
            </a:prstGeom>
          </p:spPr>
          <p:txBody>
            <a:bodyPr vert="horz" lIns="91440" tIns="45720" rIns="91440" bIns="45720" rtlCol="0" anchor="ctr">
              <a:normAutofit fontScale="85000" lnSpcReduction="1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CO" sz="2400" b="1" dirty="0" smtClean="0">
                  <a:solidFill>
                    <a:srgbClr val="77C319"/>
                  </a:solidFill>
                  <a:ea typeface="Calibri"/>
                  <a:cs typeface="Calibri"/>
                  <a:sym typeface="Calibri"/>
                </a:rPr>
                <a:t>      2. CONTEXTUALIZACIÓN CUIDADO DE LA PALABRA </a:t>
              </a:r>
              <a:endParaRPr lang="es-ES" sz="2400" dirty="0">
                <a:solidFill>
                  <a:srgbClr val="77C319"/>
                </a:solidFill>
              </a:endParaRPr>
            </a:p>
          </p:txBody>
        </p:sp>
      </p:grpSp>
    </p:spTree>
    <p:extLst>
      <p:ext uri="{BB962C8B-B14F-4D97-AF65-F5344CB8AC3E}">
        <p14:creationId xmlns:p14="http://schemas.microsoft.com/office/powerpoint/2010/main" val="393439722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1" y="890201"/>
            <a:ext cx="138564"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8" name="Rectangle 6"/>
          <p:cNvSpPr>
            <a:spLocks noChangeArrowheads="1"/>
          </p:cNvSpPr>
          <p:nvPr/>
        </p:nvSpPr>
        <p:spPr bwMode="auto">
          <a:xfrm>
            <a:off x="1" y="1576001"/>
            <a:ext cx="138564"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grpSp>
        <p:nvGrpSpPr>
          <p:cNvPr id="7" name="Grupo 6"/>
          <p:cNvGrpSpPr/>
          <p:nvPr/>
        </p:nvGrpSpPr>
        <p:grpSpPr>
          <a:xfrm>
            <a:off x="207127" y="80217"/>
            <a:ext cx="7282784" cy="681348"/>
            <a:chOff x="207127" y="80217"/>
            <a:chExt cx="7282784" cy="681348"/>
          </a:xfrm>
        </p:grpSpPr>
        <p:sp>
          <p:nvSpPr>
            <p:cNvPr id="9" name="Elipse 8"/>
            <p:cNvSpPr/>
            <p:nvPr/>
          </p:nvSpPr>
          <p:spPr>
            <a:xfrm>
              <a:off x="6823161" y="94815"/>
              <a:ext cx="666750" cy="666750"/>
            </a:xfrm>
            <a:prstGeom prst="ellipse">
              <a:avLst/>
            </a:prstGeom>
            <a:blipFill rotWithShape="1">
              <a:blip r:embed="rId2"/>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a:defRPr/>
              </a:pPr>
              <a:endParaRPr lang="es-CO" sz="1350" dirty="0"/>
            </a:p>
          </p:txBody>
        </p:sp>
        <p:sp>
          <p:nvSpPr>
            <p:cNvPr id="12" name="Título 1"/>
            <p:cNvSpPr txBox="1">
              <a:spLocks/>
            </p:cNvSpPr>
            <p:nvPr/>
          </p:nvSpPr>
          <p:spPr>
            <a:xfrm>
              <a:off x="207127" y="80217"/>
              <a:ext cx="6399083" cy="618233"/>
            </a:xfrm>
            <a:prstGeom prst="rect">
              <a:avLst/>
            </a:prstGeom>
          </p:spPr>
          <p:txBody>
            <a:bodyPr vert="horz" lIns="91440" tIns="45720" rIns="91440" bIns="45720" rtlCol="0" anchor="ctr">
              <a:normAutofit fontScale="85000" lnSpcReduction="1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CO" sz="2400" b="1" dirty="0" smtClean="0">
                  <a:solidFill>
                    <a:srgbClr val="77C319"/>
                  </a:solidFill>
                  <a:ea typeface="Calibri"/>
                  <a:cs typeface="Calibri"/>
                  <a:sym typeface="Calibri"/>
                </a:rPr>
                <a:t>      2. CONTEXTUALIZACIÓN CUIDADO DE LA PALABRA </a:t>
              </a:r>
              <a:endParaRPr lang="es-ES" sz="2400" dirty="0">
                <a:solidFill>
                  <a:srgbClr val="77C319"/>
                </a:solidFill>
              </a:endParaRPr>
            </a:p>
          </p:txBody>
        </p:sp>
      </p:grpSp>
      <p:grpSp>
        <p:nvGrpSpPr>
          <p:cNvPr id="10" name="Grupo 10"/>
          <p:cNvGrpSpPr>
            <a:grpSpLocks/>
          </p:cNvGrpSpPr>
          <p:nvPr/>
        </p:nvGrpSpPr>
        <p:grpSpPr bwMode="auto">
          <a:xfrm>
            <a:off x="1080654" y="1028700"/>
            <a:ext cx="6894286" cy="4860617"/>
            <a:chOff x="2032000" y="719666"/>
            <a:chExt cx="8128000" cy="5424349"/>
          </a:xfrm>
        </p:grpSpPr>
        <p:sp>
          <p:nvSpPr>
            <p:cNvPr id="11" name="Rectángulo 4"/>
            <p:cNvSpPr>
              <a:spLocks noChangeArrowheads="1"/>
            </p:cNvSpPr>
            <p:nvPr/>
          </p:nvSpPr>
          <p:spPr bwMode="auto">
            <a:xfrm>
              <a:off x="2032000" y="719666"/>
              <a:ext cx="8128000" cy="541866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Char char="•"/>
              </a:pPr>
              <a:endParaRPr lang="es-ES_tradnl" sz="1800"/>
            </a:p>
            <a:p>
              <a:pPr eaLnBrk="1" hangingPunct="1">
                <a:lnSpc>
                  <a:spcPct val="100000"/>
                </a:lnSpc>
                <a:spcBef>
                  <a:spcPct val="0"/>
                </a:spcBef>
                <a:buFontTx/>
                <a:buChar char="•"/>
              </a:pPr>
              <a:endParaRPr lang="es-ES_tradnl" sz="1800"/>
            </a:p>
            <a:p>
              <a:pPr eaLnBrk="1" hangingPunct="1">
                <a:lnSpc>
                  <a:spcPct val="100000"/>
                </a:lnSpc>
                <a:spcBef>
                  <a:spcPct val="0"/>
                </a:spcBef>
                <a:buFontTx/>
                <a:buChar char="•"/>
              </a:pPr>
              <a:endParaRPr lang="es-ES_tradnl" sz="1800"/>
            </a:p>
          </p:txBody>
        </p:sp>
        <p:graphicFrame>
          <p:nvGraphicFramePr>
            <p:cNvPr id="13" name="Diagrama 12"/>
            <p:cNvGraphicFramePr/>
            <p:nvPr/>
          </p:nvGraphicFramePr>
          <p:xfrm>
            <a:off x="2032000" y="725348"/>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4" name="CuadroTexto 6"/>
            <p:cNvSpPr txBox="1">
              <a:spLocks noChangeArrowheads="1"/>
            </p:cNvSpPr>
            <p:nvPr/>
          </p:nvSpPr>
          <p:spPr bwMode="auto">
            <a:xfrm>
              <a:off x="2192054" y="1340285"/>
              <a:ext cx="891591"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s-CO" sz="1800"/>
                <a:t>10 A 49</a:t>
              </a:r>
              <a:endParaRPr lang="es-ES_tradnl" sz="1800"/>
            </a:p>
          </p:txBody>
        </p:sp>
        <p:sp>
          <p:nvSpPr>
            <p:cNvPr id="15" name="CuadroTexto 7"/>
            <p:cNvSpPr txBox="1">
              <a:spLocks noChangeArrowheads="1"/>
            </p:cNvSpPr>
            <p:nvPr/>
          </p:nvSpPr>
          <p:spPr bwMode="auto">
            <a:xfrm>
              <a:off x="2637849" y="2630466"/>
              <a:ext cx="1008609"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s-CO" sz="1800"/>
                <a:t>50 A 499</a:t>
              </a:r>
              <a:endParaRPr lang="es-ES_tradnl" sz="1800"/>
            </a:p>
          </p:txBody>
        </p:sp>
        <p:sp>
          <p:nvSpPr>
            <p:cNvPr id="16" name="CuadroTexto 8"/>
            <p:cNvSpPr txBox="1">
              <a:spLocks noChangeArrowheads="1"/>
            </p:cNvSpPr>
            <p:nvPr/>
          </p:nvSpPr>
          <p:spPr bwMode="auto">
            <a:xfrm>
              <a:off x="2590559" y="3920647"/>
              <a:ext cx="1103187"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s-CO" sz="1800"/>
                <a:t>500 a 999</a:t>
              </a:r>
              <a:endParaRPr lang="es-ES_tradnl" sz="1800"/>
            </a:p>
          </p:txBody>
        </p:sp>
        <p:sp>
          <p:nvSpPr>
            <p:cNvPr id="17" name="CuadroTexto 9"/>
            <p:cNvSpPr txBox="1">
              <a:spLocks noChangeArrowheads="1"/>
            </p:cNvSpPr>
            <p:nvPr/>
          </p:nvSpPr>
          <p:spPr bwMode="auto">
            <a:xfrm>
              <a:off x="2311477" y="5210828"/>
              <a:ext cx="652743"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s-CO" sz="1800"/>
                <a:t>1000</a:t>
              </a:r>
              <a:endParaRPr lang="es-ES_tradnl" sz="1800"/>
            </a:p>
          </p:txBody>
        </p:sp>
      </p:grpSp>
    </p:spTree>
    <p:extLst>
      <p:ext uri="{BB962C8B-B14F-4D97-AF65-F5344CB8AC3E}">
        <p14:creationId xmlns:p14="http://schemas.microsoft.com/office/powerpoint/2010/main" val="253349927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1" y="890201"/>
            <a:ext cx="138564"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8" name="Rectangle 6"/>
          <p:cNvSpPr>
            <a:spLocks noChangeArrowheads="1"/>
          </p:cNvSpPr>
          <p:nvPr/>
        </p:nvSpPr>
        <p:spPr bwMode="auto">
          <a:xfrm>
            <a:off x="1" y="1576001"/>
            <a:ext cx="138564"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2" name="Rectángulo 1"/>
          <p:cNvSpPr/>
          <p:nvPr/>
        </p:nvSpPr>
        <p:spPr>
          <a:xfrm>
            <a:off x="461897" y="1714500"/>
            <a:ext cx="8220206" cy="3139321"/>
          </a:xfrm>
          <a:prstGeom prst="rect">
            <a:avLst/>
          </a:prstGeom>
        </p:spPr>
        <p:txBody>
          <a:bodyPr wrap="square">
            <a:spAutoFit/>
          </a:bodyPr>
          <a:lstStyle/>
          <a:p>
            <a:pPr algn="just"/>
            <a:r>
              <a:rPr lang="es-ES" b="1" dirty="0"/>
              <a:t>Artículo 3:</a:t>
            </a:r>
            <a:r>
              <a:rPr lang="es-ES" dirty="0"/>
              <a:t> Las empresas o establecimientos de trabajo que tengan a su servicio menos de diez (10) trabajadores, deberán actuar en coordinación con los trabajadores para desarrollar bajo la responsabilidad del empleador el programa de salud ocupacional de la empresa.</a:t>
            </a:r>
            <a:endParaRPr lang="es-ES_tradnl" dirty="0"/>
          </a:p>
          <a:p>
            <a:pPr algn="just"/>
            <a:r>
              <a:rPr lang="es-ES" dirty="0"/>
              <a:t> </a:t>
            </a:r>
            <a:endParaRPr lang="es-ES_tradnl" dirty="0"/>
          </a:p>
          <a:p>
            <a:pPr algn="just"/>
            <a:r>
              <a:rPr lang="es-ES" b="1" dirty="0"/>
              <a:t>Artículo 4:</a:t>
            </a:r>
            <a:r>
              <a:rPr lang="es-ES" dirty="0"/>
              <a:t> La empresa que posea dos o más establecimientos de trabajo podrá conformar varios Comités de Medicina, Higiene y Seguridad Industrial para el cumplimiento de lo dispuesto en esta Resolución, uno por cada establecimiento, teniendo en cuenta su organización interna.</a:t>
            </a:r>
            <a:endParaRPr lang="es-ES_tradnl" dirty="0"/>
          </a:p>
          <a:p>
            <a:pPr lvl="0" algn="just"/>
            <a:r>
              <a:rPr lang="es-ES_tradnl" b="1" dirty="0"/>
              <a:t/>
            </a:r>
            <a:br>
              <a:rPr lang="es-ES_tradnl" b="1" dirty="0"/>
            </a:br>
            <a:endParaRPr lang="es-CO" dirty="0">
              <a:latin typeface="Calibri" panose="020F0502020204030204" pitchFamily="34" charset="0"/>
              <a:ea typeface="Calibri" panose="020F0502020204030204" pitchFamily="34" charset="0"/>
              <a:cs typeface="Times New Roman" panose="02020603050405020304" pitchFamily="18" charset="0"/>
            </a:endParaRPr>
          </a:p>
        </p:txBody>
      </p:sp>
      <p:grpSp>
        <p:nvGrpSpPr>
          <p:cNvPr id="7" name="Grupo 6"/>
          <p:cNvGrpSpPr/>
          <p:nvPr/>
        </p:nvGrpSpPr>
        <p:grpSpPr>
          <a:xfrm>
            <a:off x="207127" y="80217"/>
            <a:ext cx="7282784" cy="681348"/>
            <a:chOff x="207127" y="80217"/>
            <a:chExt cx="7282784" cy="681348"/>
          </a:xfrm>
        </p:grpSpPr>
        <p:sp>
          <p:nvSpPr>
            <p:cNvPr id="9" name="Elipse 8"/>
            <p:cNvSpPr/>
            <p:nvPr/>
          </p:nvSpPr>
          <p:spPr>
            <a:xfrm>
              <a:off x="6823161" y="94815"/>
              <a:ext cx="666750" cy="666750"/>
            </a:xfrm>
            <a:prstGeom prst="ellipse">
              <a:avLst/>
            </a:prstGeom>
            <a:blipFill rotWithShape="1">
              <a:blip r:embed="rId2"/>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a:defRPr/>
              </a:pPr>
              <a:endParaRPr lang="es-CO" sz="1350" dirty="0"/>
            </a:p>
          </p:txBody>
        </p:sp>
        <p:sp>
          <p:nvSpPr>
            <p:cNvPr id="12" name="Título 1"/>
            <p:cNvSpPr txBox="1">
              <a:spLocks/>
            </p:cNvSpPr>
            <p:nvPr/>
          </p:nvSpPr>
          <p:spPr>
            <a:xfrm>
              <a:off x="207127" y="80217"/>
              <a:ext cx="6399083" cy="618233"/>
            </a:xfrm>
            <a:prstGeom prst="rect">
              <a:avLst/>
            </a:prstGeom>
          </p:spPr>
          <p:txBody>
            <a:bodyPr vert="horz" lIns="91440" tIns="45720" rIns="91440" bIns="45720" rtlCol="0" anchor="ctr">
              <a:normAutofit fontScale="85000" lnSpcReduction="1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CO" sz="2400" b="1" dirty="0" smtClean="0">
                  <a:solidFill>
                    <a:srgbClr val="77C319"/>
                  </a:solidFill>
                  <a:ea typeface="Calibri"/>
                  <a:cs typeface="Calibri"/>
                  <a:sym typeface="Calibri"/>
                </a:rPr>
                <a:t>      2. CONTEXTUALIZACIÓN CUIDADO DE LA PALABRA </a:t>
              </a:r>
              <a:endParaRPr lang="es-ES" sz="2400" dirty="0">
                <a:solidFill>
                  <a:srgbClr val="77C319"/>
                </a:solidFill>
              </a:endParaRPr>
            </a:p>
          </p:txBody>
        </p:sp>
      </p:grpSp>
    </p:spTree>
    <p:extLst>
      <p:ext uri="{BB962C8B-B14F-4D97-AF65-F5344CB8AC3E}">
        <p14:creationId xmlns:p14="http://schemas.microsoft.com/office/powerpoint/2010/main" val="393276489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1" y="890201"/>
            <a:ext cx="138564"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8" name="Rectangle 6"/>
          <p:cNvSpPr>
            <a:spLocks noChangeArrowheads="1"/>
          </p:cNvSpPr>
          <p:nvPr/>
        </p:nvSpPr>
        <p:spPr bwMode="auto">
          <a:xfrm>
            <a:off x="1" y="1576001"/>
            <a:ext cx="138564"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2" name="Rectángulo 1"/>
          <p:cNvSpPr/>
          <p:nvPr/>
        </p:nvSpPr>
        <p:spPr>
          <a:xfrm>
            <a:off x="461897" y="1714500"/>
            <a:ext cx="8220206" cy="3693319"/>
          </a:xfrm>
          <a:prstGeom prst="rect">
            <a:avLst/>
          </a:prstGeom>
        </p:spPr>
        <p:txBody>
          <a:bodyPr wrap="square">
            <a:spAutoFit/>
          </a:bodyPr>
          <a:lstStyle/>
          <a:p>
            <a:pPr algn="just"/>
            <a:r>
              <a:rPr lang="es-ES" b="1" dirty="0"/>
              <a:t>Artículo 5:</a:t>
            </a:r>
            <a:r>
              <a:rPr lang="es-ES" dirty="0"/>
              <a:t> El empleador nombrará directamente sus representantes al Comité y los trabajadores elegirán los suyos mediante votación libre.</a:t>
            </a:r>
            <a:endParaRPr lang="es-ES_tradnl" dirty="0"/>
          </a:p>
          <a:p>
            <a:pPr algn="just"/>
            <a:r>
              <a:rPr lang="es-ES" dirty="0"/>
              <a:t> </a:t>
            </a:r>
            <a:endParaRPr lang="es-ES_tradnl" dirty="0"/>
          </a:p>
          <a:p>
            <a:pPr algn="just"/>
            <a:r>
              <a:rPr lang="es-ES" b="1" dirty="0"/>
              <a:t>Artículo 6:</a:t>
            </a:r>
            <a:r>
              <a:rPr lang="es-ES" dirty="0"/>
              <a:t> Los miembros del Comité serán elegidos por un año al cabo del cual podrán ser reelegidos.</a:t>
            </a:r>
            <a:endParaRPr lang="es-ES_tradnl" dirty="0"/>
          </a:p>
          <a:p>
            <a:pPr algn="just"/>
            <a:r>
              <a:rPr lang="es-ES" dirty="0"/>
              <a:t> </a:t>
            </a:r>
            <a:endParaRPr lang="es-ES_tradnl" dirty="0"/>
          </a:p>
          <a:p>
            <a:pPr algn="just"/>
            <a:r>
              <a:rPr lang="es-ES" b="1" dirty="0"/>
              <a:t>Artículo 7:</a:t>
            </a:r>
            <a:r>
              <a:rPr lang="es-ES" dirty="0"/>
              <a:t> El Comité de Medicina, Higiene y Seguridad Industrial se reunirá por lo menos una vez al mes en el local de la empresa y durante el horario de trabajo.</a:t>
            </a:r>
            <a:endParaRPr lang="es-ES_tradnl" dirty="0"/>
          </a:p>
          <a:p>
            <a:pPr algn="just"/>
            <a:r>
              <a:rPr lang="es-ES" dirty="0"/>
              <a:t> </a:t>
            </a:r>
            <a:endParaRPr lang="es-ES_tradnl" dirty="0"/>
          </a:p>
          <a:p>
            <a:pPr algn="just"/>
            <a:r>
              <a:rPr lang="es-ES" dirty="0"/>
              <a:t>Parágrafo: En caso de accidente grave o riesgo inminente, el Comité se reunirá con carácter extraordinario y con la presencia del responsable del área donde ocurrió el accidente o se determinó el riesgo, dentro de los cinco días siguientes a la ocurrencia del hecho.</a:t>
            </a:r>
            <a:endParaRPr lang="es-ES_tradnl" dirty="0"/>
          </a:p>
        </p:txBody>
      </p:sp>
      <p:grpSp>
        <p:nvGrpSpPr>
          <p:cNvPr id="7" name="Grupo 6"/>
          <p:cNvGrpSpPr/>
          <p:nvPr/>
        </p:nvGrpSpPr>
        <p:grpSpPr>
          <a:xfrm>
            <a:off x="207127" y="80217"/>
            <a:ext cx="7282784" cy="681348"/>
            <a:chOff x="207127" y="80217"/>
            <a:chExt cx="7282784" cy="681348"/>
          </a:xfrm>
        </p:grpSpPr>
        <p:sp>
          <p:nvSpPr>
            <p:cNvPr id="9" name="Elipse 8"/>
            <p:cNvSpPr/>
            <p:nvPr/>
          </p:nvSpPr>
          <p:spPr>
            <a:xfrm>
              <a:off x="6823161" y="94815"/>
              <a:ext cx="666750" cy="666750"/>
            </a:xfrm>
            <a:prstGeom prst="ellipse">
              <a:avLst/>
            </a:prstGeom>
            <a:blipFill rotWithShape="1">
              <a:blip r:embed="rId2"/>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a:defRPr/>
              </a:pPr>
              <a:endParaRPr lang="es-CO" sz="1350" dirty="0"/>
            </a:p>
          </p:txBody>
        </p:sp>
        <p:sp>
          <p:nvSpPr>
            <p:cNvPr id="12" name="Título 1"/>
            <p:cNvSpPr txBox="1">
              <a:spLocks/>
            </p:cNvSpPr>
            <p:nvPr/>
          </p:nvSpPr>
          <p:spPr>
            <a:xfrm>
              <a:off x="207127" y="80217"/>
              <a:ext cx="6399083" cy="618233"/>
            </a:xfrm>
            <a:prstGeom prst="rect">
              <a:avLst/>
            </a:prstGeom>
          </p:spPr>
          <p:txBody>
            <a:bodyPr vert="horz" lIns="91440" tIns="45720" rIns="91440" bIns="45720" rtlCol="0" anchor="ctr">
              <a:normAutofit fontScale="85000" lnSpcReduction="1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CO" sz="2400" b="1" dirty="0" smtClean="0">
                  <a:solidFill>
                    <a:srgbClr val="77C319"/>
                  </a:solidFill>
                  <a:ea typeface="Calibri"/>
                  <a:cs typeface="Calibri"/>
                  <a:sym typeface="Calibri"/>
                </a:rPr>
                <a:t>      2. CONTEXTUALIZACIÓN CUIDADO DE LA PALABRA </a:t>
              </a:r>
              <a:endParaRPr lang="es-ES" sz="2400" dirty="0">
                <a:solidFill>
                  <a:srgbClr val="77C319"/>
                </a:solidFill>
              </a:endParaRPr>
            </a:p>
          </p:txBody>
        </p:sp>
      </p:grpSp>
    </p:spTree>
    <p:extLst>
      <p:ext uri="{BB962C8B-B14F-4D97-AF65-F5344CB8AC3E}">
        <p14:creationId xmlns:p14="http://schemas.microsoft.com/office/powerpoint/2010/main" val="265886479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1" y="890201"/>
            <a:ext cx="138564"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8" name="Rectangle 6"/>
          <p:cNvSpPr>
            <a:spLocks noChangeArrowheads="1"/>
          </p:cNvSpPr>
          <p:nvPr/>
        </p:nvSpPr>
        <p:spPr bwMode="auto">
          <a:xfrm>
            <a:off x="1" y="1576001"/>
            <a:ext cx="138564"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2" name="Rectángulo 1"/>
          <p:cNvSpPr/>
          <p:nvPr/>
        </p:nvSpPr>
        <p:spPr>
          <a:xfrm>
            <a:off x="253511" y="1576001"/>
            <a:ext cx="8560905" cy="4247317"/>
          </a:xfrm>
          <a:prstGeom prst="rect">
            <a:avLst/>
          </a:prstGeom>
        </p:spPr>
        <p:txBody>
          <a:bodyPr wrap="square">
            <a:spAutoFit/>
          </a:bodyPr>
          <a:lstStyle/>
          <a:p>
            <a:pPr algn="just"/>
            <a:r>
              <a:rPr lang="es-ES" b="1" dirty="0"/>
              <a:t>Artículo 8:</a:t>
            </a:r>
            <a:r>
              <a:rPr lang="es-ES" dirty="0"/>
              <a:t> El quórum para sesionar el Comité estará constituido por la mitad más uno de sus miembros. Pasados los primeros treinta (30) minutos de la hora señalada para empezar la reunión del Comité sesionara con los miembros presentes y sus decisiones tendrán plena validez.</a:t>
            </a:r>
            <a:endParaRPr lang="es-ES_tradnl" dirty="0"/>
          </a:p>
          <a:p>
            <a:pPr algn="just"/>
            <a:r>
              <a:rPr lang="es-ES" dirty="0"/>
              <a:t> </a:t>
            </a:r>
            <a:endParaRPr lang="es-ES_tradnl" dirty="0"/>
          </a:p>
          <a:p>
            <a:pPr algn="just"/>
            <a:r>
              <a:rPr lang="es-ES" b="1" dirty="0"/>
              <a:t>Artículo 9:</a:t>
            </a:r>
            <a:r>
              <a:rPr lang="es-ES" dirty="0"/>
              <a:t> El empleador designará anualmente al Presidente del Comité de los representantes que él designa y el Comité en pleno elegirá al Secretario de entre la totalidad de sus miembros.</a:t>
            </a:r>
            <a:endParaRPr lang="es-ES_tradnl" dirty="0"/>
          </a:p>
          <a:p>
            <a:pPr algn="just"/>
            <a:r>
              <a:rPr lang="es-ES" dirty="0"/>
              <a:t> </a:t>
            </a:r>
            <a:endParaRPr lang="es-ES" dirty="0" smtClean="0"/>
          </a:p>
          <a:p>
            <a:pPr algn="just"/>
            <a:r>
              <a:rPr lang="es-ES" b="1" dirty="0"/>
              <a:t>Artículo 10:</a:t>
            </a:r>
            <a:r>
              <a:rPr lang="es-ES" dirty="0"/>
              <a:t> El Comité de Medicina, Higiene y Seguridad Industrial es un organismo de promoción y vigilancia de las normas y reglamentos de salud ocupacional dentro de la empresa y no se ocupará por lo tanto de tramitar asuntos referentes a la relación contractual laboral propiamente dicha, los problemas de personal, disciplinarios o sindicales; ellos se ventilan en otros organismos y están sujetos a reglamentación distinta.</a:t>
            </a:r>
            <a:endParaRPr lang="es-ES_tradnl" dirty="0"/>
          </a:p>
          <a:p>
            <a:pPr algn="just"/>
            <a:endParaRPr lang="es-ES_tradnl" dirty="0"/>
          </a:p>
        </p:txBody>
      </p:sp>
      <p:grpSp>
        <p:nvGrpSpPr>
          <p:cNvPr id="7" name="Grupo 6"/>
          <p:cNvGrpSpPr/>
          <p:nvPr/>
        </p:nvGrpSpPr>
        <p:grpSpPr>
          <a:xfrm>
            <a:off x="207127" y="80217"/>
            <a:ext cx="7282784" cy="681348"/>
            <a:chOff x="207127" y="80217"/>
            <a:chExt cx="7282784" cy="681348"/>
          </a:xfrm>
        </p:grpSpPr>
        <p:sp>
          <p:nvSpPr>
            <p:cNvPr id="9" name="Elipse 8"/>
            <p:cNvSpPr/>
            <p:nvPr/>
          </p:nvSpPr>
          <p:spPr>
            <a:xfrm>
              <a:off x="6823161" y="94815"/>
              <a:ext cx="666750" cy="666750"/>
            </a:xfrm>
            <a:prstGeom prst="ellipse">
              <a:avLst/>
            </a:prstGeom>
            <a:blipFill rotWithShape="1">
              <a:blip r:embed="rId2"/>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a:defRPr/>
              </a:pPr>
              <a:endParaRPr lang="es-CO" sz="1350" dirty="0"/>
            </a:p>
          </p:txBody>
        </p:sp>
        <p:sp>
          <p:nvSpPr>
            <p:cNvPr id="12" name="Título 1"/>
            <p:cNvSpPr txBox="1">
              <a:spLocks/>
            </p:cNvSpPr>
            <p:nvPr/>
          </p:nvSpPr>
          <p:spPr>
            <a:xfrm>
              <a:off x="207127" y="80217"/>
              <a:ext cx="6399083" cy="618233"/>
            </a:xfrm>
            <a:prstGeom prst="rect">
              <a:avLst/>
            </a:prstGeom>
          </p:spPr>
          <p:txBody>
            <a:bodyPr vert="horz" lIns="91440" tIns="45720" rIns="91440" bIns="45720" rtlCol="0" anchor="ctr">
              <a:normAutofit fontScale="85000" lnSpcReduction="1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CO" sz="2400" b="1" dirty="0" smtClean="0">
                  <a:solidFill>
                    <a:srgbClr val="77C319"/>
                  </a:solidFill>
                  <a:ea typeface="Calibri"/>
                  <a:cs typeface="Calibri"/>
                  <a:sym typeface="Calibri"/>
                </a:rPr>
                <a:t>      2. CONTEXTUALIZACIÓN CUIDADO DE LA PALABRA </a:t>
              </a:r>
              <a:endParaRPr lang="es-ES" sz="2400" dirty="0">
                <a:solidFill>
                  <a:srgbClr val="77C319"/>
                </a:solidFill>
              </a:endParaRPr>
            </a:p>
          </p:txBody>
        </p:sp>
      </p:grpSp>
    </p:spTree>
    <p:extLst>
      <p:ext uri="{BB962C8B-B14F-4D97-AF65-F5344CB8AC3E}">
        <p14:creationId xmlns:p14="http://schemas.microsoft.com/office/powerpoint/2010/main" val="334196104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1" y="890201"/>
            <a:ext cx="138564"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8" name="Rectangle 6"/>
          <p:cNvSpPr>
            <a:spLocks noChangeArrowheads="1"/>
          </p:cNvSpPr>
          <p:nvPr/>
        </p:nvSpPr>
        <p:spPr bwMode="auto">
          <a:xfrm>
            <a:off x="1" y="1576001"/>
            <a:ext cx="138564"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2" name="Rectángulo 1"/>
          <p:cNvSpPr/>
          <p:nvPr/>
        </p:nvSpPr>
        <p:spPr>
          <a:xfrm>
            <a:off x="325881" y="1576001"/>
            <a:ext cx="8560905" cy="3693319"/>
          </a:xfrm>
          <a:prstGeom prst="rect">
            <a:avLst/>
          </a:prstGeom>
        </p:spPr>
        <p:txBody>
          <a:bodyPr wrap="square">
            <a:spAutoFit/>
          </a:bodyPr>
          <a:lstStyle/>
          <a:p>
            <a:pPr algn="just"/>
            <a:r>
              <a:rPr lang="es-ES" b="1" dirty="0"/>
              <a:t>Artículo 11:</a:t>
            </a:r>
            <a:r>
              <a:rPr lang="es-ES" dirty="0"/>
              <a:t> Son funciones del Comité de Medicina, Higiene y Seguridad Industrial, además de las señaladas por el artículo 26 del Decreto 614 de 1984, las siguientes:</a:t>
            </a:r>
            <a:endParaRPr lang="es-ES_tradnl" dirty="0"/>
          </a:p>
          <a:p>
            <a:pPr algn="just"/>
            <a:r>
              <a:rPr lang="es-ES" dirty="0"/>
              <a:t> </a:t>
            </a:r>
            <a:endParaRPr lang="es-ES_tradnl" dirty="0"/>
          </a:p>
          <a:p>
            <a:pPr lvl="0" algn="just"/>
            <a:r>
              <a:rPr lang="es-ES" dirty="0" smtClean="0"/>
              <a:t>a) Proponer </a:t>
            </a:r>
            <a:r>
              <a:rPr lang="es-ES" dirty="0"/>
              <a:t>a la administración de la empresa o establecimiento de trabajo la adopción de medidas y el desarrollo de actividades que procuren y mantengan la salud en los lugares y ambientes de trabajo.</a:t>
            </a:r>
            <a:endParaRPr lang="es-ES_tradnl" dirty="0"/>
          </a:p>
          <a:p>
            <a:pPr algn="just"/>
            <a:r>
              <a:rPr lang="es-ES" dirty="0"/>
              <a:t> </a:t>
            </a:r>
            <a:endParaRPr lang="es-ES_tradnl" dirty="0"/>
          </a:p>
          <a:p>
            <a:pPr lvl="0" algn="just"/>
            <a:r>
              <a:rPr lang="es-ES" dirty="0" smtClean="0"/>
              <a:t>b) Proponer </a:t>
            </a:r>
            <a:r>
              <a:rPr lang="es-ES" dirty="0"/>
              <a:t>y participar en actividades de capacitación en salud ocupacional dirigidas a trabajadores, supervisores y directivos de la empresa o establecimiento de trabajo.</a:t>
            </a:r>
            <a:endParaRPr lang="es-ES_tradnl" dirty="0"/>
          </a:p>
          <a:p>
            <a:pPr algn="just"/>
            <a:r>
              <a:rPr lang="es-ES" dirty="0"/>
              <a:t> </a:t>
            </a:r>
            <a:endParaRPr lang="es-ES_tradnl" dirty="0"/>
          </a:p>
          <a:p>
            <a:pPr lvl="0" algn="just"/>
            <a:r>
              <a:rPr lang="es-ES" dirty="0" smtClean="0"/>
              <a:t>c) Colaborar </a:t>
            </a:r>
            <a:r>
              <a:rPr lang="es-ES" dirty="0"/>
              <a:t>con los funcionarios de entidades gubernamentales de salud ocupacional en las actividades que éstos adelanten en la empresa y recibir por derecho propio los informes correspondientes.</a:t>
            </a:r>
            <a:endParaRPr lang="es-ES_tradnl" dirty="0"/>
          </a:p>
        </p:txBody>
      </p:sp>
      <p:grpSp>
        <p:nvGrpSpPr>
          <p:cNvPr id="7" name="Grupo 6"/>
          <p:cNvGrpSpPr/>
          <p:nvPr/>
        </p:nvGrpSpPr>
        <p:grpSpPr>
          <a:xfrm>
            <a:off x="207127" y="80217"/>
            <a:ext cx="7282784" cy="681348"/>
            <a:chOff x="207127" y="80217"/>
            <a:chExt cx="7282784" cy="681348"/>
          </a:xfrm>
        </p:grpSpPr>
        <p:sp>
          <p:nvSpPr>
            <p:cNvPr id="9" name="Elipse 8"/>
            <p:cNvSpPr/>
            <p:nvPr/>
          </p:nvSpPr>
          <p:spPr>
            <a:xfrm>
              <a:off x="6823161" y="94815"/>
              <a:ext cx="666750" cy="666750"/>
            </a:xfrm>
            <a:prstGeom prst="ellipse">
              <a:avLst/>
            </a:prstGeom>
            <a:blipFill rotWithShape="1">
              <a:blip r:embed="rId2"/>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a:defRPr/>
              </a:pPr>
              <a:endParaRPr lang="es-CO" sz="1350" dirty="0"/>
            </a:p>
          </p:txBody>
        </p:sp>
        <p:sp>
          <p:nvSpPr>
            <p:cNvPr id="12" name="Título 1"/>
            <p:cNvSpPr txBox="1">
              <a:spLocks/>
            </p:cNvSpPr>
            <p:nvPr/>
          </p:nvSpPr>
          <p:spPr>
            <a:xfrm>
              <a:off x="207127" y="80217"/>
              <a:ext cx="6399083" cy="618233"/>
            </a:xfrm>
            <a:prstGeom prst="rect">
              <a:avLst/>
            </a:prstGeom>
          </p:spPr>
          <p:txBody>
            <a:bodyPr vert="horz" lIns="91440" tIns="45720" rIns="91440" bIns="45720" rtlCol="0" anchor="ctr">
              <a:normAutofit fontScale="85000" lnSpcReduction="1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CO" sz="2400" b="1" dirty="0" smtClean="0">
                  <a:solidFill>
                    <a:srgbClr val="77C319"/>
                  </a:solidFill>
                  <a:ea typeface="Calibri"/>
                  <a:cs typeface="Calibri"/>
                  <a:sym typeface="Calibri"/>
                </a:rPr>
                <a:t>      2. CONTEXTUALIZACIÓN CUIDADO DE LA PALABRA </a:t>
              </a:r>
              <a:endParaRPr lang="es-ES" sz="2400" dirty="0">
                <a:solidFill>
                  <a:srgbClr val="77C319"/>
                </a:solidFill>
              </a:endParaRPr>
            </a:p>
          </p:txBody>
        </p:sp>
      </p:grpSp>
    </p:spTree>
    <p:extLst>
      <p:ext uri="{BB962C8B-B14F-4D97-AF65-F5344CB8AC3E}">
        <p14:creationId xmlns:p14="http://schemas.microsoft.com/office/powerpoint/2010/main" val="395882551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1" y="890201"/>
            <a:ext cx="138564"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8" name="Rectangle 6"/>
          <p:cNvSpPr>
            <a:spLocks noChangeArrowheads="1"/>
          </p:cNvSpPr>
          <p:nvPr/>
        </p:nvSpPr>
        <p:spPr bwMode="auto">
          <a:xfrm>
            <a:off x="1" y="1576001"/>
            <a:ext cx="138564"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2" name="Rectángulo 1"/>
          <p:cNvSpPr/>
          <p:nvPr/>
        </p:nvSpPr>
        <p:spPr>
          <a:xfrm>
            <a:off x="207127" y="1714949"/>
            <a:ext cx="8560905" cy="3693319"/>
          </a:xfrm>
          <a:prstGeom prst="rect">
            <a:avLst/>
          </a:prstGeom>
        </p:spPr>
        <p:txBody>
          <a:bodyPr wrap="square">
            <a:spAutoFit/>
          </a:bodyPr>
          <a:lstStyle/>
          <a:p>
            <a:pPr lvl="0" algn="just"/>
            <a:r>
              <a:rPr lang="es-ES" dirty="0" smtClean="0"/>
              <a:t>d) Vigilar </a:t>
            </a:r>
            <a:r>
              <a:rPr lang="es-ES" dirty="0"/>
              <a:t>el desarrollo de las actividades que en materia de medicina, higiene y seguridad industrial debe realizar la empresa de acuerdo con el Reglamento de Higiene y Seguridad Industrial y las normas vigentes; promover su divulgación y observancia.</a:t>
            </a:r>
            <a:endParaRPr lang="es-ES_tradnl" dirty="0"/>
          </a:p>
          <a:p>
            <a:pPr algn="just"/>
            <a:r>
              <a:rPr lang="es-ES" dirty="0"/>
              <a:t> </a:t>
            </a:r>
            <a:endParaRPr lang="es-ES_tradnl" dirty="0"/>
          </a:p>
          <a:p>
            <a:pPr lvl="0" algn="just"/>
            <a:r>
              <a:rPr lang="es-ES" dirty="0" smtClean="0"/>
              <a:t>e) Colaborar </a:t>
            </a:r>
            <a:r>
              <a:rPr lang="es-ES" dirty="0"/>
              <a:t>en el análisis de las causas de los accidentes de trabajo y enfermedades profesionales y proponer al empleador las medidas correctivas que haya lugar para evitar su ocurrencia. Evaluar los programas que se hayan realizado.</a:t>
            </a:r>
            <a:endParaRPr lang="es-ES_tradnl" dirty="0"/>
          </a:p>
          <a:p>
            <a:pPr algn="just"/>
            <a:r>
              <a:rPr lang="es-ES" dirty="0"/>
              <a:t> </a:t>
            </a:r>
            <a:endParaRPr lang="es-ES_tradnl" dirty="0"/>
          </a:p>
          <a:p>
            <a:pPr lvl="0" algn="just"/>
            <a:r>
              <a:rPr lang="es-ES" dirty="0" smtClean="0"/>
              <a:t>f) Visitar </a:t>
            </a:r>
            <a:r>
              <a:rPr lang="es-ES" dirty="0"/>
              <a:t>periódicamente los lugares de trabajo e inspeccionar los ambientes, máquinas, equipos, aparatos y las operaciones realizadas por el personal de trabajadores en cada área o sección de la empresa e informar al empleador sobre la existencia de factores de riesgo y sugerir las medidas correctivas y de control.</a:t>
            </a:r>
            <a:endParaRPr lang="es-ES_tradnl" dirty="0"/>
          </a:p>
          <a:p>
            <a:pPr algn="just"/>
            <a:r>
              <a:rPr lang="es-ES_tradnl" dirty="0"/>
              <a:t> </a:t>
            </a:r>
          </a:p>
        </p:txBody>
      </p:sp>
      <p:grpSp>
        <p:nvGrpSpPr>
          <p:cNvPr id="7" name="Grupo 6"/>
          <p:cNvGrpSpPr/>
          <p:nvPr/>
        </p:nvGrpSpPr>
        <p:grpSpPr>
          <a:xfrm>
            <a:off x="207127" y="80217"/>
            <a:ext cx="7282784" cy="681348"/>
            <a:chOff x="207127" y="80217"/>
            <a:chExt cx="7282784" cy="681348"/>
          </a:xfrm>
        </p:grpSpPr>
        <p:sp>
          <p:nvSpPr>
            <p:cNvPr id="9" name="Elipse 8"/>
            <p:cNvSpPr/>
            <p:nvPr/>
          </p:nvSpPr>
          <p:spPr>
            <a:xfrm>
              <a:off x="6823161" y="94815"/>
              <a:ext cx="666750" cy="666750"/>
            </a:xfrm>
            <a:prstGeom prst="ellipse">
              <a:avLst/>
            </a:prstGeom>
            <a:blipFill rotWithShape="1">
              <a:blip r:embed="rId2"/>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a:defRPr/>
              </a:pPr>
              <a:endParaRPr lang="es-CO" sz="1350" dirty="0"/>
            </a:p>
          </p:txBody>
        </p:sp>
        <p:sp>
          <p:nvSpPr>
            <p:cNvPr id="12" name="Título 1"/>
            <p:cNvSpPr txBox="1">
              <a:spLocks/>
            </p:cNvSpPr>
            <p:nvPr/>
          </p:nvSpPr>
          <p:spPr>
            <a:xfrm>
              <a:off x="207127" y="80217"/>
              <a:ext cx="6399083" cy="618233"/>
            </a:xfrm>
            <a:prstGeom prst="rect">
              <a:avLst/>
            </a:prstGeom>
          </p:spPr>
          <p:txBody>
            <a:bodyPr vert="horz" lIns="91440" tIns="45720" rIns="91440" bIns="45720" rtlCol="0" anchor="ctr">
              <a:normAutofit fontScale="85000" lnSpcReduction="1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CO" sz="2400" b="1" dirty="0" smtClean="0">
                  <a:solidFill>
                    <a:srgbClr val="77C319"/>
                  </a:solidFill>
                  <a:ea typeface="Calibri"/>
                  <a:cs typeface="Calibri"/>
                  <a:sym typeface="Calibri"/>
                </a:rPr>
                <a:t>      2. CONTEXTUALIZACIÓN CUIDADO DE LA PALABRA </a:t>
              </a:r>
              <a:endParaRPr lang="es-ES" sz="2400" dirty="0">
                <a:solidFill>
                  <a:srgbClr val="77C319"/>
                </a:solidFill>
              </a:endParaRPr>
            </a:p>
          </p:txBody>
        </p:sp>
      </p:grpSp>
    </p:spTree>
    <p:extLst>
      <p:ext uri="{BB962C8B-B14F-4D97-AF65-F5344CB8AC3E}">
        <p14:creationId xmlns:p14="http://schemas.microsoft.com/office/powerpoint/2010/main" val="259802067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75599" y="2240128"/>
            <a:ext cx="6132435" cy="1124570"/>
          </a:xfrm>
          <a:prstGeom prst="rect">
            <a:avLst/>
          </a:prstGeom>
          <a:gradFill flip="none" rotWithShape="1">
            <a:gsLst>
              <a:gs pos="0">
                <a:srgbClr val="45C1DA">
                  <a:tint val="66000"/>
                  <a:satMod val="160000"/>
                </a:srgbClr>
              </a:gs>
              <a:gs pos="50000">
                <a:srgbClr val="45C1DA">
                  <a:tint val="44500"/>
                  <a:satMod val="160000"/>
                </a:srgbClr>
              </a:gs>
              <a:gs pos="100000">
                <a:srgbClr val="45C1DA">
                  <a:tint val="23500"/>
                  <a:satMod val="160000"/>
                </a:srgbClr>
              </a:gs>
            </a:gsLst>
            <a:path path="circle">
              <a:fillToRect l="100000" b="100000"/>
            </a:path>
            <a:tileRect t="-100000" r="-100000"/>
          </a:gra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endParaRPr lang="es-CO" sz="1600" dirty="0">
              <a:solidFill>
                <a:srgbClr val="002060"/>
              </a:solidFill>
            </a:endParaRPr>
          </a:p>
        </p:txBody>
      </p:sp>
      <p:sp>
        <p:nvSpPr>
          <p:cNvPr id="5" name="5 Rectángulo"/>
          <p:cNvSpPr/>
          <p:nvPr/>
        </p:nvSpPr>
        <p:spPr>
          <a:xfrm>
            <a:off x="175599" y="4467059"/>
            <a:ext cx="6132434" cy="821531"/>
          </a:xfrm>
          <a:prstGeom prst="rect">
            <a:avLst/>
          </a:prstGeom>
          <a:gradFill flip="none" rotWithShape="1">
            <a:gsLst>
              <a:gs pos="0">
                <a:srgbClr val="45C1DA">
                  <a:tint val="66000"/>
                  <a:satMod val="160000"/>
                </a:srgbClr>
              </a:gs>
              <a:gs pos="50000">
                <a:srgbClr val="45C1DA">
                  <a:tint val="44500"/>
                  <a:satMod val="160000"/>
                </a:srgbClr>
              </a:gs>
              <a:gs pos="100000">
                <a:srgbClr val="45C1DA">
                  <a:tint val="23500"/>
                  <a:satMod val="160000"/>
                </a:srgbClr>
              </a:gs>
            </a:gsLst>
            <a:lin ang="5400000" scaled="1"/>
            <a:tileRect/>
          </a:gra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endParaRPr lang="es-CO" sz="1350" dirty="0"/>
          </a:p>
        </p:txBody>
      </p:sp>
      <p:sp>
        <p:nvSpPr>
          <p:cNvPr id="6" name="Cuadro de texto 2"/>
          <p:cNvSpPr txBox="1">
            <a:spLocks noChangeArrowheads="1"/>
          </p:cNvSpPr>
          <p:nvPr/>
        </p:nvSpPr>
        <p:spPr bwMode="auto">
          <a:xfrm>
            <a:off x="184732" y="1364600"/>
            <a:ext cx="6016195" cy="687624"/>
          </a:xfrm>
          <a:prstGeom prst="rect">
            <a:avLst/>
          </a:prstGeom>
          <a:noFill/>
          <a:ln w="9525">
            <a:noFill/>
            <a:miter lim="800000"/>
            <a:headEnd/>
            <a:tailEnd/>
          </a:ln>
        </p:spPr>
        <p:txBody>
          <a:bodyPr rot="0" vert="horz" wrap="square" lIns="68580" tIns="34290" rIns="68580" bIns="34290" anchor="t" anchorCtr="0">
            <a:spAutoFit/>
          </a:bodyPr>
          <a:lstStyle/>
          <a:p>
            <a:pPr>
              <a:lnSpc>
                <a:spcPct val="115000"/>
              </a:lnSpc>
            </a:pPr>
            <a:r>
              <a:rPr lang="es-CO" b="1" dirty="0">
                <a:solidFill>
                  <a:srgbClr val="002060"/>
                </a:solidFill>
                <a:latin typeface="Calibri" panose="020F0502020204030204" pitchFamily="34" charset="0"/>
                <a:ea typeface="Calibri" panose="020F0502020204030204" pitchFamily="34" charset="0"/>
                <a:cs typeface="Times New Roman" panose="02020603050405020304" pitchFamily="18" charset="0"/>
              </a:rPr>
              <a:t>Objetivo general del contenido técnico en seguridad y salud en el trabajo </a:t>
            </a:r>
            <a:endParaRPr lang="es-CO" dirty="0">
              <a:solidFill>
                <a:srgbClr val="002060"/>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7" name="Cuadro de texto 2"/>
          <p:cNvSpPr txBox="1">
            <a:spLocks noChangeArrowheads="1"/>
          </p:cNvSpPr>
          <p:nvPr/>
        </p:nvSpPr>
        <p:spPr bwMode="auto">
          <a:xfrm>
            <a:off x="175599" y="3848221"/>
            <a:ext cx="3821771" cy="387798"/>
          </a:xfrm>
          <a:prstGeom prst="rect">
            <a:avLst/>
          </a:prstGeom>
          <a:noFill/>
          <a:ln w="9525">
            <a:noFill/>
            <a:miter lim="800000"/>
            <a:headEnd/>
            <a:tailEnd/>
          </a:ln>
        </p:spPr>
        <p:txBody>
          <a:bodyPr rot="0" vert="horz" wrap="square" lIns="68580" tIns="34290" rIns="68580" bIns="34290" anchor="t" anchorCtr="0">
            <a:spAutoFit/>
          </a:bodyPr>
          <a:lstStyle/>
          <a:p>
            <a:pPr>
              <a:lnSpc>
                <a:spcPct val="115000"/>
              </a:lnSpc>
            </a:pPr>
            <a:r>
              <a:rPr lang="es-CO" b="1" dirty="0">
                <a:solidFill>
                  <a:srgbClr val="002060"/>
                </a:solidFill>
                <a:latin typeface="Calibri" panose="020F0502020204030204" pitchFamily="34" charset="0"/>
                <a:ea typeface="Calibri" panose="020F0502020204030204" pitchFamily="34" charset="0"/>
                <a:cs typeface="Times New Roman" panose="02020603050405020304" pitchFamily="18" charset="0"/>
              </a:rPr>
              <a:t>Objetivo general del cuidado</a:t>
            </a:r>
          </a:p>
        </p:txBody>
      </p:sp>
      <p:sp>
        <p:nvSpPr>
          <p:cNvPr id="8" name="Cuadro de texto 2"/>
          <p:cNvSpPr txBox="1">
            <a:spLocks noChangeArrowheads="1"/>
          </p:cNvSpPr>
          <p:nvPr/>
        </p:nvSpPr>
        <p:spPr bwMode="auto">
          <a:xfrm>
            <a:off x="237036" y="2391632"/>
            <a:ext cx="6070998" cy="1124570"/>
          </a:xfrm>
          <a:prstGeom prst="rect">
            <a:avLst/>
          </a:prstGeom>
          <a:noFill/>
          <a:ln w="9525">
            <a:noFill/>
            <a:miter lim="800000"/>
            <a:headEnd/>
            <a:tailEnd/>
          </a:ln>
        </p:spPr>
        <p:txBody>
          <a:bodyPr rot="0" vert="horz" wrap="square" lIns="68580" tIns="34290" rIns="68580" bIns="34290" anchor="t" anchorCtr="0">
            <a:noAutofit/>
          </a:bodyPr>
          <a:lstStyle/>
          <a:p>
            <a:pPr algn="just"/>
            <a:r>
              <a:rPr lang="es-ES_tradnl" sz="1600" dirty="0"/>
              <a:t>Establecer los elementos técnicos para la conformación y funcionamiento del Comité Paritario de Seguridad y Salud en el trabajo COPASST, de acuerdo con la normatividad legal vigente.</a:t>
            </a:r>
          </a:p>
        </p:txBody>
      </p:sp>
      <p:sp>
        <p:nvSpPr>
          <p:cNvPr id="9" name="Cuadro de texto 2"/>
          <p:cNvSpPr txBox="1">
            <a:spLocks noChangeArrowheads="1"/>
          </p:cNvSpPr>
          <p:nvPr/>
        </p:nvSpPr>
        <p:spPr bwMode="auto">
          <a:xfrm>
            <a:off x="175599" y="4573116"/>
            <a:ext cx="6007063" cy="698659"/>
          </a:xfrm>
          <a:prstGeom prst="rect">
            <a:avLst/>
          </a:prstGeom>
          <a:noFill/>
          <a:ln w="9525">
            <a:noFill/>
            <a:miter lim="800000"/>
            <a:headEnd/>
            <a:tailEnd/>
          </a:ln>
        </p:spPr>
        <p:txBody>
          <a:bodyPr rot="0" vert="horz" wrap="square" lIns="68580" tIns="34290" rIns="68580" bIns="34290" anchor="t" anchorCtr="0">
            <a:noAutofit/>
          </a:bodyPr>
          <a:lstStyle/>
          <a:p>
            <a:pPr algn="ctr">
              <a:lnSpc>
                <a:spcPct val="115000"/>
              </a:lnSpc>
              <a:spcAft>
                <a:spcPts val="750"/>
              </a:spcAft>
            </a:pPr>
            <a:r>
              <a:rPr lang="es-ES" sz="1600" b="1" dirty="0" smtClean="0">
                <a:latin typeface="Calibri" panose="020F0502020204030204" pitchFamily="34" charset="0"/>
                <a:ea typeface="Calibri" panose="020F0502020204030204" pitchFamily="34" charset="0"/>
                <a:cs typeface="Times New Roman" panose="02020603050405020304" pitchFamily="18" charset="0"/>
              </a:rPr>
              <a:t>Potencializar </a:t>
            </a:r>
            <a:r>
              <a:rPr lang="es-ES" sz="1600" b="1" dirty="0">
                <a:latin typeface="Calibri" panose="020F0502020204030204" pitchFamily="34" charset="0"/>
                <a:ea typeface="Calibri" panose="020F0502020204030204" pitchFamily="34" charset="0"/>
                <a:cs typeface="Times New Roman" panose="02020603050405020304" pitchFamily="18" charset="0"/>
              </a:rPr>
              <a:t>habilidades  del cuidado para generar hábitos  que promuevan la preservación y conservación de la vida.</a:t>
            </a:r>
            <a:endParaRPr lang="es-CO" sz="1600" b="1" dirty="0">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750"/>
              </a:spcAft>
            </a:pPr>
            <a:r>
              <a:rPr lang="es-CO" sz="1600" b="1" dirty="0">
                <a:latin typeface="Calibri" panose="020F0502020204030204" pitchFamily="34" charset="0"/>
                <a:ea typeface="Calibri" panose="020F0502020204030204" pitchFamily="34" charset="0"/>
                <a:cs typeface="Times New Roman" panose="02020603050405020304" pitchFamily="18" charset="0"/>
              </a:rPr>
              <a:t> </a:t>
            </a:r>
          </a:p>
        </p:txBody>
      </p:sp>
      <p:sp>
        <p:nvSpPr>
          <p:cNvPr id="11" name="Rectangle 12"/>
          <p:cNvSpPr>
            <a:spLocks noChangeArrowheads="1"/>
          </p:cNvSpPr>
          <p:nvPr/>
        </p:nvSpPr>
        <p:spPr bwMode="auto">
          <a:xfrm>
            <a:off x="1" y="1061651"/>
            <a:ext cx="138564"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pic>
        <p:nvPicPr>
          <p:cNvPr id="1026" name="Picture 35" descr="https://encrypted-tbn1.gstatic.com/images?q=tbn:ANd9GcT8ML4P9mhlDWMdUsyOpItz6Rejex_nGuRhxQlF6UMipzuBbVe3zke0wsQ"/>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2577" y="4409729"/>
            <a:ext cx="1326125" cy="93619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27" name="Imagen 2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32105" y="2203312"/>
            <a:ext cx="1567070" cy="125477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2" name="Título 1"/>
          <p:cNvSpPr txBox="1">
            <a:spLocks/>
          </p:cNvSpPr>
          <p:nvPr/>
        </p:nvSpPr>
        <p:spPr>
          <a:xfrm>
            <a:off x="184732" y="108768"/>
            <a:ext cx="6399083" cy="618233"/>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CO" sz="2400" b="1" dirty="0" smtClean="0">
                <a:solidFill>
                  <a:srgbClr val="77C319"/>
                </a:solidFill>
                <a:ea typeface="Calibri"/>
                <a:cs typeface="Calibri"/>
                <a:sym typeface="Calibri"/>
              </a:rPr>
              <a:t>      OBJETIVOS DEL APRENDIZAJE </a:t>
            </a:r>
            <a:endParaRPr lang="es-ES" sz="2400" dirty="0">
              <a:solidFill>
                <a:srgbClr val="77C319"/>
              </a:solidFill>
            </a:endParaRPr>
          </a:p>
        </p:txBody>
      </p:sp>
    </p:spTree>
    <p:extLst>
      <p:ext uri="{BB962C8B-B14F-4D97-AF65-F5344CB8AC3E}">
        <p14:creationId xmlns:p14="http://schemas.microsoft.com/office/powerpoint/2010/main" val="312983208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1" y="890201"/>
            <a:ext cx="138564"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8" name="Rectangle 6"/>
          <p:cNvSpPr>
            <a:spLocks noChangeArrowheads="1"/>
          </p:cNvSpPr>
          <p:nvPr/>
        </p:nvSpPr>
        <p:spPr bwMode="auto">
          <a:xfrm>
            <a:off x="1" y="1576001"/>
            <a:ext cx="138564"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2" name="Rectángulo 1"/>
          <p:cNvSpPr/>
          <p:nvPr/>
        </p:nvSpPr>
        <p:spPr>
          <a:xfrm>
            <a:off x="207127" y="1878209"/>
            <a:ext cx="8560905" cy="2862322"/>
          </a:xfrm>
          <a:prstGeom prst="rect">
            <a:avLst/>
          </a:prstGeom>
        </p:spPr>
        <p:txBody>
          <a:bodyPr wrap="square">
            <a:spAutoFit/>
          </a:bodyPr>
          <a:lstStyle/>
          <a:p>
            <a:pPr lvl="0" algn="just"/>
            <a:r>
              <a:rPr lang="es-ES" dirty="0" smtClean="0"/>
              <a:t>g) Estudiar </a:t>
            </a:r>
            <a:r>
              <a:rPr lang="es-ES" dirty="0"/>
              <a:t>y considerar las sugerencias que presenten los trabajadores en materia de medicina, higiene y seguridad industrial.</a:t>
            </a:r>
            <a:endParaRPr lang="es-ES_tradnl" dirty="0"/>
          </a:p>
          <a:p>
            <a:pPr algn="just"/>
            <a:r>
              <a:rPr lang="es-ES" dirty="0"/>
              <a:t> </a:t>
            </a:r>
            <a:endParaRPr lang="es-ES_tradnl" dirty="0"/>
          </a:p>
          <a:p>
            <a:pPr lvl="0" algn="just"/>
            <a:r>
              <a:rPr lang="es-ES" dirty="0" smtClean="0"/>
              <a:t>h) Servir </a:t>
            </a:r>
            <a:r>
              <a:rPr lang="es-ES" dirty="0"/>
              <a:t>como organismo de coordinación entre empleador y los trabajadores en la solución de los problemas relativos a la salud ocupacional. Tramitar los reclamos de los trabajadores relacionados con la salud ocupacional.</a:t>
            </a:r>
            <a:endParaRPr lang="es-ES_tradnl" dirty="0"/>
          </a:p>
          <a:p>
            <a:pPr algn="just"/>
            <a:r>
              <a:rPr lang="es-ES" dirty="0"/>
              <a:t> </a:t>
            </a:r>
            <a:endParaRPr lang="es-ES_tradnl" dirty="0"/>
          </a:p>
          <a:p>
            <a:pPr lvl="0" algn="just"/>
            <a:r>
              <a:rPr lang="es-ES" dirty="0" smtClean="0"/>
              <a:t>i) Solicitar </a:t>
            </a:r>
            <a:r>
              <a:rPr lang="es-ES" dirty="0"/>
              <a:t>periódicamente a la empresa informes sobre accidentalidad y enfermedades profesionales con el objeto de dar cumplimiento a lo estipulado en la presente Resolución.</a:t>
            </a:r>
            <a:endParaRPr lang="es-ES_tradnl" dirty="0"/>
          </a:p>
        </p:txBody>
      </p:sp>
      <p:grpSp>
        <p:nvGrpSpPr>
          <p:cNvPr id="7" name="Grupo 6"/>
          <p:cNvGrpSpPr/>
          <p:nvPr/>
        </p:nvGrpSpPr>
        <p:grpSpPr>
          <a:xfrm>
            <a:off x="207127" y="80217"/>
            <a:ext cx="7282784" cy="681348"/>
            <a:chOff x="207127" y="80217"/>
            <a:chExt cx="7282784" cy="681348"/>
          </a:xfrm>
        </p:grpSpPr>
        <p:sp>
          <p:nvSpPr>
            <p:cNvPr id="9" name="Elipse 8"/>
            <p:cNvSpPr/>
            <p:nvPr/>
          </p:nvSpPr>
          <p:spPr>
            <a:xfrm>
              <a:off x="6823161" y="94815"/>
              <a:ext cx="666750" cy="666750"/>
            </a:xfrm>
            <a:prstGeom prst="ellipse">
              <a:avLst/>
            </a:prstGeom>
            <a:blipFill rotWithShape="1">
              <a:blip r:embed="rId2"/>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a:defRPr/>
              </a:pPr>
              <a:endParaRPr lang="es-CO" sz="1350" dirty="0"/>
            </a:p>
          </p:txBody>
        </p:sp>
        <p:sp>
          <p:nvSpPr>
            <p:cNvPr id="12" name="Título 1"/>
            <p:cNvSpPr txBox="1">
              <a:spLocks/>
            </p:cNvSpPr>
            <p:nvPr/>
          </p:nvSpPr>
          <p:spPr>
            <a:xfrm>
              <a:off x="207127" y="80217"/>
              <a:ext cx="6399083" cy="618233"/>
            </a:xfrm>
            <a:prstGeom prst="rect">
              <a:avLst/>
            </a:prstGeom>
          </p:spPr>
          <p:txBody>
            <a:bodyPr vert="horz" lIns="91440" tIns="45720" rIns="91440" bIns="45720" rtlCol="0" anchor="ctr">
              <a:normAutofit fontScale="85000" lnSpcReduction="1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CO" sz="2400" b="1" dirty="0" smtClean="0">
                  <a:solidFill>
                    <a:srgbClr val="77C319"/>
                  </a:solidFill>
                  <a:ea typeface="Calibri"/>
                  <a:cs typeface="Calibri"/>
                  <a:sym typeface="Calibri"/>
                </a:rPr>
                <a:t>      2. CONTEXTUALIZACIÓN CUIDADO DE LA PALABRA </a:t>
              </a:r>
              <a:endParaRPr lang="es-ES" sz="2400" dirty="0">
                <a:solidFill>
                  <a:srgbClr val="77C319"/>
                </a:solidFill>
              </a:endParaRPr>
            </a:p>
          </p:txBody>
        </p:sp>
      </p:grpSp>
    </p:spTree>
    <p:extLst>
      <p:ext uri="{BB962C8B-B14F-4D97-AF65-F5344CB8AC3E}">
        <p14:creationId xmlns:p14="http://schemas.microsoft.com/office/powerpoint/2010/main" val="373834849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1" y="890201"/>
            <a:ext cx="138564"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8" name="Rectangle 6"/>
          <p:cNvSpPr>
            <a:spLocks noChangeArrowheads="1"/>
          </p:cNvSpPr>
          <p:nvPr/>
        </p:nvSpPr>
        <p:spPr bwMode="auto">
          <a:xfrm>
            <a:off x="1" y="1576001"/>
            <a:ext cx="138564"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2" name="Rectángulo 1"/>
          <p:cNvSpPr/>
          <p:nvPr/>
        </p:nvSpPr>
        <p:spPr>
          <a:xfrm>
            <a:off x="313144" y="2331088"/>
            <a:ext cx="8560905" cy="2031325"/>
          </a:xfrm>
          <a:prstGeom prst="rect">
            <a:avLst/>
          </a:prstGeom>
        </p:spPr>
        <p:txBody>
          <a:bodyPr wrap="square">
            <a:spAutoFit/>
          </a:bodyPr>
          <a:lstStyle/>
          <a:p>
            <a:pPr lvl="0" algn="just"/>
            <a:r>
              <a:rPr lang="es-ES" dirty="0" smtClean="0"/>
              <a:t>j) Elegir </a:t>
            </a:r>
            <a:r>
              <a:rPr lang="es-ES" dirty="0"/>
              <a:t>al Secretario del Comité.</a:t>
            </a:r>
            <a:endParaRPr lang="es-ES_tradnl" dirty="0"/>
          </a:p>
          <a:p>
            <a:pPr algn="just"/>
            <a:r>
              <a:rPr lang="es-ES" dirty="0"/>
              <a:t> </a:t>
            </a:r>
            <a:endParaRPr lang="es-ES_tradnl" dirty="0"/>
          </a:p>
          <a:p>
            <a:pPr lvl="0" algn="just"/>
            <a:r>
              <a:rPr lang="es-ES" dirty="0" smtClean="0"/>
              <a:t>k) Mantener </a:t>
            </a:r>
            <a:r>
              <a:rPr lang="es-ES" dirty="0"/>
              <a:t>un archivo de las actas de cada reunión y demás actividades que se desarrollen el cual estará en cualquier momento a disposición del empleador, los trabajadores y las autoridades competentes.</a:t>
            </a:r>
            <a:endParaRPr lang="es-ES_tradnl" dirty="0"/>
          </a:p>
          <a:p>
            <a:pPr algn="just"/>
            <a:r>
              <a:rPr lang="es-ES" dirty="0"/>
              <a:t> </a:t>
            </a:r>
            <a:endParaRPr lang="es-ES_tradnl" dirty="0"/>
          </a:p>
          <a:p>
            <a:pPr lvl="0" algn="just"/>
            <a:r>
              <a:rPr lang="es-ES" dirty="0" smtClean="0"/>
              <a:t>l) Las </a:t>
            </a:r>
            <a:r>
              <a:rPr lang="es-ES" dirty="0"/>
              <a:t>demás funciones que le señalen las normas sobre salud ocupacional.</a:t>
            </a:r>
            <a:endParaRPr lang="es-ES_tradnl" dirty="0"/>
          </a:p>
        </p:txBody>
      </p:sp>
      <p:grpSp>
        <p:nvGrpSpPr>
          <p:cNvPr id="7" name="Grupo 6"/>
          <p:cNvGrpSpPr/>
          <p:nvPr/>
        </p:nvGrpSpPr>
        <p:grpSpPr>
          <a:xfrm>
            <a:off x="207127" y="80217"/>
            <a:ext cx="7282784" cy="681348"/>
            <a:chOff x="207127" y="80217"/>
            <a:chExt cx="7282784" cy="681348"/>
          </a:xfrm>
        </p:grpSpPr>
        <p:sp>
          <p:nvSpPr>
            <p:cNvPr id="9" name="Elipse 8"/>
            <p:cNvSpPr/>
            <p:nvPr/>
          </p:nvSpPr>
          <p:spPr>
            <a:xfrm>
              <a:off x="6823161" y="94815"/>
              <a:ext cx="666750" cy="666750"/>
            </a:xfrm>
            <a:prstGeom prst="ellipse">
              <a:avLst/>
            </a:prstGeom>
            <a:blipFill rotWithShape="1">
              <a:blip r:embed="rId2"/>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a:defRPr/>
              </a:pPr>
              <a:endParaRPr lang="es-CO" sz="1350" dirty="0"/>
            </a:p>
          </p:txBody>
        </p:sp>
        <p:sp>
          <p:nvSpPr>
            <p:cNvPr id="12" name="Título 1"/>
            <p:cNvSpPr txBox="1">
              <a:spLocks/>
            </p:cNvSpPr>
            <p:nvPr/>
          </p:nvSpPr>
          <p:spPr>
            <a:xfrm>
              <a:off x="207127" y="80217"/>
              <a:ext cx="6399083" cy="618233"/>
            </a:xfrm>
            <a:prstGeom prst="rect">
              <a:avLst/>
            </a:prstGeom>
          </p:spPr>
          <p:txBody>
            <a:bodyPr vert="horz" lIns="91440" tIns="45720" rIns="91440" bIns="45720" rtlCol="0" anchor="ctr">
              <a:normAutofit fontScale="85000" lnSpcReduction="1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CO" sz="2400" b="1" dirty="0" smtClean="0">
                  <a:solidFill>
                    <a:srgbClr val="77C319"/>
                  </a:solidFill>
                  <a:ea typeface="Calibri"/>
                  <a:cs typeface="Calibri"/>
                  <a:sym typeface="Calibri"/>
                </a:rPr>
                <a:t>      2. CONTEXTUALIZACIÓN CUIDADO DE LA PALABRA </a:t>
              </a:r>
              <a:endParaRPr lang="es-ES" sz="2400" dirty="0">
                <a:solidFill>
                  <a:srgbClr val="77C319"/>
                </a:solidFill>
              </a:endParaRPr>
            </a:p>
          </p:txBody>
        </p:sp>
      </p:grpSp>
    </p:spTree>
    <p:extLst>
      <p:ext uri="{BB962C8B-B14F-4D97-AF65-F5344CB8AC3E}">
        <p14:creationId xmlns:p14="http://schemas.microsoft.com/office/powerpoint/2010/main" val="363573155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1" y="890201"/>
            <a:ext cx="138564"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8" name="Rectangle 6"/>
          <p:cNvSpPr>
            <a:spLocks noChangeArrowheads="1"/>
          </p:cNvSpPr>
          <p:nvPr/>
        </p:nvSpPr>
        <p:spPr bwMode="auto">
          <a:xfrm>
            <a:off x="1" y="1576001"/>
            <a:ext cx="138564"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2" name="Rectángulo 1"/>
          <p:cNvSpPr/>
          <p:nvPr/>
        </p:nvSpPr>
        <p:spPr>
          <a:xfrm>
            <a:off x="313144" y="1263237"/>
            <a:ext cx="8560905" cy="4801314"/>
          </a:xfrm>
          <a:prstGeom prst="rect">
            <a:avLst/>
          </a:prstGeom>
        </p:spPr>
        <p:txBody>
          <a:bodyPr wrap="square">
            <a:spAutoFit/>
          </a:bodyPr>
          <a:lstStyle/>
          <a:p>
            <a:pPr algn="just"/>
            <a:r>
              <a:rPr lang="es-ES" b="1" dirty="0"/>
              <a:t>Artículo 12:</a:t>
            </a:r>
            <a:r>
              <a:rPr lang="es-ES" dirty="0"/>
              <a:t> Son funciones del Presidente del Comité.</a:t>
            </a:r>
            <a:endParaRPr lang="es-ES_tradnl" dirty="0"/>
          </a:p>
          <a:p>
            <a:pPr algn="just"/>
            <a:r>
              <a:rPr lang="es-ES" dirty="0"/>
              <a:t> </a:t>
            </a:r>
            <a:endParaRPr lang="es-ES_tradnl" dirty="0"/>
          </a:p>
          <a:p>
            <a:pPr lvl="0" algn="just"/>
            <a:r>
              <a:rPr lang="es-ES" dirty="0" smtClean="0"/>
              <a:t>a) Presidir </a:t>
            </a:r>
            <a:r>
              <a:rPr lang="es-ES" dirty="0"/>
              <a:t>y orientar las reuniones en forma dinámica y eficaz.</a:t>
            </a:r>
            <a:endParaRPr lang="es-ES_tradnl" dirty="0"/>
          </a:p>
          <a:p>
            <a:pPr algn="just"/>
            <a:r>
              <a:rPr lang="es-ES" dirty="0"/>
              <a:t> </a:t>
            </a:r>
            <a:endParaRPr lang="es-ES_tradnl" dirty="0"/>
          </a:p>
          <a:p>
            <a:pPr lvl="0" algn="just"/>
            <a:r>
              <a:rPr lang="es-ES" dirty="0" smtClean="0"/>
              <a:t>b) Llevar </a:t>
            </a:r>
            <a:r>
              <a:rPr lang="es-ES" dirty="0"/>
              <a:t>a cabo los arreglos necesarios para determinar el lugar o sitio de las reuniones.</a:t>
            </a:r>
            <a:endParaRPr lang="es-ES_tradnl" dirty="0"/>
          </a:p>
          <a:p>
            <a:pPr algn="just"/>
            <a:r>
              <a:rPr lang="es-ES" dirty="0"/>
              <a:t> </a:t>
            </a:r>
            <a:endParaRPr lang="es-ES_tradnl" dirty="0"/>
          </a:p>
          <a:p>
            <a:pPr lvl="0" algn="just"/>
            <a:r>
              <a:rPr lang="es-ES" dirty="0" smtClean="0"/>
              <a:t>c) Notificar </a:t>
            </a:r>
            <a:r>
              <a:rPr lang="es-ES" dirty="0"/>
              <a:t>lo escrito a los miembros del Comité sobre convocatoria a las reuniones por lo menos un vez al mes.</a:t>
            </a:r>
            <a:endParaRPr lang="es-ES_tradnl" dirty="0"/>
          </a:p>
          <a:p>
            <a:pPr algn="just"/>
            <a:r>
              <a:rPr lang="es-ES" dirty="0"/>
              <a:t> </a:t>
            </a:r>
            <a:endParaRPr lang="es-ES_tradnl" dirty="0"/>
          </a:p>
          <a:p>
            <a:pPr lvl="0" algn="just"/>
            <a:r>
              <a:rPr lang="es-ES" dirty="0" smtClean="0"/>
              <a:t>d) Preparar </a:t>
            </a:r>
            <a:r>
              <a:rPr lang="es-ES" dirty="0"/>
              <a:t>los temas que van a tratarse en cada reunión.</a:t>
            </a:r>
            <a:endParaRPr lang="es-ES_tradnl" dirty="0"/>
          </a:p>
          <a:p>
            <a:pPr algn="just"/>
            <a:r>
              <a:rPr lang="es-ES" dirty="0"/>
              <a:t> </a:t>
            </a:r>
            <a:endParaRPr lang="es-ES_tradnl" dirty="0"/>
          </a:p>
          <a:p>
            <a:pPr lvl="0" algn="just"/>
            <a:r>
              <a:rPr lang="es-ES" dirty="0" smtClean="0"/>
              <a:t>e) Tramitar </a:t>
            </a:r>
            <a:r>
              <a:rPr lang="es-ES" dirty="0"/>
              <a:t>ante la administración de la empresa las recomendaciones aprobadas en el seno del Comité y darle a conocer todas sus actividades</a:t>
            </a:r>
            <a:r>
              <a:rPr lang="es-ES" dirty="0" smtClean="0"/>
              <a:t>.</a:t>
            </a:r>
          </a:p>
          <a:p>
            <a:pPr algn="just"/>
            <a:endParaRPr lang="es-ES" dirty="0" smtClean="0"/>
          </a:p>
          <a:p>
            <a:pPr algn="just"/>
            <a:r>
              <a:rPr lang="es-ES" dirty="0" smtClean="0"/>
              <a:t>f) Coordinar </a:t>
            </a:r>
            <a:r>
              <a:rPr lang="es-ES" dirty="0"/>
              <a:t>todo lo necesario para la buena marcha del Comité e informar a los trabajadores de la empresa, acerca de las actividades del mismo.</a:t>
            </a:r>
            <a:endParaRPr lang="es-ES_tradnl" dirty="0"/>
          </a:p>
          <a:p>
            <a:pPr lvl="0" algn="just"/>
            <a:endParaRPr lang="es-ES_tradnl" dirty="0"/>
          </a:p>
        </p:txBody>
      </p:sp>
      <p:grpSp>
        <p:nvGrpSpPr>
          <p:cNvPr id="7" name="Grupo 6"/>
          <p:cNvGrpSpPr/>
          <p:nvPr/>
        </p:nvGrpSpPr>
        <p:grpSpPr>
          <a:xfrm>
            <a:off x="207127" y="80217"/>
            <a:ext cx="7282784" cy="681348"/>
            <a:chOff x="207127" y="80217"/>
            <a:chExt cx="7282784" cy="681348"/>
          </a:xfrm>
        </p:grpSpPr>
        <p:sp>
          <p:nvSpPr>
            <p:cNvPr id="9" name="Elipse 8"/>
            <p:cNvSpPr/>
            <p:nvPr/>
          </p:nvSpPr>
          <p:spPr>
            <a:xfrm>
              <a:off x="6823161" y="94815"/>
              <a:ext cx="666750" cy="666750"/>
            </a:xfrm>
            <a:prstGeom prst="ellipse">
              <a:avLst/>
            </a:prstGeom>
            <a:blipFill rotWithShape="1">
              <a:blip r:embed="rId2"/>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a:defRPr/>
              </a:pPr>
              <a:endParaRPr lang="es-CO" sz="1350" dirty="0"/>
            </a:p>
          </p:txBody>
        </p:sp>
        <p:sp>
          <p:nvSpPr>
            <p:cNvPr id="12" name="Título 1"/>
            <p:cNvSpPr txBox="1">
              <a:spLocks/>
            </p:cNvSpPr>
            <p:nvPr/>
          </p:nvSpPr>
          <p:spPr>
            <a:xfrm>
              <a:off x="207127" y="80217"/>
              <a:ext cx="6399083" cy="618233"/>
            </a:xfrm>
            <a:prstGeom prst="rect">
              <a:avLst/>
            </a:prstGeom>
          </p:spPr>
          <p:txBody>
            <a:bodyPr vert="horz" lIns="91440" tIns="45720" rIns="91440" bIns="45720" rtlCol="0" anchor="ctr">
              <a:normAutofit fontScale="85000" lnSpcReduction="1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CO" sz="2400" b="1" dirty="0" smtClean="0">
                  <a:solidFill>
                    <a:srgbClr val="77C319"/>
                  </a:solidFill>
                  <a:ea typeface="Calibri"/>
                  <a:cs typeface="Calibri"/>
                  <a:sym typeface="Calibri"/>
                </a:rPr>
                <a:t>      2. CONTEXTUALIZACIÓN CUIDADO DE LA PALABRA </a:t>
              </a:r>
              <a:endParaRPr lang="es-ES" sz="2400" dirty="0">
                <a:solidFill>
                  <a:srgbClr val="77C319"/>
                </a:solidFill>
              </a:endParaRPr>
            </a:p>
          </p:txBody>
        </p:sp>
      </p:grpSp>
    </p:spTree>
    <p:extLst>
      <p:ext uri="{BB962C8B-B14F-4D97-AF65-F5344CB8AC3E}">
        <p14:creationId xmlns:p14="http://schemas.microsoft.com/office/powerpoint/2010/main" val="303220060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1" y="890201"/>
            <a:ext cx="138564"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8" name="Rectangle 6"/>
          <p:cNvSpPr>
            <a:spLocks noChangeArrowheads="1"/>
          </p:cNvSpPr>
          <p:nvPr/>
        </p:nvSpPr>
        <p:spPr bwMode="auto">
          <a:xfrm>
            <a:off x="1" y="1576001"/>
            <a:ext cx="138564"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2" name="Rectángulo 1"/>
          <p:cNvSpPr/>
          <p:nvPr/>
        </p:nvSpPr>
        <p:spPr>
          <a:xfrm>
            <a:off x="313144" y="1714500"/>
            <a:ext cx="8560905" cy="2585323"/>
          </a:xfrm>
          <a:prstGeom prst="rect">
            <a:avLst/>
          </a:prstGeom>
        </p:spPr>
        <p:txBody>
          <a:bodyPr wrap="square">
            <a:spAutoFit/>
          </a:bodyPr>
          <a:lstStyle/>
          <a:p>
            <a:pPr algn="just"/>
            <a:r>
              <a:rPr lang="es-ES" b="1" dirty="0"/>
              <a:t>Artículo 13:</a:t>
            </a:r>
            <a:r>
              <a:rPr lang="es-ES" dirty="0"/>
              <a:t> Son funciones del Secretario:</a:t>
            </a:r>
            <a:endParaRPr lang="es-ES_tradnl" dirty="0"/>
          </a:p>
          <a:p>
            <a:pPr algn="just"/>
            <a:r>
              <a:rPr lang="es-ES" dirty="0"/>
              <a:t> </a:t>
            </a:r>
            <a:endParaRPr lang="es-ES_tradnl" dirty="0"/>
          </a:p>
          <a:p>
            <a:pPr lvl="0" algn="just"/>
            <a:r>
              <a:rPr lang="es-ES" dirty="0" smtClean="0"/>
              <a:t>a) Verificar </a:t>
            </a:r>
            <a:r>
              <a:rPr lang="es-ES" dirty="0"/>
              <a:t>la asistencia de los miembros del Comité a las reuniones programadas.</a:t>
            </a:r>
            <a:endParaRPr lang="es-ES_tradnl" dirty="0"/>
          </a:p>
          <a:p>
            <a:pPr algn="just"/>
            <a:r>
              <a:rPr lang="es-ES" dirty="0"/>
              <a:t> </a:t>
            </a:r>
            <a:endParaRPr lang="es-ES_tradnl" dirty="0"/>
          </a:p>
          <a:p>
            <a:pPr lvl="0" algn="just"/>
            <a:r>
              <a:rPr lang="es-ES" dirty="0" smtClean="0"/>
              <a:t>b) Tomar </a:t>
            </a:r>
            <a:r>
              <a:rPr lang="es-ES" dirty="0"/>
              <a:t>nota de los temas tratados, elaborar el acta de cada reunión y someterla a la discusión y aprobación del Comité.</a:t>
            </a:r>
            <a:endParaRPr lang="es-ES_tradnl" dirty="0"/>
          </a:p>
          <a:p>
            <a:pPr algn="just"/>
            <a:r>
              <a:rPr lang="es-ES" dirty="0"/>
              <a:t> </a:t>
            </a:r>
            <a:endParaRPr lang="es-ES_tradnl" dirty="0"/>
          </a:p>
          <a:p>
            <a:pPr algn="just"/>
            <a:r>
              <a:rPr lang="es-ES" dirty="0" smtClean="0"/>
              <a:t>c) Llevar </a:t>
            </a:r>
            <a:r>
              <a:rPr lang="es-ES" dirty="0"/>
              <a:t>el archivo referente a las actividades desarrolladas por el Comité y suministrar toda la información que requieran el empleador y los </a:t>
            </a:r>
            <a:r>
              <a:rPr lang="es-ES" dirty="0" smtClean="0"/>
              <a:t>trabajadores.</a:t>
            </a:r>
            <a:endParaRPr lang="es-ES_tradnl" dirty="0"/>
          </a:p>
        </p:txBody>
      </p:sp>
      <p:grpSp>
        <p:nvGrpSpPr>
          <p:cNvPr id="7" name="Grupo 6"/>
          <p:cNvGrpSpPr/>
          <p:nvPr/>
        </p:nvGrpSpPr>
        <p:grpSpPr>
          <a:xfrm>
            <a:off x="207127" y="80217"/>
            <a:ext cx="7282784" cy="681348"/>
            <a:chOff x="207127" y="80217"/>
            <a:chExt cx="7282784" cy="681348"/>
          </a:xfrm>
        </p:grpSpPr>
        <p:sp>
          <p:nvSpPr>
            <p:cNvPr id="9" name="Elipse 8"/>
            <p:cNvSpPr/>
            <p:nvPr/>
          </p:nvSpPr>
          <p:spPr>
            <a:xfrm>
              <a:off x="6823161" y="94815"/>
              <a:ext cx="666750" cy="666750"/>
            </a:xfrm>
            <a:prstGeom prst="ellipse">
              <a:avLst/>
            </a:prstGeom>
            <a:blipFill rotWithShape="1">
              <a:blip r:embed="rId2"/>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a:defRPr/>
              </a:pPr>
              <a:endParaRPr lang="es-CO" sz="1350" dirty="0"/>
            </a:p>
          </p:txBody>
        </p:sp>
        <p:sp>
          <p:nvSpPr>
            <p:cNvPr id="12" name="Título 1"/>
            <p:cNvSpPr txBox="1">
              <a:spLocks/>
            </p:cNvSpPr>
            <p:nvPr/>
          </p:nvSpPr>
          <p:spPr>
            <a:xfrm>
              <a:off x="207127" y="80217"/>
              <a:ext cx="6399083" cy="618233"/>
            </a:xfrm>
            <a:prstGeom prst="rect">
              <a:avLst/>
            </a:prstGeom>
          </p:spPr>
          <p:txBody>
            <a:bodyPr vert="horz" lIns="91440" tIns="45720" rIns="91440" bIns="45720" rtlCol="0" anchor="ctr">
              <a:normAutofit fontScale="85000" lnSpcReduction="1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CO" sz="2400" b="1" dirty="0" smtClean="0">
                  <a:solidFill>
                    <a:srgbClr val="77C319"/>
                  </a:solidFill>
                  <a:ea typeface="Calibri"/>
                  <a:cs typeface="Calibri"/>
                  <a:sym typeface="Calibri"/>
                </a:rPr>
                <a:t>      2. CONTEXTUALIZACIÓN CUIDADO DE LA PALABRA </a:t>
              </a:r>
              <a:endParaRPr lang="es-ES" sz="2400" dirty="0">
                <a:solidFill>
                  <a:srgbClr val="77C319"/>
                </a:solidFill>
              </a:endParaRPr>
            </a:p>
          </p:txBody>
        </p:sp>
      </p:grpSp>
    </p:spTree>
    <p:extLst>
      <p:ext uri="{BB962C8B-B14F-4D97-AF65-F5344CB8AC3E}">
        <p14:creationId xmlns:p14="http://schemas.microsoft.com/office/powerpoint/2010/main" val="158534458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1" y="890201"/>
            <a:ext cx="138564"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8" name="Rectangle 6"/>
          <p:cNvSpPr>
            <a:spLocks noChangeArrowheads="1"/>
          </p:cNvSpPr>
          <p:nvPr/>
        </p:nvSpPr>
        <p:spPr bwMode="auto">
          <a:xfrm>
            <a:off x="1" y="1576001"/>
            <a:ext cx="138564"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2" name="Rectángulo 1"/>
          <p:cNvSpPr/>
          <p:nvPr/>
        </p:nvSpPr>
        <p:spPr>
          <a:xfrm>
            <a:off x="313144" y="1714500"/>
            <a:ext cx="8560905" cy="2585323"/>
          </a:xfrm>
          <a:prstGeom prst="rect">
            <a:avLst/>
          </a:prstGeom>
        </p:spPr>
        <p:txBody>
          <a:bodyPr wrap="square">
            <a:spAutoFit/>
          </a:bodyPr>
          <a:lstStyle/>
          <a:p>
            <a:pPr algn="just"/>
            <a:r>
              <a:rPr lang="es-ES" b="1" dirty="0"/>
              <a:t>Artículo 13:</a:t>
            </a:r>
            <a:r>
              <a:rPr lang="es-ES" dirty="0"/>
              <a:t> Son funciones del Secretario:</a:t>
            </a:r>
            <a:endParaRPr lang="es-ES_tradnl" dirty="0"/>
          </a:p>
          <a:p>
            <a:pPr algn="just"/>
            <a:r>
              <a:rPr lang="es-ES" dirty="0"/>
              <a:t> </a:t>
            </a:r>
            <a:endParaRPr lang="es-ES_tradnl" dirty="0"/>
          </a:p>
          <a:p>
            <a:pPr lvl="0" algn="just"/>
            <a:r>
              <a:rPr lang="es-ES" dirty="0" smtClean="0"/>
              <a:t>a) Verificar </a:t>
            </a:r>
            <a:r>
              <a:rPr lang="es-ES" dirty="0"/>
              <a:t>la asistencia de los miembros del Comité a las reuniones programadas.</a:t>
            </a:r>
            <a:endParaRPr lang="es-ES_tradnl" dirty="0"/>
          </a:p>
          <a:p>
            <a:pPr algn="just"/>
            <a:r>
              <a:rPr lang="es-ES" dirty="0"/>
              <a:t> </a:t>
            </a:r>
            <a:endParaRPr lang="es-ES_tradnl" dirty="0"/>
          </a:p>
          <a:p>
            <a:pPr lvl="0" algn="just"/>
            <a:r>
              <a:rPr lang="es-ES" dirty="0" smtClean="0"/>
              <a:t>b) Tomar </a:t>
            </a:r>
            <a:r>
              <a:rPr lang="es-ES" dirty="0"/>
              <a:t>nota de los temas tratados, elaborar el acta de cada reunión y someterla a la discusión y aprobación del Comité.</a:t>
            </a:r>
            <a:endParaRPr lang="es-ES_tradnl" dirty="0"/>
          </a:p>
          <a:p>
            <a:pPr algn="just"/>
            <a:r>
              <a:rPr lang="es-ES" dirty="0"/>
              <a:t> </a:t>
            </a:r>
            <a:endParaRPr lang="es-ES_tradnl" dirty="0"/>
          </a:p>
          <a:p>
            <a:pPr algn="just"/>
            <a:r>
              <a:rPr lang="es-ES" dirty="0" smtClean="0"/>
              <a:t>c) Llevar </a:t>
            </a:r>
            <a:r>
              <a:rPr lang="es-ES" dirty="0"/>
              <a:t>el archivo referente a las actividades desarrolladas por el Comité y suministrar toda la información que requieran el empleador y los </a:t>
            </a:r>
            <a:r>
              <a:rPr lang="es-ES" dirty="0" smtClean="0"/>
              <a:t>trabajadores.</a:t>
            </a:r>
            <a:endParaRPr lang="es-ES_tradnl" dirty="0"/>
          </a:p>
        </p:txBody>
      </p:sp>
      <p:grpSp>
        <p:nvGrpSpPr>
          <p:cNvPr id="7" name="Grupo 6"/>
          <p:cNvGrpSpPr/>
          <p:nvPr/>
        </p:nvGrpSpPr>
        <p:grpSpPr>
          <a:xfrm>
            <a:off x="207127" y="80217"/>
            <a:ext cx="7282784" cy="681348"/>
            <a:chOff x="207127" y="80217"/>
            <a:chExt cx="7282784" cy="681348"/>
          </a:xfrm>
        </p:grpSpPr>
        <p:sp>
          <p:nvSpPr>
            <p:cNvPr id="9" name="Elipse 8"/>
            <p:cNvSpPr/>
            <p:nvPr/>
          </p:nvSpPr>
          <p:spPr>
            <a:xfrm>
              <a:off x="6823161" y="94815"/>
              <a:ext cx="666750" cy="666750"/>
            </a:xfrm>
            <a:prstGeom prst="ellipse">
              <a:avLst/>
            </a:prstGeom>
            <a:blipFill rotWithShape="1">
              <a:blip r:embed="rId2"/>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a:defRPr/>
              </a:pPr>
              <a:endParaRPr lang="es-CO" sz="1350" dirty="0"/>
            </a:p>
          </p:txBody>
        </p:sp>
        <p:sp>
          <p:nvSpPr>
            <p:cNvPr id="12" name="Título 1"/>
            <p:cNvSpPr txBox="1">
              <a:spLocks/>
            </p:cNvSpPr>
            <p:nvPr/>
          </p:nvSpPr>
          <p:spPr>
            <a:xfrm>
              <a:off x="207127" y="80217"/>
              <a:ext cx="6399083" cy="618233"/>
            </a:xfrm>
            <a:prstGeom prst="rect">
              <a:avLst/>
            </a:prstGeom>
          </p:spPr>
          <p:txBody>
            <a:bodyPr vert="horz" lIns="91440" tIns="45720" rIns="91440" bIns="45720" rtlCol="0" anchor="ctr">
              <a:normAutofit fontScale="85000" lnSpcReduction="1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CO" sz="2400" b="1" dirty="0" smtClean="0">
                  <a:solidFill>
                    <a:srgbClr val="77C319"/>
                  </a:solidFill>
                  <a:ea typeface="Calibri"/>
                  <a:cs typeface="Calibri"/>
                  <a:sym typeface="Calibri"/>
                </a:rPr>
                <a:t>      2. CONTEXTUALIZACIÓN CUIDADO DE LA PALABRA </a:t>
              </a:r>
              <a:endParaRPr lang="es-ES" sz="2400" dirty="0">
                <a:solidFill>
                  <a:srgbClr val="77C319"/>
                </a:solidFill>
              </a:endParaRPr>
            </a:p>
          </p:txBody>
        </p:sp>
      </p:grpSp>
    </p:spTree>
    <p:extLst>
      <p:ext uri="{BB962C8B-B14F-4D97-AF65-F5344CB8AC3E}">
        <p14:creationId xmlns:p14="http://schemas.microsoft.com/office/powerpoint/2010/main" val="60252920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1" y="890201"/>
            <a:ext cx="138564"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8" name="Rectangle 6"/>
          <p:cNvSpPr>
            <a:spLocks noChangeArrowheads="1"/>
          </p:cNvSpPr>
          <p:nvPr/>
        </p:nvSpPr>
        <p:spPr bwMode="auto">
          <a:xfrm>
            <a:off x="1" y="1576001"/>
            <a:ext cx="138564"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grpSp>
        <p:nvGrpSpPr>
          <p:cNvPr id="7" name="Grupo 6"/>
          <p:cNvGrpSpPr/>
          <p:nvPr/>
        </p:nvGrpSpPr>
        <p:grpSpPr>
          <a:xfrm>
            <a:off x="207127" y="80217"/>
            <a:ext cx="7282784" cy="681348"/>
            <a:chOff x="207127" y="80217"/>
            <a:chExt cx="7282784" cy="681348"/>
          </a:xfrm>
        </p:grpSpPr>
        <p:sp>
          <p:nvSpPr>
            <p:cNvPr id="9" name="Elipse 8"/>
            <p:cNvSpPr/>
            <p:nvPr/>
          </p:nvSpPr>
          <p:spPr>
            <a:xfrm>
              <a:off x="6823161" y="94815"/>
              <a:ext cx="666750" cy="666750"/>
            </a:xfrm>
            <a:prstGeom prst="ellipse">
              <a:avLst/>
            </a:prstGeom>
            <a:blipFill rotWithShape="1">
              <a:blip r:embed="rId2"/>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a:defRPr/>
              </a:pPr>
              <a:endParaRPr lang="es-CO" sz="1350" dirty="0"/>
            </a:p>
          </p:txBody>
        </p:sp>
        <p:sp>
          <p:nvSpPr>
            <p:cNvPr id="12" name="Título 1"/>
            <p:cNvSpPr txBox="1">
              <a:spLocks/>
            </p:cNvSpPr>
            <p:nvPr/>
          </p:nvSpPr>
          <p:spPr>
            <a:xfrm>
              <a:off x="207127" y="80217"/>
              <a:ext cx="6399083" cy="618233"/>
            </a:xfrm>
            <a:prstGeom prst="rect">
              <a:avLst/>
            </a:prstGeom>
          </p:spPr>
          <p:txBody>
            <a:bodyPr vert="horz" lIns="91440" tIns="45720" rIns="91440" bIns="45720" rtlCol="0" anchor="ctr">
              <a:normAutofit fontScale="85000" lnSpcReduction="1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CO" sz="2400" b="1" dirty="0" smtClean="0">
                  <a:solidFill>
                    <a:srgbClr val="77C319"/>
                  </a:solidFill>
                  <a:ea typeface="Calibri"/>
                  <a:cs typeface="Calibri"/>
                  <a:sym typeface="Calibri"/>
                </a:rPr>
                <a:t>      2. CONTEXTUALIZACIÓN CUIDADO DE LA PALABRA </a:t>
              </a:r>
              <a:endParaRPr lang="es-ES" sz="2400" dirty="0">
                <a:solidFill>
                  <a:srgbClr val="77C319"/>
                </a:solidFill>
              </a:endParaRPr>
            </a:p>
          </p:txBody>
        </p:sp>
      </p:grpSp>
      <p:graphicFrame>
        <p:nvGraphicFramePr>
          <p:cNvPr id="10" name="Diagrama 9"/>
          <p:cNvGraphicFramePr/>
          <p:nvPr>
            <p:extLst>
              <p:ext uri="{D42A27DB-BD31-4B8C-83A1-F6EECF244321}">
                <p14:modId xmlns:p14="http://schemas.microsoft.com/office/powerpoint/2010/main" val="221303192"/>
              </p:ext>
            </p:extLst>
          </p:nvPr>
        </p:nvGraphicFramePr>
        <p:xfrm>
          <a:off x="722169" y="1576001"/>
          <a:ext cx="7452839" cy="443133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ectángulo 2"/>
          <p:cNvSpPr/>
          <p:nvPr/>
        </p:nvSpPr>
        <p:spPr>
          <a:xfrm>
            <a:off x="677523" y="982534"/>
            <a:ext cx="2729145" cy="369332"/>
          </a:xfrm>
          <a:prstGeom prst="rect">
            <a:avLst/>
          </a:prstGeom>
        </p:spPr>
        <p:txBody>
          <a:bodyPr wrap="none">
            <a:spAutoFit/>
          </a:bodyPr>
          <a:lstStyle/>
          <a:p>
            <a:pPr algn="ctr"/>
            <a:r>
              <a:rPr lang="es-CO" b="1" dirty="0">
                <a:latin typeface="Calibri" panose="020F0502020204030204" pitchFamily="34" charset="0"/>
                <a:ea typeface="MS Mincho" panose="02020609040205080304" pitchFamily="49" charset="-128"/>
              </a:rPr>
              <a:t>Funciones del  Presidente. </a:t>
            </a:r>
            <a:endParaRPr lang="es-ES_tradnl" dirty="0"/>
          </a:p>
        </p:txBody>
      </p:sp>
    </p:spTree>
    <p:extLst>
      <p:ext uri="{BB962C8B-B14F-4D97-AF65-F5344CB8AC3E}">
        <p14:creationId xmlns:p14="http://schemas.microsoft.com/office/powerpoint/2010/main" val="357259296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1" y="890201"/>
            <a:ext cx="138564"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8" name="Rectangle 6"/>
          <p:cNvSpPr>
            <a:spLocks noChangeArrowheads="1"/>
          </p:cNvSpPr>
          <p:nvPr/>
        </p:nvSpPr>
        <p:spPr bwMode="auto">
          <a:xfrm>
            <a:off x="1" y="1576001"/>
            <a:ext cx="138564"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grpSp>
        <p:nvGrpSpPr>
          <p:cNvPr id="7" name="Grupo 6"/>
          <p:cNvGrpSpPr/>
          <p:nvPr/>
        </p:nvGrpSpPr>
        <p:grpSpPr>
          <a:xfrm>
            <a:off x="207127" y="80217"/>
            <a:ext cx="7282784" cy="681348"/>
            <a:chOff x="207127" y="80217"/>
            <a:chExt cx="7282784" cy="681348"/>
          </a:xfrm>
        </p:grpSpPr>
        <p:sp>
          <p:nvSpPr>
            <p:cNvPr id="9" name="Elipse 8"/>
            <p:cNvSpPr/>
            <p:nvPr/>
          </p:nvSpPr>
          <p:spPr>
            <a:xfrm>
              <a:off x="6823161" y="94815"/>
              <a:ext cx="666750" cy="666750"/>
            </a:xfrm>
            <a:prstGeom prst="ellipse">
              <a:avLst/>
            </a:prstGeom>
            <a:blipFill rotWithShape="1">
              <a:blip r:embed="rId2"/>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a:defRPr/>
              </a:pPr>
              <a:endParaRPr lang="es-CO" sz="1350" dirty="0"/>
            </a:p>
          </p:txBody>
        </p:sp>
        <p:sp>
          <p:nvSpPr>
            <p:cNvPr id="12" name="Título 1"/>
            <p:cNvSpPr txBox="1">
              <a:spLocks/>
            </p:cNvSpPr>
            <p:nvPr/>
          </p:nvSpPr>
          <p:spPr>
            <a:xfrm>
              <a:off x="207127" y="80217"/>
              <a:ext cx="6399083" cy="618233"/>
            </a:xfrm>
            <a:prstGeom prst="rect">
              <a:avLst/>
            </a:prstGeom>
          </p:spPr>
          <p:txBody>
            <a:bodyPr vert="horz" lIns="91440" tIns="45720" rIns="91440" bIns="45720" rtlCol="0" anchor="ctr">
              <a:normAutofit fontScale="85000" lnSpcReduction="1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CO" sz="2400" b="1" dirty="0" smtClean="0">
                  <a:solidFill>
                    <a:srgbClr val="77C319"/>
                  </a:solidFill>
                  <a:ea typeface="Calibri"/>
                  <a:cs typeface="Calibri"/>
                  <a:sym typeface="Calibri"/>
                </a:rPr>
                <a:t>      2. CONTEXTUALIZACIÓN CUIDADO DE LA PALABRA </a:t>
              </a:r>
              <a:endParaRPr lang="es-ES" sz="2400" dirty="0">
                <a:solidFill>
                  <a:srgbClr val="77C319"/>
                </a:solidFill>
              </a:endParaRPr>
            </a:p>
          </p:txBody>
        </p:sp>
      </p:grpSp>
      <p:sp>
        <p:nvSpPr>
          <p:cNvPr id="3" name="Rectángulo 2"/>
          <p:cNvSpPr/>
          <p:nvPr/>
        </p:nvSpPr>
        <p:spPr>
          <a:xfrm>
            <a:off x="703428" y="982534"/>
            <a:ext cx="2677336" cy="369332"/>
          </a:xfrm>
          <a:prstGeom prst="rect">
            <a:avLst/>
          </a:prstGeom>
        </p:spPr>
        <p:txBody>
          <a:bodyPr wrap="none">
            <a:spAutoFit/>
          </a:bodyPr>
          <a:lstStyle/>
          <a:p>
            <a:pPr algn="ctr"/>
            <a:r>
              <a:rPr lang="es-CO" b="1" dirty="0"/>
              <a:t>Funciones del </a:t>
            </a:r>
            <a:r>
              <a:rPr lang="es-CO" b="1" dirty="0" smtClean="0"/>
              <a:t>Secretario</a:t>
            </a:r>
            <a:r>
              <a:rPr lang="es-CO" b="1" dirty="0" smtClean="0">
                <a:latin typeface="Calibri" panose="020F0502020204030204" pitchFamily="34" charset="0"/>
                <a:ea typeface="MS Mincho" panose="02020609040205080304" pitchFamily="49" charset="-128"/>
              </a:rPr>
              <a:t>. </a:t>
            </a:r>
            <a:endParaRPr lang="es-ES_tradnl" dirty="0"/>
          </a:p>
        </p:txBody>
      </p:sp>
      <p:graphicFrame>
        <p:nvGraphicFramePr>
          <p:cNvPr id="11" name="Diagrama 10"/>
          <p:cNvGraphicFramePr/>
          <p:nvPr>
            <p:extLst>
              <p:ext uri="{D42A27DB-BD31-4B8C-83A1-F6EECF244321}">
                <p14:modId xmlns:p14="http://schemas.microsoft.com/office/powerpoint/2010/main" val="3380521155"/>
              </p:ext>
            </p:extLst>
          </p:nvPr>
        </p:nvGraphicFramePr>
        <p:xfrm>
          <a:off x="817349" y="1169614"/>
          <a:ext cx="7112000" cy="48213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50731763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1" y="890201"/>
            <a:ext cx="138564"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8" name="Rectangle 6"/>
          <p:cNvSpPr>
            <a:spLocks noChangeArrowheads="1"/>
          </p:cNvSpPr>
          <p:nvPr/>
        </p:nvSpPr>
        <p:spPr bwMode="auto">
          <a:xfrm>
            <a:off x="1" y="1576001"/>
            <a:ext cx="138564"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2" name="Rectángulo 1"/>
          <p:cNvSpPr/>
          <p:nvPr/>
        </p:nvSpPr>
        <p:spPr>
          <a:xfrm>
            <a:off x="506747" y="2086030"/>
            <a:ext cx="8135837" cy="2800767"/>
          </a:xfrm>
          <a:prstGeom prst="rect">
            <a:avLst/>
          </a:prstGeom>
        </p:spPr>
        <p:txBody>
          <a:bodyPr wrap="square">
            <a:spAutoFit/>
          </a:bodyPr>
          <a:lstStyle/>
          <a:p>
            <a:pPr algn="just"/>
            <a:r>
              <a:rPr lang="es-ES" sz="1600" dirty="0"/>
              <a:t>En este momento del cuidado se le entregará al trabajador estudiante la fundamentación normatividad legal sobre la el Comité Paritario de Seguridad y Salud en el trabajo. </a:t>
            </a:r>
            <a:endParaRPr lang="es-ES" sz="1600" dirty="0" smtClean="0"/>
          </a:p>
          <a:p>
            <a:pPr algn="just"/>
            <a:endParaRPr lang="es-ES_tradnl" sz="1600" dirty="0"/>
          </a:p>
          <a:p>
            <a:pPr marL="285750" lvl="0" indent="-285750" algn="just">
              <a:buFont typeface="Arial" panose="020B0604020202020204" pitchFamily="34" charset="0"/>
              <a:buChar char="•"/>
            </a:pPr>
            <a:r>
              <a:rPr lang="es-ES" sz="1600" dirty="0"/>
              <a:t>Resolución 2013 de 1986.</a:t>
            </a:r>
            <a:endParaRPr lang="es-ES_tradnl" sz="1600" dirty="0"/>
          </a:p>
          <a:p>
            <a:pPr marL="285750" lvl="0" indent="-285750" algn="just">
              <a:buFont typeface="Arial" panose="020B0604020202020204" pitchFamily="34" charset="0"/>
              <a:buChar char="•"/>
            </a:pPr>
            <a:r>
              <a:rPr lang="es-ES" sz="1600" dirty="0"/>
              <a:t>Decreto 614 de 1984.</a:t>
            </a:r>
            <a:endParaRPr lang="es-ES_tradnl" sz="1600" dirty="0"/>
          </a:p>
          <a:p>
            <a:pPr marL="285750" lvl="0" indent="-285750" algn="just">
              <a:buFont typeface="Arial" panose="020B0604020202020204" pitchFamily="34" charset="0"/>
              <a:buChar char="•"/>
            </a:pPr>
            <a:r>
              <a:rPr lang="es-ES" sz="1600" dirty="0"/>
              <a:t>Resolución 1016 de 1989.</a:t>
            </a:r>
            <a:endParaRPr lang="es-ES_tradnl" sz="1600" dirty="0"/>
          </a:p>
          <a:p>
            <a:pPr marL="285750" lvl="0" indent="-285750" algn="just">
              <a:buFont typeface="Arial" panose="020B0604020202020204" pitchFamily="34" charset="0"/>
              <a:buChar char="•"/>
            </a:pPr>
            <a:r>
              <a:rPr lang="es-ES" sz="1600" dirty="0"/>
              <a:t>Decreto 1295 de 1994</a:t>
            </a:r>
            <a:r>
              <a:rPr lang="es-ES_tradnl" sz="1600" dirty="0" smtClean="0"/>
              <a:t>.</a:t>
            </a:r>
          </a:p>
          <a:p>
            <a:pPr marL="285750" lvl="0" indent="-285750">
              <a:buFont typeface="Arial" panose="020B0604020202020204" pitchFamily="34" charset="0"/>
              <a:buChar char="•"/>
            </a:pPr>
            <a:r>
              <a:rPr lang="es-ES" sz="1600" dirty="0"/>
              <a:t>Decreto 1530 de 1996.</a:t>
            </a:r>
            <a:endParaRPr lang="es-ES_tradnl" sz="1600" dirty="0"/>
          </a:p>
          <a:p>
            <a:pPr marL="285750" lvl="0" indent="-285750">
              <a:buFont typeface="Arial" panose="020B0604020202020204" pitchFamily="34" charset="0"/>
              <a:buChar char="•"/>
            </a:pPr>
            <a:r>
              <a:rPr lang="es-ES" sz="1600" dirty="0"/>
              <a:t>Resolución 1401 de 2007.</a:t>
            </a:r>
            <a:endParaRPr lang="es-ES_tradnl" sz="1600" dirty="0"/>
          </a:p>
          <a:p>
            <a:pPr marL="285750" lvl="0" indent="-285750">
              <a:buFont typeface="Arial" panose="020B0604020202020204" pitchFamily="34" charset="0"/>
              <a:buChar char="•"/>
            </a:pPr>
            <a:r>
              <a:rPr lang="es-ES" sz="1600" dirty="0"/>
              <a:t>Ley 1562 de 2012.</a:t>
            </a:r>
            <a:endParaRPr lang="es-ES_tradnl" sz="1600" dirty="0"/>
          </a:p>
          <a:p>
            <a:pPr marL="285750" lvl="0" indent="-285750">
              <a:buFont typeface="Arial" panose="020B0604020202020204" pitchFamily="34" charset="0"/>
              <a:buChar char="•"/>
            </a:pPr>
            <a:r>
              <a:rPr lang="es-ES" sz="1600" dirty="0"/>
              <a:t>Decreto 0723 de 2013</a:t>
            </a:r>
            <a:r>
              <a:rPr lang="es-ES" sz="1600" dirty="0" smtClean="0"/>
              <a:t>.</a:t>
            </a:r>
            <a:endParaRPr lang="es-ES_tradnl" sz="1600" dirty="0"/>
          </a:p>
        </p:txBody>
      </p:sp>
      <p:grpSp>
        <p:nvGrpSpPr>
          <p:cNvPr id="9" name="Grupo 8"/>
          <p:cNvGrpSpPr/>
          <p:nvPr/>
        </p:nvGrpSpPr>
        <p:grpSpPr>
          <a:xfrm>
            <a:off x="42232" y="63428"/>
            <a:ext cx="7371166" cy="693224"/>
            <a:chOff x="42232" y="63428"/>
            <a:chExt cx="7371166" cy="693224"/>
          </a:xfrm>
        </p:grpSpPr>
        <p:sp>
          <p:nvSpPr>
            <p:cNvPr id="11" name="Elipse 10"/>
            <p:cNvSpPr/>
            <p:nvPr/>
          </p:nvSpPr>
          <p:spPr>
            <a:xfrm>
              <a:off x="6746648" y="89902"/>
              <a:ext cx="666750" cy="666750"/>
            </a:xfrm>
            <a:prstGeom prst="ellipse">
              <a:avLst/>
            </a:prstGeom>
            <a:blipFill rotWithShape="1">
              <a:blip r:embed="rId2"/>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a:defRPr/>
              </a:pPr>
              <a:endParaRPr lang="es-CO" sz="1350" dirty="0"/>
            </a:p>
          </p:txBody>
        </p:sp>
        <p:sp>
          <p:nvSpPr>
            <p:cNvPr id="12" name="Título 1"/>
            <p:cNvSpPr txBox="1">
              <a:spLocks/>
            </p:cNvSpPr>
            <p:nvPr/>
          </p:nvSpPr>
          <p:spPr>
            <a:xfrm>
              <a:off x="42232" y="63428"/>
              <a:ext cx="6399083" cy="618233"/>
            </a:xfrm>
            <a:prstGeom prst="rect">
              <a:avLst/>
            </a:prstGeom>
          </p:spPr>
          <p:txBody>
            <a:bodyPr vert="horz" lIns="91440" tIns="45720" rIns="91440" bIns="45720" rtlCol="0" anchor="ctr">
              <a:normAutofit fontScale="925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CO" sz="2400" b="1" dirty="0" smtClean="0">
                  <a:solidFill>
                    <a:srgbClr val="77C319"/>
                  </a:solidFill>
                  <a:ea typeface="Calibri"/>
                  <a:cs typeface="Calibri"/>
                  <a:sym typeface="Calibri"/>
                </a:rPr>
                <a:t>      3. CONTEXTUALIZACIÓN CUIDADO DEL ENTORNO</a:t>
              </a:r>
              <a:endParaRPr lang="es-ES" sz="2400" dirty="0">
                <a:solidFill>
                  <a:srgbClr val="77C319"/>
                </a:solidFill>
              </a:endParaRPr>
            </a:p>
          </p:txBody>
        </p:sp>
      </p:grpSp>
    </p:spTree>
    <p:extLst>
      <p:ext uri="{BB962C8B-B14F-4D97-AF65-F5344CB8AC3E}">
        <p14:creationId xmlns:p14="http://schemas.microsoft.com/office/powerpoint/2010/main" val="233243670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1" y="890201"/>
            <a:ext cx="138564"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8" name="Rectangle 6"/>
          <p:cNvSpPr>
            <a:spLocks noChangeArrowheads="1"/>
          </p:cNvSpPr>
          <p:nvPr/>
        </p:nvSpPr>
        <p:spPr bwMode="auto">
          <a:xfrm>
            <a:off x="1" y="1576001"/>
            <a:ext cx="138564"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graphicFrame>
        <p:nvGraphicFramePr>
          <p:cNvPr id="10" name="Diagrama 9"/>
          <p:cNvGraphicFramePr/>
          <p:nvPr>
            <p:extLst>
              <p:ext uri="{D42A27DB-BD31-4B8C-83A1-F6EECF244321}">
                <p14:modId xmlns:p14="http://schemas.microsoft.com/office/powerpoint/2010/main" val="2109159292"/>
              </p:ext>
            </p:extLst>
          </p:nvPr>
        </p:nvGraphicFramePr>
        <p:xfrm>
          <a:off x="749110" y="1313282"/>
          <a:ext cx="7371308" cy="452795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3" name="Rectángulo 12"/>
          <p:cNvSpPr/>
          <p:nvPr/>
        </p:nvSpPr>
        <p:spPr>
          <a:xfrm>
            <a:off x="703428" y="890201"/>
            <a:ext cx="2841675" cy="369332"/>
          </a:xfrm>
          <a:prstGeom prst="rect">
            <a:avLst/>
          </a:prstGeom>
        </p:spPr>
        <p:txBody>
          <a:bodyPr wrap="none">
            <a:spAutoFit/>
          </a:bodyPr>
          <a:lstStyle/>
          <a:p>
            <a:r>
              <a:rPr lang="es-ES" b="1" dirty="0"/>
              <a:t>Obligaciones del empleador</a:t>
            </a:r>
            <a:endParaRPr lang="es-ES_tradnl" dirty="0"/>
          </a:p>
        </p:txBody>
      </p:sp>
      <p:grpSp>
        <p:nvGrpSpPr>
          <p:cNvPr id="15" name="Grupo 14"/>
          <p:cNvGrpSpPr/>
          <p:nvPr/>
        </p:nvGrpSpPr>
        <p:grpSpPr>
          <a:xfrm>
            <a:off x="42232" y="63428"/>
            <a:ext cx="7371166" cy="693224"/>
            <a:chOff x="42232" y="63428"/>
            <a:chExt cx="7371166" cy="693224"/>
          </a:xfrm>
        </p:grpSpPr>
        <p:sp>
          <p:nvSpPr>
            <p:cNvPr id="16" name="Elipse 15"/>
            <p:cNvSpPr/>
            <p:nvPr/>
          </p:nvSpPr>
          <p:spPr>
            <a:xfrm>
              <a:off x="6746648" y="89902"/>
              <a:ext cx="666750" cy="666750"/>
            </a:xfrm>
            <a:prstGeom prst="ellipse">
              <a:avLst/>
            </a:prstGeom>
            <a:blipFill rotWithShape="1">
              <a:blip r:embed="rId7"/>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a:defRPr/>
              </a:pPr>
              <a:endParaRPr lang="es-CO" sz="1350" dirty="0"/>
            </a:p>
          </p:txBody>
        </p:sp>
        <p:sp>
          <p:nvSpPr>
            <p:cNvPr id="17" name="Título 1"/>
            <p:cNvSpPr txBox="1">
              <a:spLocks/>
            </p:cNvSpPr>
            <p:nvPr/>
          </p:nvSpPr>
          <p:spPr>
            <a:xfrm>
              <a:off x="42232" y="63428"/>
              <a:ext cx="6399083" cy="618233"/>
            </a:xfrm>
            <a:prstGeom prst="rect">
              <a:avLst/>
            </a:prstGeom>
          </p:spPr>
          <p:txBody>
            <a:bodyPr vert="horz" lIns="91440" tIns="45720" rIns="91440" bIns="45720" rtlCol="0" anchor="ctr">
              <a:normAutofit fontScale="925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CO" sz="2400" b="1" dirty="0" smtClean="0">
                  <a:solidFill>
                    <a:srgbClr val="77C319"/>
                  </a:solidFill>
                  <a:ea typeface="Calibri"/>
                  <a:cs typeface="Calibri"/>
                  <a:sym typeface="Calibri"/>
                </a:rPr>
                <a:t>      3. CONTEXTUALIZACIÓN CUIDADO DEL ENTORNO</a:t>
              </a:r>
              <a:endParaRPr lang="es-ES" sz="2400" dirty="0">
                <a:solidFill>
                  <a:srgbClr val="77C319"/>
                </a:solidFill>
              </a:endParaRPr>
            </a:p>
          </p:txBody>
        </p:sp>
      </p:grpSp>
    </p:spTree>
    <p:extLst>
      <p:ext uri="{BB962C8B-B14F-4D97-AF65-F5344CB8AC3E}">
        <p14:creationId xmlns:p14="http://schemas.microsoft.com/office/powerpoint/2010/main" val="119859749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1" y="890201"/>
            <a:ext cx="138564"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8" name="Rectangle 6"/>
          <p:cNvSpPr>
            <a:spLocks noChangeArrowheads="1"/>
          </p:cNvSpPr>
          <p:nvPr/>
        </p:nvSpPr>
        <p:spPr bwMode="auto">
          <a:xfrm>
            <a:off x="1" y="1576001"/>
            <a:ext cx="138564"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grpSp>
        <p:nvGrpSpPr>
          <p:cNvPr id="9" name="Grupo 8"/>
          <p:cNvGrpSpPr/>
          <p:nvPr/>
        </p:nvGrpSpPr>
        <p:grpSpPr>
          <a:xfrm>
            <a:off x="42232" y="63428"/>
            <a:ext cx="7371166" cy="693224"/>
            <a:chOff x="42232" y="63428"/>
            <a:chExt cx="7371166" cy="693224"/>
          </a:xfrm>
        </p:grpSpPr>
        <p:sp>
          <p:nvSpPr>
            <p:cNvPr id="11" name="Elipse 10"/>
            <p:cNvSpPr/>
            <p:nvPr/>
          </p:nvSpPr>
          <p:spPr>
            <a:xfrm>
              <a:off x="6746648" y="89902"/>
              <a:ext cx="666750" cy="666750"/>
            </a:xfrm>
            <a:prstGeom prst="ellipse">
              <a:avLst/>
            </a:prstGeom>
            <a:blipFill rotWithShape="1">
              <a:blip r:embed="rId2"/>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a:defRPr/>
              </a:pPr>
              <a:endParaRPr lang="es-CO" sz="1350" dirty="0"/>
            </a:p>
          </p:txBody>
        </p:sp>
        <p:sp>
          <p:nvSpPr>
            <p:cNvPr id="12" name="Título 1"/>
            <p:cNvSpPr txBox="1">
              <a:spLocks/>
            </p:cNvSpPr>
            <p:nvPr/>
          </p:nvSpPr>
          <p:spPr>
            <a:xfrm>
              <a:off x="42232" y="63428"/>
              <a:ext cx="6399083" cy="618233"/>
            </a:xfrm>
            <a:prstGeom prst="rect">
              <a:avLst/>
            </a:prstGeom>
          </p:spPr>
          <p:txBody>
            <a:bodyPr vert="horz" lIns="91440" tIns="45720" rIns="91440" bIns="45720" rtlCol="0" anchor="ctr">
              <a:normAutofit fontScale="925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CO" sz="2400" b="1" dirty="0" smtClean="0">
                  <a:solidFill>
                    <a:srgbClr val="77C319"/>
                  </a:solidFill>
                  <a:ea typeface="Calibri"/>
                  <a:cs typeface="Calibri"/>
                  <a:sym typeface="Calibri"/>
                </a:rPr>
                <a:t>      3. CONTEXTUALIZACIÓN CUIDADO DEL ENTORNO</a:t>
              </a:r>
              <a:endParaRPr lang="es-ES" sz="2400" dirty="0">
                <a:solidFill>
                  <a:srgbClr val="77C319"/>
                </a:solidFill>
              </a:endParaRPr>
            </a:p>
          </p:txBody>
        </p:sp>
      </p:grpSp>
      <p:sp>
        <p:nvSpPr>
          <p:cNvPr id="13" name="Rectángulo 12"/>
          <p:cNvSpPr/>
          <p:nvPr/>
        </p:nvSpPr>
        <p:spPr>
          <a:xfrm>
            <a:off x="703428" y="944165"/>
            <a:ext cx="3282886" cy="369332"/>
          </a:xfrm>
          <a:prstGeom prst="rect">
            <a:avLst/>
          </a:prstGeom>
        </p:spPr>
        <p:txBody>
          <a:bodyPr wrap="none">
            <a:spAutoFit/>
          </a:bodyPr>
          <a:lstStyle/>
          <a:p>
            <a:r>
              <a:rPr lang="es-ES" b="1" dirty="0"/>
              <a:t>Obligaciones de los trabajadores</a:t>
            </a:r>
            <a:endParaRPr lang="es-ES_tradnl" dirty="0"/>
          </a:p>
        </p:txBody>
      </p:sp>
      <p:graphicFrame>
        <p:nvGraphicFramePr>
          <p:cNvPr id="14" name="Diagrama 13"/>
          <p:cNvGraphicFramePr/>
          <p:nvPr>
            <p:extLst>
              <p:ext uri="{D42A27DB-BD31-4B8C-83A1-F6EECF244321}">
                <p14:modId xmlns:p14="http://schemas.microsoft.com/office/powerpoint/2010/main" val="3859715294"/>
              </p:ext>
            </p:extLst>
          </p:nvPr>
        </p:nvGraphicFramePr>
        <p:xfrm>
          <a:off x="703428" y="1467450"/>
          <a:ext cx="7635354" cy="440108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59553195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1" y="890201"/>
            <a:ext cx="138564"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8" name="Rectangle 6"/>
          <p:cNvSpPr>
            <a:spLocks noChangeArrowheads="1"/>
          </p:cNvSpPr>
          <p:nvPr/>
        </p:nvSpPr>
        <p:spPr bwMode="auto">
          <a:xfrm>
            <a:off x="1" y="1576001"/>
            <a:ext cx="138564"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2" name="Rectángulo 1"/>
          <p:cNvSpPr/>
          <p:nvPr/>
        </p:nvSpPr>
        <p:spPr>
          <a:xfrm>
            <a:off x="463825" y="2240692"/>
            <a:ext cx="8110331" cy="2106218"/>
          </a:xfrm>
          <a:prstGeom prst="rect">
            <a:avLst/>
          </a:prstGeom>
        </p:spPr>
        <p:txBody>
          <a:bodyPr wrap="square">
            <a:spAutoFit/>
          </a:bodyPr>
          <a:lstStyle/>
          <a:p>
            <a:pPr algn="just">
              <a:lnSpc>
                <a:spcPct val="115000"/>
              </a:lnSpc>
              <a:spcAft>
                <a:spcPts val="750"/>
              </a:spcAft>
            </a:pPr>
            <a:r>
              <a:rPr lang="es-ES" dirty="0"/>
              <a:t>En el cuidado de uno mismo inicialmente se debe hacer conciencia de los peligros a los cuales  el estudiante se ve expuesto  en su trabajo y vida cotidiana de acuerdo con la unidad de aprendizaje.</a:t>
            </a:r>
          </a:p>
          <a:p>
            <a:pPr algn="just">
              <a:lnSpc>
                <a:spcPct val="115000"/>
              </a:lnSpc>
              <a:spcAft>
                <a:spcPts val="750"/>
              </a:spcAft>
            </a:pPr>
            <a:r>
              <a:rPr lang="es-ES" dirty="0" smtClean="0">
                <a:latin typeface="Calibri" panose="020F0502020204030204" pitchFamily="34" charset="0"/>
                <a:ea typeface="Calibri" panose="020F0502020204030204" pitchFamily="34" charset="0"/>
                <a:cs typeface="Times New Roman" panose="02020603050405020304" pitchFamily="18" charset="0"/>
              </a:rPr>
              <a:t>“</a:t>
            </a:r>
            <a:r>
              <a:rPr lang="es-ES_tradnl" dirty="0"/>
              <a:t>Con el desarrollo de esta unidad de aprendizaje se pretende identificar el conocimiento que tiene el trabajador - estudiante sobre el Comité Paritario de Seguridad y Salud en el Trabajo</a:t>
            </a:r>
            <a:r>
              <a:rPr lang="es-ES" dirty="0" smtClean="0">
                <a:latin typeface="Calibri" panose="020F0502020204030204" pitchFamily="34" charset="0"/>
                <a:ea typeface="Calibri" panose="020F0502020204030204" pitchFamily="34" charset="0"/>
                <a:cs typeface="Times New Roman" panose="02020603050405020304" pitchFamily="18" charset="0"/>
              </a:rPr>
              <a:t>”.</a:t>
            </a:r>
            <a:endParaRPr lang="es-CO" dirty="0">
              <a:latin typeface="Calibri" panose="020F0502020204030204" pitchFamily="34" charset="0"/>
              <a:ea typeface="Calibri" panose="020F0502020204030204" pitchFamily="34" charset="0"/>
              <a:cs typeface="Times New Roman" panose="02020603050405020304" pitchFamily="18" charset="0"/>
            </a:endParaRPr>
          </a:p>
        </p:txBody>
      </p:sp>
      <p:grpSp>
        <p:nvGrpSpPr>
          <p:cNvPr id="7" name="Grupo 6"/>
          <p:cNvGrpSpPr/>
          <p:nvPr/>
        </p:nvGrpSpPr>
        <p:grpSpPr>
          <a:xfrm>
            <a:off x="92365" y="86918"/>
            <a:ext cx="7726417" cy="666750"/>
            <a:chOff x="92366" y="86918"/>
            <a:chExt cx="7309750" cy="666750"/>
          </a:xfrm>
        </p:grpSpPr>
        <p:sp>
          <p:nvSpPr>
            <p:cNvPr id="10" name="Elipse 9"/>
            <p:cNvSpPr/>
            <p:nvPr/>
          </p:nvSpPr>
          <p:spPr>
            <a:xfrm>
              <a:off x="6735366" y="86918"/>
              <a:ext cx="666750" cy="666750"/>
            </a:xfrm>
            <a:prstGeom prst="ellipse">
              <a:avLst/>
            </a:prstGeom>
            <a:blipFill rotWithShape="1">
              <a:blip r:embed="rId2"/>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a:defRPr/>
              </a:pPr>
              <a:endParaRPr lang="es-CO" sz="1350" dirty="0"/>
            </a:p>
          </p:txBody>
        </p:sp>
        <p:sp>
          <p:nvSpPr>
            <p:cNvPr id="11" name="Título 1"/>
            <p:cNvSpPr txBox="1">
              <a:spLocks/>
            </p:cNvSpPr>
            <p:nvPr/>
          </p:nvSpPr>
          <p:spPr>
            <a:xfrm>
              <a:off x="92366" y="135435"/>
              <a:ext cx="6399083" cy="618233"/>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CO" sz="2400" b="1" dirty="0" smtClean="0">
                  <a:solidFill>
                    <a:srgbClr val="77C319"/>
                  </a:solidFill>
                  <a:ea typeface="Calibri"/>
                  <a:cs typeface="Calibri"/>
                  <a:sym typeface="Calibri"/>
                </a:rPr>
                <a:t>      1. CONTEXTUALIZACIÓN CUIDADO DE UNO MISMO</a:t>
              </a:r>
              <a:endParaRPr lang="es-ES" sz="2400" dirty="0">
                <a:solidFill>
                  <a:srgbClr val="77C319"/>
                </a:solidFill>
              </a:endParaRPr>
            </a:p>
          </p:txBody>
        </p:sp>
      </p:grpSp>
    </p:spTree>
    <p:extLst>
      <p:ext uri="{BB962C8B-B14F-4D97-AF65-F5344CB8AC3E}">
        <p14:creationId xmlns:p14="http://schemas.microsoft.com/office/powerpoint/2010/main" val="129717780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1" y="890201"/>
            <a:ext cx="138564"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8" name="Rectangle 6"/>
          <p:cNvSpPr>
            <a:spLocks noChangeArrowheads="1"/>
          </p:cNvSpPr>
          <p:nvPr/>
        </p:nvSpPr>
        <p:spPr bwMode="auto">
          <a:xfrm>
            <a:off x="1" y="1576001"/>
            <a:ext cx="138564"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grpSp>
        <p:nvGrpSpPr>
          <p:cNvPr id="9" name="Grupo 8"/>
          <p:cNvGrpSpPr/>
          <p:nvPr/>
        </p:nvGrpSpPr>
        <p:grpSpPr>
          <a:xfrm>
            <a:off x="42232" y="63428"/>
            <a:ext cx="7371166" cy="693224"/>
            <a:chOff x="42232" y="63428"/>
            <a:chExt cx="7371166" cy="693224"/>
          </a:xfrm>
        </p:grpSpPr>
        <p:sp>
          <p:nvSpPr>
            <p:cNvPr id="11" name="Elipse 10"/>
            <p:cNvSpPr/>
            <p:nvPr/>
          </p:nvSpPr>
          <p:spPr>
            <a:xfrm>
              <a:off x="6746648" y="89902"/>
              <a:ext cx="666750" cy="666750"/>
            </a:xfrm>
            <a:prstGeom prst="ellipse">
              <a:avLst/>
            </a:prstGeom>
            <a:blipFill rotWithShape="1">
              <a:blip r:embed="rId2"/>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a:defRPr/>
              </a:pPr>
              <a:endParaRPr lang="es-CO" sz="1350" dirty="0"/>
            </a:p>
          </p:txBody>
        </p:sp>
        <p:sp>
          <p:nvSpPr>
            <p:cNvPr id="12" name="Título 1"/>
            <p:cNvSpPr txBox="1">
              <a:spLocks/>
            </p:cNvSpPr>
            <p:nvPr/>
          </p:nvSpPr>
          <p:spPr>
            <a:xfrm>
              <a:off x="42232" y="63428"/>
              <a:ext cx="6399083" cy="618233"/>
            </a:xfrm>
            <a:prstGeom prst="rect">
              <a:avLst/>
            </a:prstGeom>
          </p:spPr>
          <p:txBody>
            <a:bodyPr vert="horz" lIns="91440" tIns="45720" rIns="91440" bIns="45720" rtlCol="0" anchor="ctr">
              <a:normAutofit fontScale="925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CO" sz="2400" b="1" dirty="0" smtClean="0">
                  <a:solidFill>
                    <a:srgbClr val="77C319"/>
                  </a:solidFill>
                  <a:ea typeface="Calibri"/>
                  <a:cs typeface="Calibri"/>
                  <a:sym typeface="Calibri"/>
                </a:rPr>
                <a:t>      3. CONTEXTUALIZACIÓN CUIDADO DEL ENTORNO</a:t>
              </a:r>
              <a:endParaRPr lang="es-ES" sz="2400" dirty="0">
                <a:solidFill>
                  <a:srgbClr val="77C319"/>
                </a:solidFill>
              </a:endParaRPr>
            </a:p>
          </p:txBody>
        </p:sp>
      </p:grpSp>
      <p:grpSp>
        <p:nvGrpSpPr>
          <p:cNvPr id="10" name="Grupo 8"/>
          <p:cNvGrpSpPr>
            <a:grpSpLocks/>
          </p:cNvGrpSpPr>
          <p:nvPr/>
        </p:nvGrpSpPr>
        <p:grpSpPr bwMode="auto">
          <a:xfrm>
            <a:off x="504967" y="1304095"/>
            <a:ext cx="8161361" cy="4851044"/>
            <a:chOff x="2107156" y="744718"/>
            <a:chExt cx="8128000" cy="5418667"/>
          </a:xfrm>
        </p:grpSpPr>
        <p:graphicFrame>
          <p:nvGraphicFramePr>
            <p:cNvPr id="13" name="Diagrama 12"/>
            <p:cNvGraphicFramePr/>
            <p:nvPr/>
          </p:nvGraphicFramePr>
          <p:xfrm>
            <a:off x="2107156" y="744718"/>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4" name="CuadroTexto 3"/>
            <p:cNvSpPr txBox="1">
              <a:spLocks noChangeArrowheads="1"/>
            </p:cNvSpPr>
            <p:nvPr/>
          </p:nvSpPr>
          <p:spPr bwMode="auto">
            <a:xfrm>
              <a:off x="2657241" y="1691013"/>
              <a:ext cx="386644"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r>
                <a:rPr lang="es-CO" sz="2000"/>
                <a:t>a)</a:t>
              </a:r>
              <a:endParaRPr lang="es-ES_tradnl" sz="2000"/>
            </a:p>
          </p:txBody>
        </p:sp>
        <p:sp>
          <p:nvSpPr>
            <p:cNvPr id="15" name="CuadroTexto 4"/>
            <p:cNvSpPr txBox="1">
              <a:spLocks noChangeArrowheads="1"/>
            </p:cNvSpPr>
            <p:nvPr/>
          </p:nvSpPr>
          <p:spPr bwMode="auto">
            <a:xfrm>
              <a:off x="3058902" y="3294345"/>
              <a:ext cx="397866"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r>
                <a:rPr lang="es-CO" sz="2000"/>
                <a:t>b)</a:t>
              </a:r>
              <a:endParaRPr lang="es-ES_tradnl" sz="2000"/>
            </a:p>
          </p:txBody>
        </p:sp>
        <p:sp>
          <p:nvSpPr>
            <p:cNvPr id="16" name="CuadroTexto 5"/>
            <p:cNvSpPr txBox="1">
              <a:spLocks noChangeArrowheads="1"/>
            </p:cNvSpPr>
            <p:nvPr/>
          </p:nvSpPr>
          <p:spPr bwMode="auto">
            <a:xfrm>
              <a:off x="2705920" y="4897677"/>
              <a:ext cx="372218"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r>
                <a:rPr lang="es-CO" sz="2000"/>
                <a:t>c)</a:t>
              </a:r>
              <a:endParaRPr lang="es-ES_tradnl" sz="2000"/>
            </a:p>
          </p:txBody>
        </p:sp>
      </p:grpSp>
      <p:sp>
        <p:nvSpPr>
          <p:cNvPr id="3" name="Rectángulo 2"/>
          <p:cNvSpPr/>
          <p:nvPr/>
        </p:nvSpPr>
        <p:spPr>
          <a:xfrm>
            <a:off x="192176" y="890201"/>
            <a:ext cx="3621056" cy="369332"/>
          </a:xfrm>
          <a:prstGeom prst="rect">
            <a:avLst/>
          </a:prstGeom>
        </p:spPr>
        <p:txBody>
          <a:bodyPr wrap="none">
            <a:spAutoFit/>
          </a:bodyPr>
          <a:lstStyle/>
          <a:p>
            <a:pPr marL="457200" algn="just">
              <a:spcAft>
                <a:spcPts val="0"/>
              </a:spcAft>
            </a:pPr>
            <a:r>
              <a:rPr lang="es-ES" dirty="0">
                <a:latin typeface="Calibri" panose="020F0502020204030204" pitchFamily="34" charset="0"/>
                <a:ea typeface="Times New Roman" panose="02020603050405020304" pitchFamily="18" charset="0"/>
              </a:rPr>
              <a:t>Responsabilidad de los comités </a:t>
            </a:r>
            <a:endParaRPr lang="es-ES_tradnl"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400038858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1" y="890201"/>
            <a:ext cx="138564"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8" name="Rectangle 6"/>
          <p:cNvSpPr>
            <a:spLocks noChangeArrowheads="1"/>
          </p:cNvSpPr>
          <p:nvPr/>
        </p:nvSpPr>
        <p:spPr bwMode="auto">
          <a:xfrm>
            <a:off x="1" y="1576001"/>
            <a:ext cx="138564"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2" name="Rectángulo 1"/>
          <p:cNvSpPr/>
          <p:nvPr/>
        </p:nvSpPr>
        <p:spPr>
          <a:xfrm>
            <a:off x="400334" y="2504048"/>
            <a:ext cx="8375373" cy="1569660"/>
          </a:xfrm>
          <a:prstGeom prst="rect">
            <a:avLst/>
          </a:prstGeom>
        </p:spPr>
        <p:txBody>
          <a:bodyPr wrap="square">
            <a:spAutoFit/>
          </a:bodyPr>
          <a:lstStyle/>
          <a:p>
            <a:pPr algn="just"/>
            <a:r>
              <a:rPr lang="es-ES_tradnl" sz="1600" b="1" dirty="0" smtClean="0"/>
              <a:t>LEGISLACIÓN APLICABLE AL COMITÉ PARITARIO DE SEGURIDAD Y SALUD EN EL TRABAJO. </a:t>
            </a:r>
            <a:endParaRPr lang="es-ES_tradnl" sz="1600" dirty="0" smtClean="0"/>
          </a:p>
          <a:p>
            <a:pPr algn="just"/>
            <a:r>
              <a:rPr lang="es-ES_tradnl" sz="1600" dirty="0"/>
              <a:t> </a:t>
            </a:r>
          </a:p>
          <a:p>
            <a:pPr algn="just"/>
            <a:endParaRPr lang="es-ES_tradnl" sz="1600" dirty="0" smtClean="0"/>
          </a:p>
          <a:p>
            <a:pPr algn="just"/>
            <a:r>
              <a:rPr lang="es-ES_tradnl" sz="1600" dirty="0" smtClean="0"/>
              <a:t>Como </a:t>
            </a:r>
            <a:r>
              <a:rPr lang="es-ES_tradnl" sz="1600" dirty="0"/>
              <a:t>parte del documento “Resolución 1016 de 1989 organización, funcionamiento y forma de los Programas de Salud Ocupacional” (MINISTERIOS DE TRABAJO, SEGURIDAD SOCIAL Y SALUD, 1989), es importante tener en cuenta lo siguiente: </a:t>
            </a:r>
          </a:p>
        </p:txBody>
      </p:sp>
      <p:grpSp>
        <p:nvGrpSpPr>
          <p:cNvPr id="9" name="Grupo 8"/>
          <p:cNvGrpSpPr/>
          <p:nvPr/>
        </p:nvGrpSpPr>
        <p:grpSpPr>
          <a:xfrm>
            <a:off x="42232" y="63428"/>
            <a:ext cx="7371166" cy="693224"/>
            <a:chOff x="42232" y="63428"/>
            <a:chExt cx="7371166" cy="693224"/>
          </a:xfrm>
        </p:grpSpPr>
        <p:sp>
          <p:nvSpPr>
            <p:cNvPr id="11" name="Elipse 10"/>
            <p:cNvSpPr/>
            <p:nvPr/>
          </p:nvSpPr>
          <p:spPr>
            <a:xfrm>
              <a:off x="6746648" y="89902"/>
              <a:ext cx="666750" cy="666750"/>
            </a:xfrm>
            <a:prstGeom prst="ellipse">
              <a:avLst/>
            </a:prstGeom>
            <a:blipFill rotWithShape="1">
              <a:blip r:embed="rId2"/>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a:defRPr/>
              </a:pPr>
              <a:endParaRPr lang="es-CO" sz="1350" dirty="0"/>
            </a:p>
          </p:txBody>
        </p:sp>
        <p:sp>
          <p:nvSpPr>
            <p:cNvPr id="12" name="Título 1"/>
            <p:cNvSpPr txBox="1">
              <a:spLocks/>
            </p:cNvSpPr>
            <p:nvPr/>
          </p:nvSpPr>
          <p:spPr>
            <a:xfrm>
              <a:off x="42232" y="63428"/>
              <a:ext cx="6399083" cy="618233"/>
            </a:xfrm>
            <a:prstGeom prst="rect">
              <a:avLst/>
            </a:prstGeom>
          </p:spPr>
          <p:txBody>
            <a:bodyPr vert="horz" lIns="91440" tIns="45720" rIns="91440" bIns="45720" rtlCol="0" anchor="ctr">
              <a:normAutofit fontScale="925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CO" sz="2400" b="1" dirty="0" smtClean="0">
                  <a:solidFill>
                    <a:srgbClr val="77C319"/>
                  </a:solidFill>
                  <a:ea typeface="Calibri"/>
                  <a:cs typeface="Calibri"/>
                  <a:sym typeface="Calibri"/>
                </a:rPr>
                <a:t>      3. CONTEXTUALIZACIÓN CUIDADO DEL ENTORNO</a:t>
              </a:r>
              <a:endParaRPr lang="es-ES" sz="2400" dirty="0">
                <a:solidFill>
                  <a:srgbClr val="77C319"/>
                </a:solidFill>
              </a:endParaRPr>
            </a:p>
          </p:txBody>
        </p:sp>
      </p:grpSp>
    </p:spTree>
    <p:extLst>
      <p:ext uri="{BB962C8B-B14F-4D97-AF65-F5344CB8AC3E}">
        <p14:creationId xmlns:p14="http://schemas.microsoft.com/office/powerpoint/2010/main" val="393840967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1" y="890201"/>
            <a:ext cx="138564"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8" name="Rectangle 6"/>
          <p:cNvSpPr>
            <a:spLocks noChangeArrowheads="1"/>
          </p:cNvSpPr>
          <p:nvPr/>
        </p:nvSpPr>
        <p:spPr bwMode="auto">
          <a:xfrm>
            <a:off x="1" y="1576001"/>
            <a:ext cx="138564"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2" name="Rectángulo 1"/>
          <p:cNvSpPr/>
          <p:nvPr/>
        </p:nvSpPr>
        <p:spPr>
          <a:xfrm>
            <a:off x="400334" y="2367571"/>
            <a:ext cx="8375373" cy="2062103"/>
          </a:xfrm>
          <a:prstGeom prst="rect">
            <a:avLst/>
          </a:prstGeom>
        </p:spPr>
        <p:txBody>
          <a:bodyPr wrap="square">
            <a:spAutoFit/>
          </a:bodyPr>
          <a:lstStyle/>
          <a:p>
            <a:pPr algn="just"/>
            <a:r>
              <a:rPr lang="es-ES_tradnl" sz="1600" b="1" dirty="0" smtClean="0"/>
              <a:t>Artículo </a:t>
            </a:r>
            <a:r>
              <a:rPr lang="es-ES_tradnl" sz="1600" b="1" dirty="0"/>
              <a:t>10: </a:t>
            </a:r>
            <a:r>
              <a:rPr lang="es-ES_tradnl" sz="1600" dirty="0"/>
              <a:t>Los subprogramas de Medicina Preventiva y del Trabajo, tienen como finalidad principal la promoción, prevención y control de la salud del trabajador, protegiéndolo de los factores de riesgo ocupacionales, ubicándolo en un sitio de trabajo acorde con sus condiciones psicofisiológicas y manteniéndolo en aptitud de producción de trabajo.</a:t>
            </a:r>
          </a:p>
          <a:p>
            <a:pPr algn="just"/>
            <a:r>
              <a:rPr lang="es-ES_tradnl" sz="1600" dirty="0"/>
              <a:t> </a:t>
            </a:r>
          </a:p>
          <a:p>
            <a:pPr algn="just"/>
            <a:r>
              <a:rPr lang="es-ES_tradnl" sz="1600" dirty="0"/>
              <a:t>Las principales actividades de los subprogramas de Medicina Preventiva y del Trabajo son:</a:t>
            </a:r>
          </a:p>
          <a:p>
            <a:pPr algn="just"/>
            <a:r>
              <a:rPr lang="es-ES_tradnl" sz="1600" dirty="0"/>
              <a:t> </a:t>
            </a:r>
          </a:p>
          <a:p>
            <a:pPr algn="just"/>
            <a:r>
              <a:rPr lang="es-ES_tradnl" sz="1600" dirty="0"/>
              <a:t>9. Colaborar con el Comité de Medicina, Higiene y Seguridad Industrial de la </a:t>
            </a:r>
            <a:r>
              <a:rPr lang="es-ES_tradnl" sz="1600" dirty="0" smtClean="0"/>
              <a:t>empresa.</a:t>
            </a:r>
            <a:endParaRPr lang="es-ES_tradnl" sz="1600" dirty="0"/>
          </a:p>
        </p:txBody>
      </p:sp>
      <p:grpSp>
        <p:nvGrpSpPr>
          <p:cNvPr id="9" name="Grupo 8"/>
          <p:cNvGrpSpPr/>
          <p:nvPr/>
        </p:nvGrpSpPr>
        <p:grpSpPr>
          <a:xfrm>
            <a:off x="42232" y="63428"/>
            <a:ext cx="7371166" cy="693224"/>
            <a:chOff x="42232" y="63428"/>
            <a:chExt cx="7371166" cy="693224"/>
          </a:xfrm>
        </p:grpSpPr>
        <p:sp>
          <p:nvSpPr>
            <p:cNvPr id="11" name="Elipse 10"/>
            <p:cNvSpPr/>
            <p:nvPr/>
          </p:nvSpPr>
          <p:spPr>
            <a:xfrm>
              <a:off x="6746648" y="89902"/>
              <a:ext cx="666750" cy="666750"/>
            </a:xfrm>
            <a:prstGeom prst="ellipse">
              <a:avLst/>
            </a:prstGeom>
            <a:blipFill rotWithShape="1">
              <a:blip r:embed="rId2"/>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a:defRPr/>
              </a:pPr>
              <a:endParaRPr lang="es-CO" sz="1350" dirty="0"/>
            </a:p>
          </p:txBody>
        </p:sp>
        <p:sp>
          <p:nvSpPr>
            <p:cNvPr id="12" name="Título 1"/>
            <p:cNvSpPr txBox="1">
              <a:spLocks/>
            </p:cNvSpPr>
            <p:nvPr/>
          </p:nvSpPr>
          <p:spPr>
            <a:xfrm>
              <a:off x="42232" y="63428"/>
              <a:ext cx="6399083" cy="618233"/>
            </a:xfrm>
            <a:prstGeom prst="rect">
              <a:avLst/>
            </a:prstGeom>
          </p:spPr>
          <p:txBody>
            <a:bodyPr vert="horz" lIns="91440" tIns="45720" rIns="91440" bIns="45720" rtlCol="0" anchor="ctr">
              <a:normAutofit fontScale="925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CO" sz="2400" b="1" dirty="0" smtClean="0">
                  <a:solidFill>
                    <a:srgbClr val="77C319"/>
                  </a:solidFill>
                  <a:ea typeface="Calibri"/>
                  <a:cs typeface="Calibri"/>
                  <a:sym typeface="Calibri"/>
                </a:rPr>
                <a:t>      3. CONTEXTUALIZACIÓN CUIDADO DEL ENTORNO</a:t>
              </a:r>
              <a:endParaRPr lang="es-ES" sz="2400" dirty="0">
                <a:solidFill>
                  <a:srgbClr val="77C319"/>
                </a:solidFill>
              </a:endParaRPr>
            </a:p>
          </p:txBody>
        </p:sp>
      </p:grpSp>
    </p:spTree>
    <p:extLst>
      <p:ext uri="{BB962C8B-B14F-4D97-AF65-F5344CB8AC3E}">
        <p14:creationId xmlns:p14="http://schemas.microsoft.com/office/powerpoint/2010/main" val="146032954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1" y="890201"/>
            <a:ext cx="138564"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8" name="Rectangle 6"/>
          <p:cNvSpPr>
            <a:spLocks noChangeArrowheads="1"/>
          </p:cNvSpPr>
          <p:nvPr/>
        </p:nvSpPr>
        <p:spPr bwMode="auto">
          <a:xfrm>
            <a:off x="1" y="1576001"/>
            <a:ext cx="138564"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2" name="Rectángulo 1"/>
          <p:cNvSpPr/>
          <p:nvPr/>
        </p:nvSpPr>
        <p:spPr>
          <a:xfrm>
            <a:off x="304800" y="2815662"/>
            <a:ext cx="8375373" cy="923330"/>
          </a:xfrm>
          <a:prstGeom prst="rect">
            <a:avLst/>
          </a:prstGeom>
        </p:spPr>
        <p:txBody>
          <a:bodyPr wrap="square">
            <a:spAutoFit/>
          </a:bodyPr>
          <a:lstStyle/>
          <a:p>
            <a:pPr algn="just"/>
            <a:r>
              <a:rPr lang="es-ES_tradnl" dirty="0"/>
              <a:t>Como parte del documento “Decreto 1295 de 1994 organización y administración del Sistema General de Riesgos Profesionales” (MINISTERIO DE GOBIERNO, 1994), es importante tener en cuenta lo siguiente: </a:t>
            </a:r>
          </a:p>
        </p:txBody>
      </p:sp>
      <p:grpSp>
        <p:nvGrpSpPr>
          <p:cNvPr id="9" name="Grupo 8"/>
          <p:cNvGrpSpPr/>
          <p:nvPr/>
        </p:nvGrpSpPr>
        <p:grpSpPr>
          <a:xfrm>
            <a:off x="42232" y="63428"/>
            <a:ext cx="7371166" cy="693224"/>
            <a:chOff x="42232" y="63428"/>
            <a:chExt cx="7371166" cy="693224"/>
          </a:xfrm>
        </p:grpSpPr>
        <p:sp>
          <p:nvSpPr>
            <p:cNvPr id="11" name="Elipse 10"/>
            <p:cNvSpPr/>
            <p:nvPr/>
          </p:nvSpPr>
          <p:spPr>
            <a:xfrm>
              <a:off x="6746648" y="89902"/>
              <a:ext cx="666750" cy="666750"/>
            </a:xfrm>
            <a:prstGeom prst="ellipse">
              <a:avLst/>
            </a:prstGeom>
            <a:blipFill rotWithShape="1">
              <a:blip r:embed="rId3"/>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a:defRPr/>
              </a:pPr>
              <a:endParaRPr lang="es-CO" sz="1350" dirty="0"/>
            </a:p>
          </p:txBody>
        </p:sp>
        <p:sp>
          <p:nvSpPr>
            <p:cNvPr id="12" name="Título 1"/>
            <p:cNvSpPr txBox="1">
              <a:spLocks/>
            </p:cNvSpPr>
            <p:nvPr/>
          </p:nvSpPr>
          <p:spPr>
            <a:xfrm>
              <a:off x="42232" y="63428"/>
              <a:ext cx="6399083" cy="618233"/>
            </a:xfrm>
            <a:prstGeom prst="rect">
              <a:avLst/>
            </a:prstGeom>
          </p:spPr>
          <p:txBody>
            <a:bodyPr vert="horz" lIns="91440" tIns="45720" rIns="91440" bIns="45720" rtlCol="0" anchor="ctr">
              <a:normAutofit fontScale="925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CO" sz="2400" b="1" dirty="0" smtClean="0">
                  <a:solidFill>
                    <a:srgbClr val="77C319"/>
                  </a:solidFill>
                  <a:ea typeface="Calibri"/>
                  <a:cs typeface="Calibri"/>
                  <a:sym typeface="Calibri"/>
                </a:rPr>
                <a:t>      3. CONTEXTUALIZACIÓN CUIDADO DEL ENTORNO</a:t>
              </a:r>
              <a:endParaRPr lang="es-ES" sz="2400" dirty="0">
                <a:solidFill>
                  <a:srgbClr val="77C319"/>
                </a:solidFill>
              </a:endParaRPr>
            </a:p>
          </p:txBody>
        </p:sp>
      </p:grpSp>
    </p:spTree>
    <p:extLst>
      <p:ext uri="{BB962C8B-B14F-4D97-AF65-F5344CB8AC3E}">
        <p14:creationId xmlns:p14="http://schemas.microsoft.com/office/powerpoint/2010/main" val="211728689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1" y="890201"/>
            <a:ext cx="138564"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8" name="Rectangle 6"/>
          <p:cNvSpPr>
            <a:spLocks noChangeArrowheads="1"/>
          </p:cNvSpPr>
          <p:nvPr/>
        </p:nvSpPr>
        <p:spPr bwMode="auto">
          <a:xfrm>
            <a:off x="1" y="1576001"/>
            <a:ext cx="138564"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2" name="Rectángulo 1"/>
          <p:cNvSpPr/>
          <p:nvPr/>
        </p:nvSpPr>
        <p:spPr>
          <a:xfrm>
            <a:off x="339349" y="1714500"/>
            <a:ext cx="8375373" cy="3539430"/>
          </a:xfrm>
          <a:prstGeom prst="rect">
            <a:avLst/>
          </a:prstGeom>
        </p:spPr>
        <p:txBody>
          <a:bodyPr wrap="square">
            <a:spAutoFit/>
          </a:bodyPr>
          <a:lstStyle/>
          <a:p>
            <a:pPr algn="just"/>
            <a:r>
              <a:rPr lang="es-ES_tradnl" sz="1600" b="1" dirty="0"/>
              <a:t>Artículo 22.</a:t>
            </a:r>
            <a:r>
              <a:rPr lang="es-ES_tradnl" sz="1600" dirty="0"/>
              <a:t> Obligaciones de los trabajadores. Son deberes de los trabajadores:	</a:t>
            </a:r>
          </a:p>
          <a:p>
            <a:pPr algn="just"/>
            <a:r>
              <a:rPr lang="es-ES_tradnl" sz="1600" dirty="0"/>
              <a:t> </a:t>
            </a:r>
          </a:p>
          <a:p>
            <a:pPr algn="just"/>
            <a:r>
              <a:rPr lang="es-ES_tradnl" sz="1600" dirty="0"/>
              <a:t>e) Participar en la prevención de los riesgos profesionales a través de los comités paritarios de salud ocupacional, o como vigías ocupacionales;</a:t>
            </a:r>
          </a:p>
          <a:p>
            <a:pPr algn="just"/>
            <a:r>
              <a:rPr lang="es-ES_tradnl" sz="1600" b="1" dirty="0"/>
              <a:t/>
            </a:r>
            <a:br>
              <a:rPr lang="es-ES_tradnl" sz="1600" b="1" dirty="0"/>
            </a:br>
            <a:r>
              <a:rPr lang="es-ES_tradnl" sz="1600" b="1" dirty="0"/>
              <a:t>Artículo  63.</a:t>
            </a:r>
            <a:r>
              <a:rPr lang="es-ES_tradnl" sz="1600" dirty="0"/>
              <a:t> Comité paritario de salud ocupacional de las empresas.</a:t>
            </a:r>
          </a:p>
          <a:p>
            <a:pPr algn="just"/>
            <a:r>
              <a:rPr lang="es-ES_tradnl" sz="1600" dirty="0"/>
              <a:t>A partir de la vigencia del presente Decreto, el comité paritario de medicina higiene y seguridad industrial de las empresas se denominará comité paritario de salud ocupacional, y seguirá rigiéndose por la Resolución 2013 de 1983 del Ministerio de Trabajo y Seguridad Social, y demás normas que la modifiquen o adicionen, con las siguientes reformas</a:t>
            </a:r>
            <a:r>
              <a:rPr lang="es-ES_tradnl" sz="1600" dirty="0" smtClean="0"/>
              <a:t>:</a:t>
            </a:r>
          </a:p>
          <a:p>
            <a:pPr algn="just"/>
            <a:endParaRPr lang="es-ES_tradnl" sz="1600" dirty="0"/>
          </a:p>
          <a:p>
            <a:pPr algn="just"/>
            <a:r>
              <a:rPr lang="es-ES_tradnl" sz="1600" dirty="0"/>
              <a:t>a) Se aumenta a dos (2) años el período de los miembros del comité.</a:t>
            </a:r>
          </a:p>
          <a:p>
            <a:pPr algn="just"/>
            <a:r>
              <a:rPr lang="es-ES_tradnl" sz="1600" dirty="0"/>
              <a:t>b) El empleador se obligara a proporcionar, cuando menos, cuatro horas semanales dentro de la jornada normal de trabajo de cada uno de sus miembros para el funcionamiento del comité. </a:t>
            </a:r>
          </a:p>
        </p:txBody>
      </p:sp>
      <p:grpSp>
        <p:nvGrpSpPr>
          <p:cNvPr id="9" name="Grupo 8"/>
          <p:cNvGrpSpPr/>
          <p:nvPr/>
        </p:nvGrpSpPr>
        <p:grpSpPr>
          <a:xfrm>
            <a:off x="42232" y="63428"/>
            <a:ext cx="7371166" cy="693224"/>
            <a:chOff x="42232" y="63428"/>
            <a:chExt cx="7371166" cy="693224"/>
          </a:xfrm>
        </p:grpSpPr>
        <p:sp>
          <p:nvSpPr>
            <p:cNvPr id="11" name="Elipse 10"/>
            <p:cNvSpPr/>
            <p:nvPr/>
          </p:nvSpPr>
          <p:spPr>
            <a:xfrm>
              <a:off x="6746648" y="89902"/>
              <a:ext cx="666750" cy="666750"/>
            </a:xfrm>
            <a:prstGeom prst="ellipse">
              <a:avLst/>
            </a:prstGeom>
            <a:blipFill rotWithShape="1">
              <a:blip r:embed="rId3"/>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a:defRPr/>
              </a:pPr>
              <a:endParaRPr lang="es-CO" sz="1350" dirty="0"/>
            </a:p>
          </p:txBody>
        </p:sp>
        <p:sp>
          <p:nvSpPr>
            <p:cNvPr id="12" name="Título 1"/>
            <p:cNvSpPr txBox="1">
              <a:spLocks/>
            </p:cNvSpPr>
            <p:nvPr/>
          </p:nvSpPr>
          <p:spPr>
            <a:xfrm>
              <a:off x="42232" y="63428"/>
              <a:ext cx="6399083" cy="618233"/>
            </a:xfrm>
            <a:prstGeom prst="rect">
              <a:avLst/>
            </a:prstGeom>
          </p:spPr>
          <p:txBody>
            <a:bodyPr vert="horz" lIns="91440" tIns="45720" rIns="91440" bIns="45720" rtlCol="0" anchor="ctr">
              <a:normAutofit fontScale="925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CO" sz="2400" b="1" dirty="0" smtClean="0">
                  <a:solidFill>
                    <a:srgbClr val="77C319"/>
                  </a:solidFill>
                  <a:ea typeface="Calibri"/>
                  <a:cs typeface="Calibri"/>
                  <a:sym typeface="Calibri"/>
                </a:rPr>
                <a:t>      3. CONTEXTUALIZACIÓN CUIDADO DEL ENTORNO</a:t>
              </a:r>
              <a:endParaRPr lang="es-ES" sz="2400" dirty="0">
                <a:solidFill>
                  <a:srgbClr val="77C319"/>
                </a:solidFill>
              </a:endParaRPr>
            </a:p>
          </p:txBody>
        </p:sp>
      </p:grpSp>
    </p:spTree>
    <p:extLst>
      <p:ext uri="{BB962C8B-B14F-4D97-AF65-F5344CB8AC3E}">
        <p14:creationId xmlns:p14="http://schemas.microsoft.com/office/powerpoint/2010/main" val="311522129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1" y="890201"/>
            <a:ext cx="138564"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8" name="Rectangle 6"/>
          <p:cNvSpPr>
            <a:spLocks noChangeArrowheads="1"/>
          </p:cNvSpPr>
          <p:nvPr/>
        </p:nvSpPr>
        <p:spPr bwMode="auto">
          <a:xfrm>
            <a:off x="1" y="1576001"/>
            <a:ext cx="138564"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2" name="Rectángulo 1"/>
          <p:cNvSpPr/>
          <p:nvPr/>
        </p:nvSpPr>
        <p:spPr>
          <a:xfrm>
            <a:off x="304800" y="1394921"/>
            <a:ext cx="8375373" cy="3785652"/>
          </a:xfrm>
          <a:prstGeom prst="rect">
            <a:avLst/>
          </a:prstGeom>
        </p:spPr>
        <p:txBody>
          <a:bodyPr wrap="square">
            <a:spAutoFit/>
          </a:bodyPr>
          <a:lstStyle/>
          <a:p>
            <a:pPr algn="just"/>
            <a:r>
              <a:rPr lang="es-ES_tradnl" sz="1600" b="1" dirty="0"/>
              <a:t>Artículo 67.</a:t>
            </a:r>
            <a:r>
              <a:rPr lang="es-ES_tradnl" sz="1600" dirty="0"/>
              <a:t> Informe de riesgos profesionales de empresas de alto riesgo. </a:t>
            </a:r>
            <a:endParaRPr lang="es-ES_tradnl" sz="1600" dirty="0" smtClean="0"/>
          </a:p>
          <a:p>
            <a:pPr algn="just"/>
            <a:endParaRPr lang="es-ES_tradnl" sz="1600" dirty="0"/>
          </a:p>
          <a:p>
            <a:pPr algn="just"/>
            <a:r>
              <a:rPr lang="es-ES_tradnl" sz="1600" dirty="0"/>
              <a:t>Las empresas de alto riesgo rendirán en los términos que defina el Ministerio de Trabajo y Seguridad Social a la respectiva entidad administradora de riesgos profesionales, un informe de evaluación del desarrollo del programa de salud ocupacional, anexando el resultado técnico de la aplicación de los sistemas de vigilancia epidemiológica, tanto a nivel ambiental como biológico y el seguimiento de los sistemas y mecanismos de control de riesgos de higiene y seguridad industrial, avalado por los miembros del comité de medicina e higiene industrial de la respectiva empresa. </a:t>
            </a:r>
            <a:endParaRPr lang="es-ES_tradnl" sz="1600" dirty="0" smtClean="0"/>
          </a:p>
          <a:p>
            <a:pPr algn="just"/>
            <a:endParaRPr lang="es-ES_tradnl" sz="1600" dirty="0"/>
          </a:p>
          <a:p>
            <a:pPr algn="just"/>
            <a:r>
              <a:rPr lang="es-ES_tradnl" sz="1600" dirty="0"/>
              <a:t>Las entidades administradoras de riesgos profesionales están obligadas a informa al Ministerio de Trabajo y Seguridad Social, en su respectivo nivel territorial, dentro de los cuarenta y cinco (45) días siguientes al informe de las empresas, las conclusiones y recomendaciones resultantes, y señalará las empresas a las cuales el Ministerio deberá exigir el cumplimiento de las normas y medidas de prevención, así como aquellas medidas especiales que sean necesarias, o las sanciones, si fuera el caso</a:t>
            </a:r>
            <a:endParaRPr lang="es-CO" sz="1600" dirty="0" smtClean="0"/>
          </a:p>
        </p:txBody>
      </p:sp>
      <p:grpSp>
        <p:nvGrpSpPr>
          <p:cNvPr id="9" name="Grupo 8"/>
          <p:cNvGrpSpPr/>
          <p:nvPr/>
        </p:nvGrpSpPr>
        <p:grpSpPr>
          <a:xfrm>
            <a:off x="42232" y="63428"/>
            <a:ext cx="7371166" cy="693224"/>
            <a:chOff x="42232" y="63428"/>
            <a:chExt cx="7371166" cy="693224"/>
          </a:xfrm>
        </p:grpSpPr>
        <p:sp>
          <p:nvSpPr>
            <p:cNvPr id="11" name="Elipse 10"/>
            <p:cNvSpPr/>
            <p:nvPr/>
          </p:nvSpPr>
          <p:spPr>
            <a:xfrm>
              <a:off x="6746648" y="89902"/>
              <a:ext cx="666750" cy="666750"/>
            </a:xfrm>
            <a:prstGeom prst="ellipse">
              <a:avLst/>
            </a:prstGeom>
            <a:blipFill rotWithShape="1">
              <a:blip r:embed="rId3"/>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a:defRPr/>
              </a:pPr>
              <a:endParaRPr lang="es-CO" sz="1350" dirty="0"/>
            </a:p>
          </p:txBody>
        </p:sp>
        <p:sp>
          <p:nvSpPr>
            <p:cNvPr id="12" name="Título 1"/>
            <p:cNvSpPr txBox="1">
              <a:spLocks/>
            </p:cNvSpPr>
            <p:nvPr/>
          </p:nvSpPr>
          <p:spPr>
            <a:xfrm>
              <a:off x="42232" y="63428"/>
              <a:ext cx="6399083" cy="618233"/>
            </a:xfrm>
            <a:prstGeom prst="rect">
              <a:avLst/>
            </a:prstGeom>
          </p:spPr>
          <p:txBody>
            <a:bodyPr vert="horz" lIns="91440" tIns="45720" rIns="91440" bIns="45720" rtlCol="0" anchor="ctr">
              <a:normAutofit fontScale="925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CO" sz="2400" b="1" dirty="0" smtClean="0">
                  <a:solidFill>
                    <a:srgbClr val="77C319"/>
                  </a:solidFill>
                  <a:ea typeface="Calibri"/>
                  <a:cs typeface="Calibri"/>
                  <a:sym typeface="Calibri"/>
                </a:rPr>
                <a:t>      3. CONTEXTUALIZACIÓN CUIDADO DEL ENTORNO</a:t>
              </a:r>
              <a:endParaRPr lang="es-ES" sz="2400" dirty="0">
                <a:solidFill>
                  <a:srgbClr val="77C319"/>
                </a:solidFill>
              </a:endParaRPr>
            </a:p>
          </p:txBody>
        </p:sp>
      </p:grpSp>
    </p:spTree>
    <p:extLst>
      <p:ext uri="{BB962C8B-B14F-4D97-AF65-F5344CB8AC3E}">
        <p14:creationId xmlns:p14="http://schemas.microsoft.com/office/powerpoint/2010/main" val="18458656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1" y="890201"/>
            <a:ext cx="138564"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8" name="Rectangle 6"/>
          <p:cNvSpPr>
            <a:spLocks noChangeArrowheads="1"/>
          </p:cNvSpPr>
          <p:nvPr/>
        </p:nvSpPr>
        <p:spPr bwMode="auto">
          <a:xfrm>
            <a:off x="1" y="1576001"/>
            <a:ext cx="138564"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2" name="Rectángulo 1"/>
          <p:cNvSpPr/>
          <p:nvPr/>
        </p:nvSpPr>
        <p:spPr>
          <a:xfrm>
            <a:off x="304800" y="2923470"/>
            <a:ext cx="8375373" cy="830997"/>
          </a:xfrm>
          <a:prstGeom prst="rect">
            <a:avLst/>
          </a:prstGeom>
        </p:spPr>
        <p:txBody>
          <a:bodyPr wrap="square">
            <a:spAutoFit/>
          </a:bodyPr>
          <a:lstStyle/>
          <a:p>
            <a:pPr algn="just"/>
            <a:r>
              <a:rPr lang="es-ES_tradnl" sz="1600" dirty="0"/>
              <a:t>Como parte del documento “Decreto 1530 de 1996  se reglamenta parcialmente la Ley 100 de 1993 y el Decreto Ley 1295 de 1994” (MINISTERIO DE TRABAJO Y SEGURIDAD SOCIAL, 1994), es importante tener en cuenta lo siguiente: </a:t>
            </a:r>
            <a:endParaRPr lang="es-CO" sz="1600" dirty="0" smtClean="0"/>
          </a:p>
        </p:txBody>
      </p:sp>
      <p:grpSp>
        <p:nvGrpSpPr>
          <p:cNvPr id="9" name="Grupo 8"/>
          <p:cNvGrpSpPr/>
          <p:nvPr/>
        </p:nvGrpSpPr>
        <p:grpSpPr>
          <a:xfrm>
            <a:off x="42232" y="63428"/>
            <a:ext cx="7371166" cy="693224"/>
            <a:chOff x="42232" y="63428"/>
            <a:chExt cx="7371166" cy="693224"/>
          </a:xfrm>
        </p:grpSpPr>
        <p:sp>
          <p:nvSpPr>
            <p:cNvPr id="11" name="Elipse 10"/>
            <p:cNvSpPr/>
            <p:nvPr/>
          </p:nvSpPr>
          <p:spPr>
            <a:xfrm>
              <a:off x="6746648" y="89902"/>
              <a:ext cx="666750" cy="666750"/>
            </a:xfrm>
            <a:prstGeom prst="ellipse">
              <a:avLst/>
            </a:prstGeom>
            <a:blipFill rotWithShape="1">
              <a:blip r:embed="rId3"/>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a:defRPr/>
              </a:pPr>
              <a:endParaRPr lang="es-CO" sz="1350" dirty="0"/>
            </a:p>
          </p:txBody>
        </p:sp>
        <p:sp>
          <p:nvSpPr>
            <p:cNvPr id="12" name="Título 1"/>
            <p:cNvSpPr txBox="1">
              <a:spLocks/>
            </p:cNvSpPr>
            <p:nvPr/>
          </p:nvSpPr>
          <p:spPr>
            <a:xfrm>
              <a:off x="42232" y="63428"/>
              <a:ext cx="6399083" cy="618233"/>
            </a:xfrm>
            <a:prstGeom prst="rect">
              <a:avLst/>
            </a:prstGeom>
          </p:spPr>
          <p:txBody>
            <a:bodyPr vert="horz" lIns="91440" tIns="45720" rIns="91440" bIns="45720" rtlCol="0" anchor="ctr">
              <a:normAutofit fontScale="925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CO" sz="2400" b="1" dirty="0" smtClean="0">
                  <a:solidFill>
                    <a:srgbClr val="77C319"/>
                  </a:solidFill>
                  <a:ea typeface="Calibri"/>
                  <a:cs typeface="Calibri"/>
                  <a:sym typeface="Calibri"/>
                </a:rPr>
                <a:t>      3. CONTEXTUALIZACIÓN CUIDADO DEL ENTORNO</a:t>
              </a:r>
              <a:endParaRPr lang="es-ES" sz="2400" dirty="0">
                <a:solidFill>
                  <a:srgbClr val="77C319"/>
                </a:solidFill>
              </a:endParaRPr>
            </a:p>
          </p:txBody>
        </p:sp>
      </p:grpSp>
    </p:spTree>
    <p:extLst>
      <p:ext uri="{BB962C8B-B14F-4D97-AF65-F5344CB8AC3E}">
        <p14:creationId xmlns:p14="http://schemas.microsoft.com/office/powerpoint/2010/main" val="57997137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1" y="890201"/>
            <a:ext cx="138564"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8" name="Rectangle 6"/>
          <p:cNvSpPr>
            <a:spLocks noChangeArrowheads="1"/>
          </p:cNvSpPr>
          <p:nvPr/>
        </p:nvSpPr>
        <p:spPr bwMode="auto">
          <a:xfrm>
            <a:off x="1" y="1576001"/>
            <a:ext cx="138564"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2" name="Rectángulo 1"/>
          <p:cNvSpPr/>
          <p:nvPr/>
        </p:nvSpPr>
        <p:spPr>
          <a:xfrm>
            <a:off x="400334" y="1968127"/>
            <a:ext cx="8375373" cy="2554545"/>
          </a:xfrm>
          <a:prstGeom prst="rect">
            <a:avLst/>
          </a:prstGeom>
        </p:spPr>
        <p:txBody>
          <a:bodyPr wrap="square">
            <a:spAutoFit/>
          </a:bodyPr>
          <a:lstStyle/>
          <a:p>
            <a:pPr algn="just"/>
            <a:r>
              <a:rPr lang="es-ES_tradnl" sz="1600" b="1" dirty="0"/>
              <a:t>Artículo 7. </a:t>
            </a:r>
            <a:r>
              <a:rPr lang="es-ES_tradnl" sz="1600" dirty="0"/>
              <a:t>Desarrollo de programas y acciones de prevención. </a:t>
            </a:r>
          </a:p>
          <a:p>
            <a:pPr algn="just"/>
            <a:r>
              <a:rPr lang="es-ES_tradnl" sz="1600" dirty="0"/>
              <a:t> </a:t>
            </a:r>
          </a:p>
          <a:p>
            <a:pPr algn="just"/>
            <a:r>
              <a:rPr lang="es-ES_tradnl" sz="1600" dirty="0"/>
              <a:t>En el formulario de afiliación de la empresa, la Administradora de Riesgos Profesionales se comprometerá para con la respectiva empresa a anexar un documento en el que se especifiquen los programas y las acciones de prevención que en el momento se detecten y requieran desarrollarse a corto y mediano plazo.</a:t>
            </a:r>
          </a:p>
          <a:p>
            <a:pPr algn="just"/>
            <a:r>
              <a:rPr lang="es-ES_tradnl" sz="1600" dirty="0"/>
              <a:t> </a:t>
            </a:r>
          </a:p>
          <a:p>
            <a:pPr algn="just"/>
            <a:r>
              <a:rPr lang="es-ES_tradnl" sz="1600" dirty="0"/>
              <a:t>Parágrafo. Este anexo plasma el compromiso que debe ser firmado por el Representante legal o técnico de la empresa, el Presidente y el Secretario del Comité paritario de Salud Ocupacional, así como el representante legal o persona autorizada por la ARP, para tal </a:t>
            </a:r>
            <a:r>
              <a:rPr lang="es-ES_tradnl" sz="1600" dirty="0" smtClean="0"/>
              <a:t>fin.</a:t>
            </a:r>
            <a:endParaRPr lang="es-ES_tradnl" sz="1600" dirty="0"/>
          </a:p>
        </p:txBody>
      </p:sp>
      <p:grpSp>
        <p:nvGrpSpPr>
          <p:cNvPr id="9" name="Grupo 8"/>
          <p:cNvGrpSpPr/>
          <p:nvPr/>
        </p:nvGrpSpPr>
        <p:grpSpPr>
          <a:xfrm>
            <a:off x="42232" y="63428"/>
            <a:ext cx="7371166" cy="693224"/>
            <a:chOff x="42232" y="63428"/>
            <a:chExt cx="7371166" cy="693224"/>
          </a:xfrm>
        </p:grpSpPr>
        <p:sp>
          <p:nvSpPr>
            <p:cNvPr id="11" name="Elipse 10"/>
            <p:cNvSpPr/>
            <p:nvPr/>
          </p:nvSpPr>
          <p:spPr>
            <a:xfrm>
              <a:off x="6746648" y="89902"/>
              <a:ext cx="666750" cy="666750"/>
            </a:xfrm>
            <a:prstGeom prst="ellipse">
              <a:avLst/>
            </a:prstGeom>
            <a:blipFill rotWithShape="1">
              <a:blip r:embed="rId3"/>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a:defRPr/>
              </a:pPr>
              <a:endParaRPr lang="es-CO" sz="1350" dirty="0"/>
            </a:p>
          </p:txBody>
        </p:sp>
        <p:sp>
          <p:nvSpPr>
            <p:cNvPr id="12" name="Título 1"/>
            <p:cNvSpPr txBox="1">
              <a:spLocks/>
            </p:cNvSpPr>
            <p:nvPr/>
          </p:nvSpPr>
          <p:spPr>
            <a:xfrm>
              <a:off x="42232" y="63428"/>
              <a:ext cx="6399083" cy="618233"/>
            </a:xfrm>
            <a:prstGeom prst="rect">
              <a:avLst/>
            </a:prstGeom>
          </p:spPr>
          <p:txBody>
            <a:bodyPr vert="horz" lIns="91440" tIns="45720" rIns="91440" bIns="45720" rtlCol="0" anchor="ctr">
              <a:normAutofit fontScale="925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CO" sz="2400" b="1" dirty="0" smtClean="0">
                  <a:solidFill>
                    <a:srgbClr val="77C319"/>
                  </a:solidFill>
                  <a:ea typeface="Calibri"/>
                  <a:cs typeface="Calibri"/>
                  <a:sym typeface="Calibri"/>
                </a:rPr>
                <a:t>      3. CONTEXTUALIZACIÓN CUIDADO DEL ENTORNO</a:t>
              </a:r>
              <a:endParaRPr lang="es-ES" sz="2400" dirty="0">
                <a:solidFill>
                  <a:srgbClr val="77C319"/>
                </a:solidFill>
              </a:endParaRPr>
            </a:p>
          </p:txBody>
        </p:sp>
      </p:grpSp>
    </p:spTree>
    <p:extLst>
      <p:ext uri="{BB962C8B-B14F-4D97-AF65-F5344CB8AC3E}">
        <p14:creationId xmlns:p14="http://schemas.microsoft.com/office/powerpoint/2010/main" val="337241932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1" y="890201"/>
            <a:ext cx="138564"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8" name="Rectangle 6"/>
          <p:cNvSpPr>
            <a:spLocks noChangeArrowheads="1"/>
          </p:cNvSpPr>
          <p:nvPr/>
        </p:nvSpPr>
        <p:spPr bwMode="auto">
          <a:xfrm>
            <a:off x="1" y="1576001"/>
            <a:ext cx="138564"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grpSp>
        <p:nvGrpSpPr>
          <p:cNvPr id="9" name="Grupo 8"/>
          <p:cNvGrpSpPr/>
          <p:nvPr/>
        </p:nvGrpSpPr>
        <p:grpSpPr>
          <a:xfrm>
            <a:off x="42232" y="63428"/>
            <a:ext cx="7371166" cy="693224"/>
            <a:chOff x="42232" y="63428"/>
            <a:chExt cx="7371166" cy="693224"/>
          </a:xfrm>
        </p:grpSpPr>
        <p:sp>
          <p:nvSpPr>
            <p:cNvPr id="11" name="Elipse 10"/>
            <p:cNvSpPr/>
            <p:nvPr/>
          </p:nvSpPr>
          <p:spPr>
            <a:xfrm>
              <a:off x="6746648" y="89902"/>
              <a:ext cx="666750" cy="666750"/>
            </a:xfrm>
            <a:prstGeom prst="ellipse">
              <a:avLst/>
            </a:prstGeom>
            <a:blipFill rotWithShape="1">
              <a:blip r:embed="rId3"/>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a:defRPr/>
              </a:pPr>
              <a:endParaRPr lang="es-CO" sz="1350" dirty="0"/>
            </a:p>
          </p:txBody>
        </p:sp>
        <p:sp>
          <p:nvSpPr>
            <p:cNvPr id="12" name="Título 1"/>
            <p:cNvSpPr txBox="1">
              <a:spLocks/>
            </p:cNvSpPr>
            <p:nvPr/>
          </p:nvSpPr>
          <p:spPr>
            <a:xfrm>
              <a:off x="42232" y="63428"/>
              <a:ext cx="6399083" cy="618233"/>
            </a:xfrm>
            <a:prstGeom prst="rect">
              <a:avLst/>
            </a:prstGeom>
          </p:spPr>
          <p:txBody>
            <a:bodyPr vert="horz" lIns="91440" tIns="45720" rIns="91440" bIns="45720" rtlCol="0" anchor="ctr">
              <a:normAutofit fontScale="925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CO" sz="2400" b="1" dirty="0" smtClean="0">
                  <a:solidFill>
                    <a:srgbClr val="77C319"/>
                  </a:solidFill>
                  <a:ea typeface="Calibri"/>
                  <a:cs typeface="Calibri"/>
                  <a:sym typeface="Calibri"/>
                </a:rPr>
                <a:t>      3. CONTEXTUALIZACIÓN CUIDADO DEL ENTORNO</a:t>
              </a:r>
              <a:endParaRPr lang="es-ES" sz="2400" dirty="0">
                <a:solidFill>
                  <a:srgbClr val="77C319"/>
                </a:solidFill>
              </a:endParaRPr>
            </a:p>
          </p:txBody>
        </p:sp>
      </p:grpSp>
      <p:pic>
        <p:nvPicPr>
          <p:cNvPr id="32770" name="Picture 2" descr="http://duitama-boyaca.gov.co/apc-aa-files/37383666336532373966393163386131/logocoppast.jpg"/>
          <p:cNvPicPr>
            <a:picLocks noChangeAspect="1" noChangeArrowheads="1"/>
          </p:cNvPicPr>
          <p:nvPr/>
        </p:nvPicPr>
        <p:blipFill>
          <a:blip r:embed="rId4" r:link="rId5">
            <a:extLst>
              <a:ext uri="{28A0092B-C50C-407E-A947-70E740481C1C}">
                <a14:useLocalDpi xmlns:a14="http://schemas.microsoft.com/office/drawing/2010/main" val="0"/>
              </a:ext>
            </a:extLst>
          </a:blip>
          <a:srcRect/>
          <a:stretch>
            <a:fillRect/>
          </a:stretch>
        </p:blipFill>
        <p:spPr bwMode="auto">
          <a:xfrm>
            <a:off x="666797" y="1567116"/>
            <a:ext cx="7793038" cy="2933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Rectángulo 2"/>
          <p:cNvSpPr/>
          <p:nvPr/>
        </p:nvSpPr>
        <p:spPr>
          <a:xfrm>
            <a:off x="788738" y="5113651"/>
            <a:ext cx="7549155" cy="261610"/>
          </a:xfrm>
          <a:prstGeom prst="rect">
            <a:avLst/>
          </a:prstGeom>
        </p:spPr>
        <p:txBody>
          <a:bodyPr wrap="square">
            <a:spAutoFit/>
          </a:bodyPr>
          <a:lstStyle/>
          <a:p>
            <a:pPr algn="ctr">
              <a:spcAft>
                <a:spcPts val="0"/>
              </a:spcAft>
              <a:tabLst>
                <a:tab pos="1084580" algn="l"/>
              </a:tabLst>
            </a:pPr>
            <a:r>
              <a:rPr lang="es-ES_tradnl" sz="1100" dirty="0">
                <a:latin typeface="Calibri" panose="020F0502020204030204" pitchFamily="34" charset="0"/>
                <a:ea typeface="MS Mincho" panose="02020609040205080304" pitchFamily="49" charset="-128"/>
                <a:cs typeface="Times New Roman" panose="02020603050405020304" pitchFamily="18" charset="0"/>
              </a:rPr>
              <a:t>Tomado de: </a:t>
            </a:r>
            <a:r>
              <a:rPr lang="es-ES_tradnl" sz="1100" u="sng" dirty="0">
                <a:solidFill>
                  <a:srgbClr val="0563C1"/>
                </a:solidFill>
                <a:latin typeface="Calibri" panose="020F0502020204030204" pitchFamily="34" charset="0"/>
                <a:ea typeface="MS Mincho" panose="02020609040205080304" pitchFamily="49" charset="-128"/>
                <a:cs typeface="Times New Roman" panose="02020603050405020304" pitchFamily="18" charset="0"/>
                <a:hlinkClick r:id="rId6"/>
              </a:rPr>
              <a:t>http://</a:t>
            </a:r>
            <a:r>
              <a:rPr lang="es-ES_tradnl" sz="1100" u="sng" dirty="0" err="1">
                <a:solidFill>
                  <a:srgbClr val="0563C1"/>
                </a:solidFill>
                <a:latin typeface="Calibri" panose="020F0502020204030204" pitchFamily="34" charset="0"/>
                <a:ea typeface="MS Mincho" panose="02020609040205080304" pitchFamily="49" charset="-128"/>
                <a:cs typeface="Times New Roman" panose="02020603050405020304" pitchFamily="18" charset="0"/>
                <a:hlinkClick r:id="rId6"/>
              </a:rPr>
              <a:t>duitama-boyaca.gov.co</a:t>
            </a:r>
            <a:r>
              <a:rPr lang="es-ES_tradnl" sz="1100" u="sng" dirty="0">
                <a:solidFill>
                  <a:srgbClr val="0563C1"/>
                </a:solidFill>
                <a:latin typeface="Calibri" panose="020F0502020204030204" pitchFamily="34" charset="0"/>
                <a:ea typeface="MS Mincho" panose="02020609040205080304" pitchFamily="49" charset="-128"/>
                <a:cs typeface="Times New Roman" panose="02020603050405020304" pitchFamily="18" charset="0"/>
                <a:hlinkClick r:id="rId6"/>
              </a:rPr>
              <a:t>/</a:t>
            </a:r>
            <a:r>
              <a:rPr lang="es-ES_tradnl" sz="1100" u="sng" dirty="0" err="1">
                <a:solidFill>
                  <a:srgbClr val="0563C1"/>
                </a:solidFill>
                <a:latin typeface="Calibri" panose="020F0502020204030204" pitchFamily="34" charset="0"/>
                <a:ea typeface="MS Mincho" panose="02020609040205080304" pitchFamily="49" charset="-128"/>
                <a:cs typeface="Times New Roman" panose="02020603050405020304" pitchFamily="18" charset="0"/>
                <a:hlinkClick r:id="rId6"/>
              </a:rPr>
              <a:t>apc</a:t>
            </a:r>
            <a:r>
              <a:rPr lang="es-ES_tradnl" sz="1100" u="sng" dirty="0">
                <a:solidFill>
                  <a:srgbClr val="0563C1"/>
                </a:solidFill>
                <a:latin typeface="Calibri" panose="020F0502020204030204" pitchFamily="34" charset="0"/>
                <a:ea typeface="MS Mincho" panose="02020609040205080304" pitchFamily="49" charset="-128"/>
                <a:cs typeface="Times New Roman" panose="02020603050405020304" pitchFamily="18" charset="0"/>
                <a:hlinkClick r:id="rId6"/>
              </a:rPr>
              <a:t>-</a:t>
            </a:r>
            <a:r>
              <a:rPr lang="es-ES_tradnl" sz="1100" u="sng" dirty="0" err="1">
                <a:solidFill>
                  <a:srgbClr val="0563C1"/>
                </a:solidFill>
                <a:latin typeface="Calibri" panose="020F0502020204030204" pitchFamily="34" charset="0"/>
                <a:ea typeface="MS Mincho" panose="02020609040205080304" pitchFamily="49" charset="-128"/>
                <a:cs typeface="Times New Roman" panose="02020603050405020304" pitchFamily="18" charset="0"/>
                <a:hlinkClick r:id="rId6"/>
              </a:rPr>
              <a:t>aa</a:t>
            </a:r>
            <a:r>
              <a:rPr lang="es-ES_tradnl" sz="1100" u="sng" dirty="0">
                <a:solidFill>
                  <a:srgbClr val="0563C1"/>
                </a:solidFill>
                <a:latin typeface="Calibri" panose="020F0502020204030204" pitchFamily="34" charset="0"/>
                <a:ea typeface="MS Mincho" panose="02020609040205080304" pitchFamily="49" charset="-128"/>
                <a:cs typeface="Times New Roman" panose="02020603050405020304" pitchFamily="18" charset="0"/>
                <a:hlinkClick r:id="rId6"/>
              </a:rPr>
              <a:t>-files/37383666336532373966393163386131/</a:t>
            </a:r>
            <a:r>
              <a:rPr lang="es-ES_tradnl" sz="1100" u="sng" dirty="0" err="1">
                <a:solidFill>
                  <a:srgbClr val="0563C1"/>
                </a:solidFill>
                <a:latin typeface="Calibri" panose="020F0502020204030204" pitchFamily="34" charset="0"/>
                <a:ea typeface="MS Mincho" panose="02020609040205080304" pitchFamily="49" charset="-128"/>
                <a:cs typeface="Times New Roman" panose="02020603050405020304" pitchFamily="18" charset="0"/>
                <a:hlinkClick r:id="rId6"/>
              </a:rPr>
              <a:t>logocoppast.jpg</a:t>
            </a:r>
            <a:endParaRPr lang="es-ES_tradnl" sz="1200" dirty="0">
              <a:effectLst/>
              <a:latin typeface="Cambria" panose="02040503050406030204" pitchFamily="18" charset="0"/>
              <a:ea typeface="MS Mincho" panose="02020609040205080304" pitchFamily="49" charset="-128"/>
              <a:cs typeface="Times New Roman" panose="02020603050405020304" pitchFamily="18" charset="0"/>
            </a:endParaRPr>
          </a:p>
        </p:txBody>
      </p:sp>
    </p:spTree>
    <p:extLst>
      <p:ext uri="{BB962C8B-B14F-4D97-AF65-F5344CB8AC3E}">
        <p14:creationId xmlns:p14="http://schemas.microsoft.com/office/powerpoint/2010/main" val="99590514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1" y="890201"/>
            <a:ext cx="138564"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8" name="Rectangle 6"/>
          <p:cNvSpPr>
            <a:spLocks noChangeArrowheads="1"/>
          </p:cNvSpPr>
          <p:nvPr/>
        </p:nvSpPr>
        <p:spPr bwMode="auto">
          <a:xfrm>
            <a:off x="1" y="1576001"/>
            <a:ext cx="138564"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2" name="Rectángulo 1"/>
          <p:cNvSpPr/>
          <p:nvPr/>
        </p:nvSpPr>
        <p:spPr>
          <a:xfrm>
            <a:off x="400334" y="2801973"/>
            <a:ext cx="8375373" cy="830997"/>
          </a:xfrm>
          <a:prstGeom prst="rect">
            <a:avLst/>
          </a:prstGeom>
        </p:spPr>
        <p:txBody>
          <a:bodyPr wrap="square">
            <a:spAutoFit/>
          </a:bodyPr>
          <a:lstStyle/>
          <a:p>
            <a:pPr algn="just"/>
            <a:r>
              <a:rPr lang="es-ES_tradnl" sz="1600" dirty="0"/>
              <a:t>Como parte del documento “Resolución 1401 de 2007 Investigación de incidentes y accidentes de trabajo” (MINISTERIO DE LA PROTECCIÓN SOCIAL, 1994), es importante tener en cuenta lo siguiente: </a:t>
            </a:r>
          </a:p>
        </p:txBody>
      </p:sp>
      <p:grpSp>
        <p:nvGrpSpPr>
          <p:cNvPr id="9" name="Grupo 8"/>
          <p:cNvGrpSpPr/>
          <p:nvPr/>
        </p:nvGrpSpPr>
        <p:grpSpPr>
          <a:xfrm>
            <a:off x="42232" y="63428"/>
            <a:ext cx="7371166" cy="693224"/>
            <a:chOff x="42232" y="63428"/>
            <a:chExt cx="7371166" cy="693224"/>
          </a:xfrm>
        </p:grpSpPr>
        <p:sp>
          <p:nvSpPr>
            <p:cNvPr id="11" name="Elipse 10"/>
            <p:cNvSpPr/>
            <p:nvPr/>
          </p:nvSpPr>
          <p:spPr>
            <a:xfrm>
              <a:off x="6746648" y="89902"/>
              <a:ext cx="666750" cy="666750"/>
            </a:xfrm>
            <a:prstGeom prst="ellipse">
              <a:avLst/>
            </a:prstGeom>
            <a:blipFill rotWithShape="1">
              <a:blip r:embed="rId3"/>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a:defRPr/>
              </a:pPr>
              <a:endParaRPr lang="es-CO" sz="1350" dirty="0"/>
            </a:p>
          </p:txBody>
        </p:sp>
        <p:sp>
          <p:nvSpPr>
            <p:cNvPr id="12" name="Título 1"/>
            <p:cNvSpPr txBox="1">
              <a:spLocks/>
            </p:cNvSpPr>
            <p:nvPr/>
          </p:nvSpPr>
          <p:spPr>
            <a:xfrm>
              <a:off x="42232" y="63428"/>
              <a:ext cx="6399083" cy="618233"/>
            </a:xfrm>
            <a:prstGeom prst="rect">
              <a:avLst/>
            </a:prstGeom>
          </p:spPr>
          <p:txBody>
            <a:bodyPr vert="horz" lIns="91440" tIns="45720" rIns="91440" bIns="45720" rtlCol="0" anchor="ctr">
              <a:normAutofit fontScale="925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CO" sz="2400" b="1" dirty="0" smtClean="0">
                  <a:solidFill>
                    <a:srgbClr val="77C319"/>
                  </a:solidFill>
                  <a:ea typeface="Calibri"/>
                  <a:cs typeface="Calibri"/>
                  <a:sym typeface="Calibri"/>
                </a:rPr>
                <a:t>      3. CONTEXTUALIZACIÓN CUIDADO DEL ENTORNO</a:t>
              </a:r>
              <a:endParaRPr lang="es-ES" sz="2400" dirty="0">
                <a:solidFill>
                  <a:srgbClr val="77C319"/>
                </a:solidFill>
              </a:endParaRPr>
            </a:p>
          </p:txBody>
        </p:sp>
      </p:grpSp>
    </p:spTree>
    <p:extLst>
      <p:ext uri="{BB962C8B-B14F-4D97-AF65-F5344CB8AC3E}">
        <p14:creationId xmlns:p14="http://schemas.microsoft.com/office/powerpoint/2010/main" val="155377835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1" y="890201"/>
            <a:ext cx="138564"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8" name="Rectangle 6"/>
          <p:cNvSpPr>
            <a:spLocks noChangeArrowheads="1"/>
          </p:cNvSpPr>
          <p:nvPr/>
        </p:nvSpPr>
        <p:spPr bwMode="auto">
          <a:xfrm>
            <a:off x="1" y="1576001"/>
            <a:ext cx="138564"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2" name="Rectángulo 1"/>
          <p:cNvSpPr/>
          <p:nvPr/>
        </p:nvSpPr>
        <p:spPr>
          <a:xfrm>
            <a:off x="371062" y="1737931"/>
            <a:ext cx="8295860" cy="3416320"/>
          </a:xfrm>
          <a:prstGeom prst="rect">
            <a:avLst/>
          </a:prstGeom>
        </p:spPr>
        <p:txBody>
          <a:bodyPr wrap="square">
            <a:spAutoFit/>
          </a:bodyPr>
          <a:lstStyle/>
          <a:p>
            <a:pPr algn="just"/>
            <a:r>
              <a:rPr lang="es-ES_tradnl" b="1" dirty="0" smtClean="0"/>
              <a:t>PRESENTACIÓN </a:t>
            </a:r>
            <a:endParaRPr lang="es-ES_tradnl" dirty="0"/>
          </a:p>
          <a:p>
            <a:pPr algn="just"/>
            <a:r>
              <a:rPr lang="es-ES_tradnl" b="1" dirty="0"/>
              <a:t> </a:t>
            </a:r>
            <a:endParaRPr lang="es-ES_tradnl" dirty="0"/>
          </a:p>
          <a:p>
            <a:pPr algn="just"/>
            <a:r>
              <a:rPr lang="es-ES_tradnl" b="1" dirty="0"/>
              <a:t> </a:t>
            </a:r>
            <a:endParaRPr lang="es-ES_tradnl" dirty="0"/>
          </a:p>
          <a:p>
            <a:pPr algn="just"/>
            <a:r>
              <a:rPr lang="es-ES_tradnl" dirty="0"/>
              <a:t>Al Comité Paritario de Salud Ocupacional (</a:t>
            </a:r>
            <a:r>
              <a:rPr lang="es-ES_tradnl" dirty="0" err="1"/>
              <a:t>COPASO</a:t>
            </a:r>
            <a:r>
              <a:rPr lang="es-ES_tradnl" dirty="0"/>
              <a:t>) establecido por la legislación colombiana en su Resolución 2013 del año 1986, le ha sido asignado en su artículo 10 la misión de ser un “organismo de promoción y vigilancia de las normas y reglamentos de salud ocupacional dentro de la empresa”. Esta función central es igualmente designada a los vigías de salud ocupacional que como lo estableció el Decreto Ley 1295 de 1994 </a:t>
            </a:r>
            <a:r>
              <a:rPr lang="es-ES_tradnl" dirty="0" err="1"/>
              <a:t>ó</a:t>
            </a:r>
            <a:r>
              <a:rPr lang="es-ES_tradnl" dirty="0"/>
              <a:t> el Sistema General de Riesgos Profesionales en Colombia, deben elegirse en empresas con menos de 10 trabajadores directamente vinculados. Visto desde esta óptica jurídica, se resaltan en este punto las dos razones de ser de este equipo de trabajo dentro de la organización: promoción y vigilancia. </a:t>
            </a:r>
          </a:p>
        </p:txBody>
      </p:sp>
      <p:grpSp>
        <p:nvGrpSpPr>
          <p:cNvPr id="7" name="Grupo 6"/>
          <p:cNvGrpSpPr/>
          <p:nvPr/>
        </p:nvGrpSpPr>
        <p:grpSpPr>
          <a:xfrm>
            <a:off x="92365" y="86918"/>
            <a:ext cx="7726417" cy="666750"/>
            <a:chOff x="92366" y="86918"/>
            <a:chExt cx="7309750" cy="666750"/>
          </a:xfrm>
        </p:grpSpPr>
        <p:sp>
          <p:nvSpPr>
            <p:cNvPr id="10" name="Elipse 9"/>
            <p:cNvSpPr/>
            <p:nvPr/>
          </p:nvSpPr>
          <p:spPr>
            <a:xfrm>
              <a:off x="6735366" y="86918"/>
              <a:ext cx="666750" cy="666750"/>
            </a:xfrm>
            <a:prstGeom prst="ellipse">
              <a:avLst/>
            </a:prstGeom>
            <a:blipFill rotWithShape="1">
              <a:blip r:embed="rId3"/>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a:defRPr/>
              </a:pPr>
              <a:endParaRPr lang="es-CO" sz="1350" dirty="0"/>
            </a:p>
          </p:txBody>
        </p:sp>
        <p:sp>
          <p:nvSpPr>
            <p:cNvPr id="11" name="Título 1"/>
            <p:cNvSpPr txBox="1">
              <a:spLocks/>
            </p:cNvSpPr>
            <p:nvPr/>
          </p:nvSpPr>
          <p:spPr>
            <a:xfrm>
              <a:off x="92366" y="135435"/>
              <a:ext cx="6399083" cy="618233"/>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CO" sz="2400" b="1" dirty="0" smtClean="0">
                  <a:solidFill>
                    <a:srgbClr val="77C319"/>
                  </a:solidFill>
                  <a:ea typeface="Calibri"/>
                  <a:cs typeface="Calibri"/>
                  <a:sym typeface="Calibri"/>
                </a:rPr>
                <a:t>      1. CONTEXTUALIZACIÓN CUIDADO DE UNO MISMO</a:t>
              </a:r>
              <a:endParaRPr lang="es-ES" sz="2400" dirty="0">
                <a:solidFill>
                  <a:srgbClr val="77C319"/>
                </a:solidFill>
              </a:endParaRPr>
            </a:p>
          </p:txBody>
        </p:sp>
      </p:grpSp>
    </p:spTree>
    <p:extLst>
      <p:ext uri="{BB962C8B-B14F-4D97-AF65-F5344CB8AC3E}">
        <p14:creationId xmlns:p14="http://schemas.microsoft.com/office/powerpoint/2010/main" val="46936238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1" y="890201"/>
            <a:ext cx="138564"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8" name="Rectangle 6"/>
          <p:cNvSpPr>
            <a:spLocks noChangeArrowheads="1"/>
          </p:cNvSpPr>
          <p:nvPr/>
        </p:nvSpPr>
        <p:spPr bwMode="auto">
          <a:xfrm>
            <a:off x="1" y="1576001"/>
            <a:ext cx="138564"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2" name="Rectángulo 1"/>
          <p:cNvSpPr/>
          <p:nvPr/>
        </p:nvSpPr>
        <p:spPr>
          <a:xfrm>
            <a:off x="400334" y="2351597"/>
            <a:ext cx="8375373" cy="1815882"/>
          </a:xfrm>
          <a:prstGeom prst="rect">
            <a:avLst/>
          </a:prstGeom>
        </p:spPr>
        <p:txBody>
          <a:bodyPr wrap="square">
            <a:spAutoFit/>
          </a:bodyPr>
          <a:lstStyle/>
          <a:p>
            <a:pPr algn="just"/>
            <a:r>
              <a:rPr lang="es-ES_tradnl" sz="1600" b="1" dirty="0"/>
              <a:t>Artículo 4.</a:t>
            </a:r>
            <a:r>
              <a:rPr lang="es-ES_tradnl" sz="1600" dirty="0"/>
              <a:t> Obligaciones de los aportantes. </a:t>
            </a:r>
          </a:p>
          <a:p>
            <a:pPr algn="just"/>
            <a:r>
              <a:rPr lang="es-ES_tradnl" sz="1600" dirty="0"/>
              <a:t> </a:t>
            </a:r>
          </a:p>
          <a:p>
            <a:pPr algn="just"/>
            <a:r>
              <a:rPr lang="es-ES_tradnl" sz="1600" dirty="0"/>
              <a:t>5. Implementar las medidas y acciones correctivas que, como producto de la investigación, recomienden el Comité Paritario de Salud Ocupacional o Vigía Ocupacional; las autoridades administrativas laborales y ambientales; así como la Administradora de Riesgos Profesionales a la que se encuentre afiliado el empleador, la empresa de servicios temporales, los trabajadores independientes o los organismos de trabajo asociado y cooperativo, según sea el caso. </a:t>
            </a:r>
          </a:p>
        </p:txBody>
      </p:sp>
      <p:grpSp>
        <p:nvGrpSpPr>
          <p:cNvPr id="9" name="Grupo 8"/>
          <p:cNvGrpSpPr/>
          <p:nvPr/>
        </p:nvGrpSpPr>
        <p:grpSpPr>
          <a:xfrm>
            <a:off x="42232" y="63428"/>
            <a:ext cx="7371166" cy="693224"/>
            <a:chOff x="42232" y="63428"/>
            <a:chExt cx="7371166" cy="693224"/>
          </a:xfrm>
        </p:grpSpPr>
        <p:sp>
          <p:nvSpPr>
            <p:cNvPr id="11" name="Elipse 10"/>
            <p:cNvSpPr/>
            <p:nvPr/>
          </p:nvSpPr>
          <p:spPr>
            <a:xfrm>
              <a:off x="6746648" y="89902"/>
              <a:ext cx="666750" cy="666750"/>
            </a:xfrm>
            <a:prstGeom prst="ellipse">
              <a:avLst/>
            </a:prstGeom>
            <a:blipFill rotWithShape="1">
              <a:blip r:embed="rId3"/>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a:defRPr/>
              </a:pPr>
              <a:endParaRPr lang="es-CO" sz="1350" dirty="0"/>
            </a:p>
          </p:txBody>
        </p:sp>
        <p:sp>
          <p:nvSpPr>
            <p:cNvPr id="12" name="Título 1"/>
            <p:cNvSpPr txBox="1">
              <a:spLocks/>
            </p:cNvSpPr>
            <p:nvPr/>
          </p:nvSpPr>
          <p:spPr>
            <a:xfrm>
              <a:off x="42232" y="63428"/>
              <a:ext cx="6399083" cy="618233"/>
            </a:xfrm>
            <a:prstGeom prst="rect">
              <a:avLst/>
            </a:prstGeom>
          </p:spPr>
          <p:txBody>
            <a:bodyPr vert="horz" lIns="91440" tIns="45720" rIns="91440" bIns="45720" rtlCol="0" anchor="ctr">
              <a:normAutofit fontScale="925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CO" sz="2400" b="1" dirty="0" smtClean="0">
                  <a:solidFill>
                    <a:srgbClr val="77C319"/>
                  </a:solidFill>
                  <a:ea typeface="Calibri"/>
                  <a:cs typeface="Calibri"/>
                  <a:sym typeface="Calibri"/>
                </a:rPr>
                <a:t>      3. CONTEXTUALIZACIÓN CUIDADO DEL ENTORNO</a:t>
              </a:r>
              <a:endParaRPr lang="es-ES" sz="2400" dirty="0">
                <a:solidFill>
                  <a:srgbClr val="77C319"/>
                </a:solidFill>
              </a:endParaRPr>
            </a:p>
          </p:txBody>
        </p:sp>
      </p:grpSp>
    </p:spTree>
    <p:extLst>
      <p:ext uri="{BB962C8B-B14F-4D97-AF65-F5344CB8AC3E}">
        <p14:creationId xmlns:p14="http://schemas.microsoft.com/office/powerpoint/2010/main" val="114315264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1" y="890201"/>
            <a:ext cx="138564"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8" name="Rectangle 6"/>
          <p:cNvSpPr>
            <a:spLocks noChangeArrowheads="1"/>
          </p:cNvSpPr>
          <p:nvPr/>
        </p:nvSpPr>
        <p:spPr bwMode="auto">
          <a:xfrm>
            <a:off x="1" y="1576001"/>
            <a:ext cx="138564"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2" name="Rectángulo 1"/>
          <p:cNvSpPr/>
          <p:nvPr/>
        </p:nvSpPr>
        <p:spPr>
          <a:xfrm>
            <a:off x="400334" y="1714500"/>
            <a:ext cx="8375373" cy="3631763"/>
          </a:xfrm>
          <a:prstGeom prst="rect">
            <a:avLst/>
          </a:prstGeom>
        </p:spPr>
        <p:txBody>
          <a:bodyPr wrap="square">
            <a:spAutoFit/>
          </a:bodyPr>
          <a:lstStyle/>
          <a:p>
            <a:pPr algn="just"/>
            <a:r>
              <a:rPr lang="es-ES_tradnl" sz="1600" b="1" dirty="0"/>
              <a:t>Artículo 7.</a:t>
            </a:r>
            <a:r>
              <a:rPr lang="es-ES_tradnl" sz="1600" dirty="0"/>
              <a:t> Equipo investigador.  </a:t>
            </a:r>
          </a:p>
          <a:p>
            <a:pPr algn="just"/>
            <a:r>
              <a:rPr lang="es-ES_tradnl" sz="1600" dirty="0"/>
              <a:t> </a:t>
            </a:r>
          </a:p>
          <a:p>
            <a:pPr algn="just"/>
            <a:r>
              <a:rPr lang="es-ES_tradnl" sz="1600" dirty="0"/>
              <a:t>El aportante debe conformar un equipo para la investigación de todos los incidentes y accidentes de trabajo, integrado como mínimo por el jefe inmediato o supervisor del trabajador accidentado o del área donde ocurrió el incidente, un representante del Comité Paritario de Salud Ocupacional o el Vigía Ocupacional y el encargado del desarrollo del programa de salud ocupacional. Cuando el aportante no tenga la estructura anterior, deberá conformar un equipo investigador integrado por trabajadores capacitados para tal fin. </a:t>
            </a:r>
          </a:p>
          <a:p>
            <a:pPr algn="just"/>
            <a:r>
              <a:rPr lang="es-ES_tradnl" sz="1600" dirty="0"/>
              <a:t>Cuando el accidente se considere grave o produzca la muerte, en la investigación deberá participar un profesional con licencia en Salud Ocupacional, propio o contratado, así como el personal de la empresa encargado del diseño de normas, procesos y/o mantenimiento. </a:t>
            </a:r>
          </a:p>
          <a:p>
            <a:pPr algn="just"/>
            <a:r>
              <a:rPr lang="es-ES_tradnl" sz="1600" dirty="0"/>
              <a:t> </a:t>
            </a:r>
          </a:p>
          <a:p>
            <a:pPr algn="just"/>
            <a:r>
              <a:rPr lang="es-ES_tradnl" sz="1600" dirty="0"/>
              <a:t>Parágrafo. Los aportantes podrán apoyarse en personal experto interno o externo, para determinar las causas y establecer las medidas correctivas del caso”.</a:t>
            </a:r>
          </a:p>
        </p:txBody>
      </p:sp>
      <p:grpSp>
        <p:nvGrpSpPr>
          <p:cNvPr id="9" name="Grupo 8"/>
          <p:cNvGrpSpPr/>
          <p:nvPr/>
        </p:nvGrpSpPr>
        <p:grpSpPr>
          <a:xfrm>
            <a:off x="42232" y="63428"/>
            <a:ext cx="7371166" cy="693224"/>
            <a:chOff x="42232" y="63428"/>
            <a:chExt cx="7371166" cy="693224"/>
          </a:xfrm>
        </p:grpSpPr>
        <p:sp>
          <p:nvSpPr>
            <p:cNvPr id="11" name="Elipse 10"/>
            <p:cNvSpPr/>
            <p:nvPr/>
          </p:nvSpPr>
          <p:spPr>
            <a:xfrm>
              <a:off x="6746648" y="89902"/>
              <a:ext cx="666750" cy="666750"/>
            </a:xfrm>
            <a:prstGeom prst="ellipse">
              <a:avLst/>
            </a:prstGeom>
            <a:blipFill rotWithShape="1">
              <a:blip r:embed="rId3"/>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a:defRPr/>
              </a:pPr>
              <a:endParaRPr lang="es-CO" sz="1350" dirty="0"/>
            </a:p>
          </p:txBody>
        </p:sp>
        <p:sp>
          <p:nvSpPr>
            <p:cNvPr id="12" name="Título 1"/>
            <p:cNvSpPr txBox="1">
              <a:spLocks/>
            </p:cNvSpPr>
            <p:nvPr/>
          </p:nvSpPr>
          <p:spPr>
            <a:xfrm>
              <a:off x="42232" y="63428"/>
              <a:ext cx="6399083" cy="618233"/>
            </a:xfrm>
            <a:prstGeom prst="rect">
              <a:avLst/>
            </a:prstGeom>
          </p:spPr>
          <p:txBody>
            <a:bodyPr vert="horz" lIns="91440" tIns="45720" rIns="91440" bIns="45720" rtlCol="0" anchor="ctr">
              <a:normAutofit fontScale="925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CO" sz="2400" b="1" dirty="0" smtClean="0">
                  <a:solidFill>
                    <a:srgbClr val="77C319"/>
                  </a:solidFill>
                  <a:ea typeface="Calibri"/>
                  <a:cs typeface="Calibri"/>
                  <a:sym typeface="Calibri"/>
                </a:rPr>
                <a:t>      3. CONTEXTUALIZACIÓN CUIDADO DEL ENTORNO</a:t>
              </a:r>
              <a:endParaRPr lang="es-ES" sz="2400" dirty="0">
                <a:solidFill>
                  <a:srgbClr val="77C319"/>
                </a:solidFill>
              </a:endParaRPr>
            </a:p>
          </p:txBody>
        </p:sp>
      </p:grpSp>
    </p:spTree>
    <p:extLst>
      <p:ext uri="{BB962C8B-B14F-4D97-AF65-F5344CB8AC3E}">
        <p14:creationId xmlns:p14="http://schemas.microsoft.com/office/powerpoint/2010/main" val="168266755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1" y="890201"/>
            <a:ext cx="138564"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8" name="Rectangle 6"/>
          <p:cNvSpPr>
            <a:spLocks noChangeArrowheads="1"/>
          </p:cNvSpPr>
          <p:nvPr/>
        </p:nvSpPr>
        <p:spPr bwMode="auto">
          <a:xfrm>
            <a:off x="1" y="1576001"/>
            <a:ext cx="138564"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2" name="Rectángulo 1"/>
          <p:cNvSpPr/>
          <p:nvPr/>
        </p:nvSpPr>
        <p:spPr>
          <a:xfrm>
            <a:off x="400334" y="2801973"/>
            <a:ext cx="8375373" cy="584775"/>
          </a:xfrm>
          <a:prstGeom prst="rect">
            <a:avLst/>
          </a:prstGeom>
        </p:spPr>
        <p:txBody>
          <a:bodyPr wrap="square">
            <a:spAutoFit/>
          </a:bodyPr>
          <a:lstStyle/>
          <a:p>
            <a:pPr algn="just"/>
            <a:r>
              <a:rPr lang="es-ES_tradnl" sz="1600" dirty="0"/>
              <a:t>Como parte del documento “Ley 1562 de 2012 Modificación del Sistema de Riesgos Laborales” (CONGRESO DE COLOMBIA, 2012), es importante tener en cuenta lo siguiente: </a:t>
            </a:r>
          </a:p>
        </p:txBody>
      </p:sp>
      <p:grpSp>
        <p:nvGrpSpPr>
          <p:cNvPr id="9" name="Grupo 8"/>
          <p:cNvGrpSpPr/>
          <p:nvPr/>
        </p:nvGrpSpPr>
        <p:grpSpPr>
          <a:xfrm>
            <a:off x="42232" y="63428"/>
            <a:ext cx="7371166" cy="693224"/>
            <a:chOff x="42232" y="63428"/>
            <a:chExt cx="7371166" cy="693224"/>
          </a:xfrm>
        </p:grpSpPr>
        <p:sp>
          <p:nvSpPr>
            <p:cNvPr id="11" name="Elipse 10"/>
            <p:cNvSpPr/>
            <p:nvPr/>
          </p:nvSpPr>
          <p:spPr>
            <a:xfrm>
              <a:off x="6746648" y="89902"/>
              <a:ext cx="666750" cy="666750"/>
            </a:xfrm>
            <a:prstGeom prst="ellipse">
              <a:avLst/>
            </a:prstGeom>
            <a:blipFill rotWithShape="1">
              <a:blip r:embed="rId3"/>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a:defRPr/>
              </a:pPr>
              <a:endParaRPr lang="es-CO" sz="1350" dirty="0"/>
            </a:p>
          </p:txBody>
        </p:sp>
        <p:sp>
          <p:nvSpPr>
            <p:cNvPr id="12" name="Título 1"/>
            <p:cNvSpPr txBox="1">
              <a:spLocks/>
            </p:cNvSpPr>
            <p:nvPr/>
          </p:nvSpPr>
          <p:spPr>
            <a:xfrm>
              <a:off x="42232" y="63428"/>
              <a:ext cx="6399083" cy="618233"/>
            </a:xfrm>
            <a:prstGeom prst="rect">
              <a:avLst/>
            </a:prstGeom>
          </p:spPr>
          <p:txBody>
            <a:bodyPr vert="horz" lIns="91440" tIns="45720" rIns="91440" bIns="45720" rtlCol="0" anchor="ctr">
              <a:normAutofit fontScale="925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CO" sz="2400" b="1" dirty="0" smtClean="0">
                  <a:solidFill>
                    <a:srgbClr val="77C319"/>
                  </a:solidFill>
                  <a:ea typeface="Calibri"/>
                  <a:cs typeface="Calibri"/>
                  <a:sym typeface="Calibri"/>
                </a:rPr>
                <a:t>      3. CONTEXTUALIZACIÓN CUIDADO DEL ENTORNO</a:t>
              </a:r>
              <a:endParaRPr lang="es-ES" sz="2400" dirty="0">
                <a:solidFill>
                  <a:srgbClr val="77C319"/>
                </a:solidFill>
              </a:endParaRPr>
            </a:p>
          </p:txBody>
        </p:sp>
      </p:grpSp>
    </p:spTree>
    <p:extLst>
      <p:ext uri="{BB962C8B-B14F-4D97-AF65-F5344CB8AC3E}">
        <p14:creationId xmlns:p14="http://schemas.microsoft.com/office/powerpoint/2010/main" val="241622697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1" y="890201"/>
            <a:ext cx="138564"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8" name="Rectangle 6"/>
          <p:cNvSpPr>
            <a:spLocks noChangeArrowheads="1"/>
          </p:cNvSpPr>
          <p:nvPr/>
        </p:nvSpPr>
        <p:spPr bwMode="auto">
          <a:xfrm>
            <a:off x="1" y="1576001"/>
            <a:ext cx="138564"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2" name="Rectángulo 1"/>
          <p:cNvSpPr/>
          <p:nvPr/>
        </p:nvSpPr>
        <p:spPr>
          <a:xfrm>
            <a:off x="400334" y="1423549"/>
            <a:ext cx="8375373" cy="4278094"/>
          </a:xfrm>
          <a:prstGeom prst="rect">
            <a:avLst/>
          </a:prstGeom>
        </p:spPr>
        <p:txBody>
          <a:bodyPr wrap="square">
            <a:spAutoFit/>
          </a:bodyPr>
          <a:lstStyle/>
          <a:p>
            <a:pPr algn="just"/>
            <a:r>
              <a:rPr lang="es-ES_tradnl" sz="1600" b="1" dirty="0"/>
              <a:t>Artículo 11.</a:t>
            </a:r>
            <a:r>
              <a:rPr lang="es-ES_tradnl" sz="1600" dirty="0"/>
              <a:t> Servicios de Promoción y Prevención. Del total de la cotización las actividades mínimas de promoción y prevención en el Sistema General de Riesgos Laborales por parte de las Entidades Administradoras de Riesgos Laborales serán las siguientes:</a:t>
            </a:r>
          </a:p>
          <a:p>
            <a:pPr algn="just"/>
            <a:r>
              <a:rPr lang="es-ES_tradnl" sz="1600" dirty="0"/>
              <a:t> </a:t>
            </a:r>
          </a:p>
          <a:p>
            <a:pPr algn="just"/>
            <a:r>
              <a:rPr lang="es-ES_tradnl" sz="1600" dirty="0"/>
              <a:t>e) Capacitación a los miembros del comité paritario de salud ocupacional en aquellas empresas con un número mayor de 10 trabajadores, o a los vigías ocupacionales, quienes cumplen las mismas funciones de salud ocupacional, en las empresas con un número menor de 10 trabajadores;</a:t>
            </a:r>
          </a:p>
          <a:p>
            <a:pPr algn="just"/>
            <a:r>
              <a:rPr lang="es-ES_tradnl" sz="1600" dirty="0"/>
              <a:t> </a:t>
            </a:r>
          </a:p>
          <a:p>
            <a:pPr algn="just"/>
            <a:r>
              <a:rPr lang="es-ES_tradnl" sz="1600" b="1" dirty="0"/>
              <a:t>Artículo 13. Afiliados. </a:t>
            </a:r>
            <a:r>
              <a:rPr lang="es-ES_tradnl" sz="1600" dirty="0"/>
              <a:t>Son afiliados al Sistema General de Riesgos Laborales:</a:t>
            </a:r>
          </a:p>
          <a:p>
            <a:pPr algn="just"/>
            <a:r>
              <a:rPr lang="es-ES_tradnl" sz="1600" dirty="0"/>
              <a:t> </a:t>
            </a:r>
          </a:p>
          <a:p>
            <a:pPr algn="just"/>
            <a:r>
              <a:rPr lang="es-ES_tradnl" sz="1600" dirty="0"/>
              <a:t>a) En forma obligatoria:</a:t>
            </a:r>
          </a:p>
          <a:p>
            <a:pPr algn="just"/>
            <a:r>
              <a:rPr lang="es-ES_tradnl" sz="1600" dirty="0"/>
              <a:t> </a:t>
            </a:r>
          </a:p>
          <a:p>
            <a:pPr algn="just"/>
            <a:r>
              <a:rPr lang="es-ES_tradnl" sz="1600" dirty="0"/>
              <a:t>2. Las Cooperativas y </a:t>
            </a:r>
            <a:r>
              <a:rPr lang="es-ES_tradnl" sz="1600" dirty="0" err="1"/>
              <a:t>Precooperativas</a:t>
            </a:r>
            <a:r>
              <a:rPr lang="es-ES_tradnl" sz="1600" dirty="0"/>
              <a:t> de Trabajo Asociado son responsables conforme a la ley, del proceso de afiliación y pago de los aportes de los trabajadores asociados. Para tales efectos le son aplicables todas las disposiciones legales vigentes sobre la materia para trabajadores dependientes y de igual forma le son aplicables las obligaciones en materia de salud ocupacional, incluyendo la conformación del Comité Paritario de Salud Ocupacional (</a:t>
            </a:r>
            <a:r>
              <a:rPr lang="es-ES_tradnl" sz="1600" dirty="0" err="1"/>
              <a:t>COPASO</a:t>
            </a:r>
            <a:r>
              <a:rPr lang="es-ES_tradnl" sz="1600" dirty="0" smtClean="0"/>
              <a:t>).</a:t>
            </a:r>
            <a:endParaRPr lang="es-ES_tradnl" sz="1600" dirty="0"/>
          </a:p>
        </p:txBody>
      </p:sp>
      <p:grpSp>
        <p:nvGrpSpPr>
          <p:cNvPr id="9" name="Grupo 8"/>
          <p:cNvGrpSpPr/>
          <p:nvPr/>
        </p:nvGrpSpPr>
        <p:grpSpPr>
          <a:xfrm>
            <a:off x="42232" y="63428"/>
            <a:ext cx="7371166" cy="693224"/>
            <a:chOff x="42232" y="63428"/>
            <a:chExt cx="7371166" cy="693224"/>
          </a:xfrm>
        </p:grpSpPr>
        <p:sp>
          <p:nvSpPr>
            <p:cNvPr id="11" name="Elipse 10"/>
            <p:cNvSpPr/>
            <p:nvPr/>
          </p:nvSpPr>
          <p:spPr>
            <a:xfrm>
              <a:off x="6746648" y="89902"/>
              <a:ext cx="666750" cy="666750"/>
            </a:xfrm>
            <a:prstGeom prst="ellipse">
              <a:avLst/>
            </a:prstGeom>
            <a:blipFill rotWithShape="1">
              <a:blip r:embed="rId3"/>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a:defRPr/>
              </a:pPr>
              <a:endParaRPr lang="es-CO" sz="1350" dirty="0"/>
            </a:p>
          </p:txBody>
        </p:sp>
        <p:sp>
          <p:nvSpPr>
            <p:cNvPr id="12" name="Título 1"/>
            <p:cNvSpPr txBox="1">
              <a:spLocks/>
            </p:cNvSpPr>
            <p:nvPr/>
          </p:nvSpPr>
          <p:spPr>
            <a:xfrm>
              <a:off x="42232" y="63428"/>
              <a:ext cx="6399083" cy="618233"/>
            </a:xfrm>
            <a:prstGeom prst="rect">
              <a:avLst/>
            </a:prstGeom>
          </p:spPr>
          <p:txBody>
            <a:bodyPr vert="horz" lIns="91440" tIns="45720" rIns="91440" bIns="45720" rtlCol="0" anchor="ctr">
              <a:normAutofit fontScale="925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CO" sz="2400" b="1" dirty="0" smtClean="0">
                  <a:solidFill>
                    <a:srgbClr val="77C319"/>
                  </a:solidFill>
                  <a:ea typeface="Calibri"/>
                  <a:cs typeface="Calibri"/>
                  <a:sym typeface="Calibri"/>
                </a:rPr>
                <a:t>      3. CONTEXTUALIZACIÓN CUIDADO DEL ENTORNO</a:t>
              </a:r>
              <a:endParaRPr lang="es-ES" sz="2400" dirty="0">
                <a:solidFill>
                  <a:srgbClr val="77C319"/>
                </a:solidFill>
              </a:endParaRPr>
            </a:p>
          </p:txBody>
        </p:sp>
      </p:grpSp>
    </p:spTree>
    <p:extLst>
      <p:ext uri="{BB962C8B-B14F-4D97-AF65-F5344CB8AC3E}">
        <p14:creationId xmlns:p14="http://schemas.microsoft.com/office/powerpoint/2010/main" val="334969004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1" y="890201"/>
            <a:ext cx="138564"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8" name="Rectangle 6"/>
          <p:cNvSpPr>
            <a:spLocks noChangeArrowheads="1"/>
          </p:cNvSpPr>
          <p:nvPr/>
        </p:nvSpPr>
        <p:spPr bwMode="auto">
          <a:xfrm>
            <a:off x="1" y="1576001"/>
            <a:ext cx="138564"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2" name="Rectángulo 1"/>
          <p:cNvSpPr/>
          <p:nvPr/>
        </p:nvSpPr>
        <p:spPr>
          <a:xfrm>
            <a:off x="400334" y="2801973"/>
            <a:ext cx="8375373" cy="1077218"/>
          </a:xfrm>
          <a:prstGeom prst="rect">
            <a:avLst/>
          </a:prstGeom>
        </p:spPr>
        <p:txBody>
          <a:bodyPr wrap="square">
            <a:spAutoFit/>
          </a:bodyPr>
          <a:lstStyle/>
          <a:p>
            <a:pPr algn="just"/>
            <a:r>
              <a:rPr lang="es-ES_tradnl" sz="1600" dirty="0"/>
              <a:t>Como parte del documento “Decreto 0723 de 2013 Afiliación al Sistema General de Riegos Laborales personas vinculadas a través de contrato de prestación de servicios y trabajadores independientes” (MINISTERIO DE SALUD Y PROTECCIÓN SOCIAL, 2013), es importante tener en cuenta lo siguiente: </a:t>
            </a:r>
          </a:p>
        </p:txBody>
      </p:sp>
      <p:grpSp>
        <p:nvGrpSpPr>
          <p:cNvPr id="9" name="Grupo 8"/>
          <p:cNvGrpSpPr/>
          <p:nvPr/>
        </p:nvGrpSpPr>
        <p:grpSpPr>
          <a:xfrm>
            <a:off x="42232" y="63428"/>
            <a:ext cx="7371166" cy="693224"/>
            <a:chOff x="42232" y="63428"/>
            <a:chExt cx="7371166" cy="693224"/>
          </a:xfrm>
        </p:grpSpPr>
        <p:sp>
          <p:nvSpPr>
            <p:cNvPr id="11" name="Elipse 10"/>
            <p:cNvSpPr/>
            <p:nvPr/>
          </p:nvSpPr>
          <p:spPr>
            <a:xfrm>
              <a:off x="6746648" y="89902"/>
              <a:ext cx="666750" cy="666750"/>
            </a:xfrm>
            <a:prstGeom prst="ellipse">
              <a:avLst/>
            </a:prstGeom>
            <a:blipFill rotWithShape="1">
              <a:blip r:embed="rId3"/>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a:defRPr/>
              </a:pPr>
              <a:endParaRPr lang="es-CO" sz="1350" dirty="0"/>
            </a:p>
          </p:txBody>
        </p:sp>
        <p:sp>
          <p:nvSpPr>
            <p:cNvPr id="12" name="Título 1"/>
            <p:cNvSpPr txBox="1">
              <a:spLocks/>
            </p:cNvSpPr>
            <p:nvPr/>
          </p:nvSpPr>
          <p:spPr>
            <a:xfrm>
              <a:off x="42232" y="63428"/>
              <a:ext cx="6399083" cy="618233"/>
            </a:xfrm>
            <a:prstGeom prst="rect">
              <a:avLst/>
            </a:prstGeom>
          </p:spPr>
          <p:txBody>
            <a:bodyPr vert="horz" lIns="91440" tIns="45720" rIns="91440" bIns="45720" rtlCol="0" anchor="ctr">
              <a:normAutofit fontScale="925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CO" sz="2400" b="1" dirty="0" smtClean="0">
                  <a:solidFill>
                    <a:srgbClr val="77C319"/>
                  </a:solidFill>
                  <a:ea typeface="Calibri"/>
                  <a:cs typeface="Calibri"/>
                  <a:sym typeface="Calibri"/>
                </a:rPr>
                <a:t>      3. CONTEXTUALIZACIÓN CUIDADO DEL ENTORNO</a:t>
              </a:r>
              <a:endParaRPr lang="es-ES" sz="2400" dirty="0">
                <a:solidFill>
                  <a:srgbClr val="77C319"/>
                </a:solidFill>
              </a:endParaRPr>
            </a:p>
          </p:txBody>
        </p:sp>
      </p:grpSp>
    </p:spTree>
    <p:extLst>
      <p:ext uri="{BB962C8B-B14F-4D97-AF65-F5344CB8AC3E}">
        <p14:creationId xmlns:p14="http://schemas.microsoft.com/office/powerpoint/2010/main" val="8147545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1" y="890201"/>
            <a:ext cx="138564"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8" name="Rectangle 6"/>
          <p:cNvSpPr>
            <a:spLocks noChangeArrowheads="1"/>
          </p:cNvSpPr>
          <p:nvPr/>
        </p:nvSpPr>
        <p:spPr bwMode="auto">
          <a:xfrm>
            <a:off x="1" y="1576001"/>
            <a:ext cx="138564"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2" name="Rectángulo 1"/>
          <p:cNvSpPr/>
          <p:nvPr/>
        </p:nvSpPr>
        <p:spPr>
          <a:xfrm>
            <a:off x="400334" y="1714500"/>
            <a:ext cx="8375373" cy="3662541"/>
          </a:xfrm>
          <a:prstGeom prst="rect">
            <a:avLst/>
          </a:prstGeom>
        </p:spPr>
        <p:txBody>
          <a:bodyPr wrap="square">
            <a:spAutoFit/>
          </a:bodyPr>
          <a:lstStyle/>
          <a:p>
            <a:pPr algn="just"/>
            <a:r>
              <a:rPr lang="es-ES_tradnl" sz="1600" b="1" dirty="0"/>
              <a:t>Artículo 15.</a:t>
            </a:r>
            <a:r>
              <a:rPr lang="es-ES_tradnl" sz="1600" dirty="0"/>
              <a:t> Obligaciones del contratante. </a:t>
            </a:r>
          </a:p>
          <a:p>
            <a:pPr algn="just"/>
            <a:r>
              <a:rPr lang="es-ES_tradnl" sz="1600" dirty="0"/>
              <a:t> </a:t>
            </a:r>
          </a:p>
          <a:p>
            <a:pPr algn="just"/>
            <a:r>
              <a:rPr lang="es-ES_tradnl" sz="1600" dirty="0"/>
              <a:t>El contratante debe cumplir con las normas del Sistema General de Riesgos Laborales, en especial, las siguientes:</a:t>
            </a:r>
          </a:p>
          <a:p>
            <a:pPr algn="just"/>
            <a:r>
              <a:rPr lang="es-ES_tradnl" sz="1600" dirty="0"/>
              <a:t> </a:t>
            </a:r>
          </a:p>
          <a:p>
            <a:pPr algn="just"/>
            <a:r>
              <a:rPr lang="es-ES_tradnl" sz="1600" dirty="0"/>
              <a:t>1. Reportar a la Administradora de Riesgos Laborales los accidentes de trabajo y enfermedades laborales.</a:t>
            </a:r>
          </a:p>
          <a:p>
            <a:pPr algn="just"/>
            <a:r>
              <a:rPr lang="es-ES_tradnl" sz="1600" dirty="0"/>
              <a:t> </a:t>
            </a:r>
          </a:p>
          <a:p>
            <a:pPr algn="just"/>
            <a:r>
              <a:rPr lang="es-ES_tradnl" sz="1600" dirty="0"/>
              <a:t>2. Investigar todos los incidentes y accidentes de trabajo.</a:t>
            </a:r>
          </a:p>
          <a:p>
            <a:pPr algn="just"/>
            <a:r>
              <a:rPr lang="es-ES_tradnl" sz="1600" dirty="0"/>
              <a:t> </a:t>
            </a:r>
          </a:p>
          <a:p>
            <a:pPr algn="just"/>
            <a:r>
              <a:rPr lang="es-ES_tradnl" sz="1600" dirty="0"/>
              <a:t>3. Realizar actividades de prevención y promoción.</a:t>
            </a:r>
          </a:p>
          <a:p>
            <a:pPr algn="just"/>
            <a:r>
              <a:rPr lang="es-ES_tradnl" sz="1600" dirty="0"/>
              <a:t> </a:t>
            </a:r>
          </a:p>
          <a:p>
            <a:pPr algn="just"/>
            <a:r>
              <a:rPr lang="es-ES_tradnl" sz="1600" dirty="0"/>
              <a:t>4. Incluir a las personas que les aplica el presente decreto en el Sistema de Gestión de Seguridad y Salud en el Trabajo.</a:t>
            </a:r>
          </a:p>
        </p:txBody>
      </p:sp>
      <p:grpSp>
        <p:nvGrpSpPr>
          <p:cNvPr id="9" name="Grupo 8"/>
          <p:cNvGrpSpPr/>
          <p:nvPr/>
        </p:nvGrpSpPr>
        <p:grpSpPr>
          <a:xfrm>
            <a:off x="42232" y="63428"/>
            <a:ext cx="7371166" cy="693224"/>
            <a:chOff x="42232" y="63428"/>
            <a:chExt cx="7371166" cy="693224"/>
          </a:xfrm>
        </p:grpSpPr>
        <p:sp>
          <p:nvSpPr>
            <p:cNvPr id="11" name="Elipse 10"/>
            <p:cNvSpPr/>
            <p:nvPr/>
          </p:nvSpPr>
          <p:spPr>
            <a:xfrm>
              <a:off x="6746648" y="89902"/>
              <a:ext cx="666750" cy="666750"/>
            </a:xfrm>
            <a:prstGeom prst="ellipse">
              <a:avLst/>
            </a:prstGeom>
            <a:blipFill rotWithShape="1">
              <a:blip r:embed="rId3"/>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a:defRPr/>
              </a:pPr>
              <a:endParaRPr lang="es-CO" sz="1350" dirty="0"/>
            </a:p>
          </p:txBody>
        </p:sp>
        <p:sp>
          <p:nvSpPr>
            <p:cNvPr id="12" name="Título 1"/>
            <p:cNvSpPr txBox="1">
              <a:spLocks/>
            </p:cNvSpPr>
            <p:nvPr/>
          </p:nvSpPr>
          <p:spPr>
            <a:xfrm>
              <a:off x="42232" y="63428"/>
              <a:ext cx="6399083" cy="618233"/>
            </a:xfrm>
            <a:prstGeom prst="rect">
              <a:avLst/>
            </a:prstGeom>
          </p:spPr>
          <p:txBody>
            <a:bodyPr vert="horz" lIns="91440" tIns="45720" rIns="91440" bIns="45720" rtlCol="0" anchor="ctr">
              <a:normAutofit fontScale="925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CO" sz="2400" b="1" dirty="0" smtClean="0">
                  <a:solidFill>
                    <a:srgbClr val="77C319"/>
                  </a:solidFill>
                  <a:ea typeface="Calibri"/>
                  <a:cs typeface="Calibri"/>
                  <a:sym typeface="Calibri"/>
                </a:rPr>
                <a:t>      3. CONTEXTUALIZACIÓN CUIDADO DEL ENTORNO</a:t>
              </a:r>
              <a:endParaRPr lang="es-ES" sz="2400" dirty="0">
                <a:solidFill>
                  <a:srgbClr val="77C319"/>
                </a:solidFill>
              </a:endParaRPr>
            </a:p>
          </p:txBody>
        </p:sp>
      </p:grpSp>
    </p:spTree>
    <p:extLst>
      <p:ext uri="{BB962C8B-B14F-4D97-AF65-F5344CB8AC3E}">
        <p14:creationId xmlns:p14="http://schemas.microsoft.com/office/powerpoint/2010/main" val="388602248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1" y="890201"/>
            <a:ext cx="138564"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8" name="Rectangle 6"/>
          <p:cNvSpPr>
            <a:spLocks noChangeArrowheads="1"/>
          </p:cNvSpPr>
          <p:nvPr/>
        </p:nvSpPr>
        <p:spPr bwMode="auto">
          <a:xfrm>
            <a:off x="1" y="1576001"/>
            <a:ext cx="138564"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2" name="Rectángulo 1"/>
          <p:cNvSpPr/>
          <p:nvPr/>
        </p:nvSpPr>
        <p:spPr>
          <a:xfrm>
            <a:off x="400334" y="1714500"/>
            <a:ext cx="8375373" cy="3046988"/>
          </a:xfrm>
          <a:prstGeom prst="rect">
            <a:avLst/>
          </a:prstGeom>
        </p:spPr>
        <p:txBody>
          <a:bodyPr wrap="square">
            <a:spAutoFit/>
          </a:bodyPr>
          <a:lstStyle/>
          <a:p>
            <a:pPr algn="just"/>
            <a:r>
              <a:rPr lang="es-ES_tradnl" sz="1600" dirty="0"/>
              <a:t>5. Permitir la participación del .contratista en las capacitaciones que realice el Comité Paritario de Seguridad y Salud en el Trabajo.</a:t>
            </a:r>
          </a:p>
          <a:p>
            <a:pPr algn="just"/>
            <a:r>
              <a:rPr lang="es-ES_tradnl" sz="1600" dirty="0"/>
              <a:t> </a:t>
            </a:r>
          </a:p>
          <a:p>
            <a:pPr algn="just"/>
            <a:r>
              <a:rPr lang="es-ES_tradnl" sz="1600" dirty="0"/>
              <a:t>6. Verificar en cualquier momento el cumplimiento de los requisitos de seguridad y salud necesarios para cumplir la actividad contratada de las personas a las que les aplica el presente decreto.</a:t>
            </a:r>
          </a:p>
          <a:p>
            <a:pPr algn="just"/>
            <a:r>
              <a:rPr lang="es-ES_tradnl" sz="1600" dirty="0"/>
              <a:t> </a:t>
            </a:r>
          </a:p>
          <a:p>
            <a:pPr algn="just"/>
            <a:r>
              <a:rPr lang="es-ES_tradnl" sz="1600" dirty="0"/>
              <a:t>7. Informar a los contratistas afiliados en riesgo IV y/o V sobre los aportes efectuados al Sistema General de Riesgos Laborales.</a:t>
            </a:r>
          </a:p>
          <a:p>
            <a:pPr algn="just"/>
            <a:r>
              <a:rPr lang="es-ES_tradnl" sz="1600" dirty="0"/>
              <a:t> </a:t>
            </a:r>
          </a:p>
          <a:p>
            <a:pPr algn="just"/>
            <a:r>
              <a:rPr lang="es-ES_tradnl" sz="1600" dirty="0"/>
              <a:t>8. Adoptar los mecanismos necesarios para realizar el pago anticipado de la cotización, cuando el pago del aporte esté a su cargo.</a:t>
            </a:r>
          </a:p>
        </p:txBody>
      </p:sp>
      <p:grpSp>
        <p:nvGrpSpPr>
          <p:cNvPr id="9" name="Grupo 8"/>
          <p:cNvGrpSpPr/>
          <p:nvPr/>
        </p:nvGrpSpPr>
        <p:grpSpPr>
          <a:xfrm>
            <a:off x="42232" y="63428"/>
            <a:ext cx="7371166" cy="693224"/>
            <a:chOff x="42232" y="63428"/>
            <a:chExt cx="7371166" cy="693224"/>
          </a:xfrm>
        </p:grpSpPr>
        <p:sp>
          <p:nvSpPr>
            <p:cNvPr id="11" name="Elipse 10"/>
            <p:cNvSpPr/>
            <p:nvPr/>
          </p:nvSpPr>
          <p:spPr>
            <a:xfrm>
              <a:off x="6746648" y="89902"/>
              <a:ext cx="666750" cy="666750"/>
            </a:xfrm>
            <a:prstGeom prst="ellipse">
              <a:avLst/>
            </a:prstGeom>
            <a:blipFill rotWithShape="1">
              <a:blip r:embed="rId3"/>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a:defRPr/>
              </a:pPr>
              <a:endParaRPr lang="es-CO" sz="1350" dirty="0"/>
            </a:p>
          </p:txBody>
        </p:sp>
        <p:sp>
          <p:nvSpPr>
            <p:cNvPr id="12" name="Título 1"/>
            <p:cNvSpPr txBox="1">
              <a:spLocks/>
            </p:cNvSpPr>
            <p:nvPr/>
          </p:nvSpPr>
          <p:spPr>
            <a:xfrm>
              <a:off x="42232" y="63428"/>
              <a:ext cx="6399083" cy="618233"/>
            </a:xfrm>
            <a:prstGeom prst="rect">
              <a:avLst/>
            </a:prstGeom>
          </p:spPr>
          <p:txBody>
            <a:bodyPr vert="horz" lIns="91440" tIns="45720" rIns="91440" bIns="45720" rtlCol="0" anchor="ctr">
              <a:normAutofit fontScale="925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CO" sz="2400" b="1" dirty="0" smtClean="0">
                  <a:solidFill>
                    <a:srgbClr val="77C319"/>
                  </a:solidFill>
                  <a:ea typeface="Calibri"/>
                  <a:cs typeface="Calibri"/>
                  <a:sym typeface="Calibri"/>
                </a:rPr>
                <a:t>      3. CONTEXTUALIZACIÓN CUIDADO DEL ENTORNO</a:t>
              </a:r>
              <a:endParaRPr lang="es-ES" sz="2400" dirty="0">
                <a:solidFill>
                  <a:srgbClr val="77C319"/>
                </a:solidFill>
              </a:endParaRPr>
            </a:p>
          </p:txBody>
        </p:sp>
      </p:grpSp>
    </p:spTree>
    <p:extLst>
      <p:ext uri="{BB962C8B-B14F-4D97-AF65-F5344CB8AC3E}">
        <p14:creationId xmlns:p14="http://schemas.microsoft.com/office/powerpoint/2010/main" val="222010914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1" y="890201"/>
            <a:ext cx="138564"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8" name="Rectangle 6"/>
          <p:cNvSpPr>
            <a:spLocks noChangeArrowheads="1"/>
          </p:cNvSpPr>
          <p:nvPr/>
        </p:nvSpPr>
        <p:spPr bwMode="auto">
          <a:xfrm>
            <a:off x="1" y="1576001"/>
            <a:ext cx="138564"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2" name="Rectángulo 1"/>
          <p:cNvSpPr/>
          <p:nvPr/>
        </p:nvSpPr>
        <p:spPr>
          <a:xfrm>
            <a:off x="400334" y="1400602"/>
            <a:ext cx="8375373" cy="4154984"/>
          </a:xfrm>
          <a:prstGeom prst="rect">
            <a:avLst/>
          </a:prstGeom>
        </p:spPr>
        <p:txBody>
          <a:bodyPr wrap="square">
            <a:spAutoFit/>
          </a:bodyPr>
          <a:lstStyle/>
          <a:p>
            <a:pPr algn="just"/>
            <a:r>
              <a:rPr lang="es-ES_tradnl" sz="1600" b="1" dirty="0"/>
              <a:t>Artículo 16.</a:t>
            </a:r>
            <a:r>
              <a:rPr lang="es-ES_tradnl" sz="1600" dirty="0"/>
              <a:t> Obligaciones del contratista. </a:t>
            </a:r>
          </a:p>
          <a:p>
            <a:pPr algn="just"/>
            <a:r>
              <a:rPr lang="es-ES_tradnl" sz="1600" dirty="0"/>
              <a:t> </a:t>
            </a:r>
          </a:p>
          <a:p>
            <a:pPr algn="just"/>
            <a:r>
              <a:rPr lang="es-ES_tradnl" sz="1600" dirty="0"/>
              <a:t>El contratista debe cumplir con las normas del Sistema General de Riesgos Laborales, en especial, las siguientes:</a:t>
            </a:r>
          </a:p>
          <a:p>
            <a:pPr algn="just"/>
            <a:r>
              <a:rPr lang="es-ES_tradnl" sz="1600" dirty="0"/>
              <a:t> </a:t>
            </a:r>
          </a:p>
          <a:p>
            <a:pPr algn="just"/>
            <a:r>
              <a:rPr lang="es-ES_tradnl" sz="1600" dirty="0"/>
              <a:t>1. Procurar el cuidado integral de su salud.</a:t>
            </a:r>
          </a:p>
          <a:p>
            <a:pPr algn="just"/>
            <a:r>
              <a:rPr lang="es-ES_tradnl" sz="1600" dirty="0"/>
              <a:t> </a:t>
            </a:r>
          </a:p>
          <a:p>
            <a:pPr algn="just"/>
            <a:r>
              <a:rPr lang="es-ES_tradnl" sz="1600" dirty="0"/>
              <a:t>2. Contar con los elementos de protección personal necesarios para ejecutar la actividad contratada, para lo cual asumirá su costo.</a:t>
            </a:r>
          </a:p>
          <a:p>
            <a:pPr algn="just"/>
            <a:r>
              <a:rPr lang="es-ES_tradnl" sz="1600" dirty="0"/>
              <a:t> </a:t>
            </a:r>
          </a:p>
          <a:p>
            <a:pPr algn="just"/>
            <a:r>
              <a:rPr lang="es-ES_tradnl" sz="1600" dirty="0"/>
              <a:t>3. Informar a los contratantes la ocurrencia de incidentes, accidentes de trabajo y enfermedades laborales.</a:t>
            </a:r>
          </a:p>
          <a:p>
            <a:pPr algn="just"/>
            <a:r>
              <a:rPr lang="es-ES_tradnl" sz="1600" dirty="0"/>
              <a:t> </a:t>
            </a:r>
          </a:p>
          <a:p>
            <a:pPr algn="just"/>
            <a:r>
              <a:rPr lang="es-ES_tradnl" sz="1600" dirty="0"/>
              <a:t>4. Participar en las actividades de Prevención y Promoción organizadas por los contratantes, los Comités Paritarios de Seguridad y Salud en el Trabajo o Vigías Ocupacionales o la Administradora de Riesgos </a:t>
            </a:r>
            <a:r>
              <a:rPr lang="es-ES_tradnl" sz="1600" dirty="0" smtClean="0"/>
              <a:t>Laborales.</a:t>
            </a:r>
            <a:endParaRPr lang="es-ES_tradnl" sz="1600" dirty="0"/>
          </a:p>
        </p:txBody>
      </p:sp>
      <p:grpSp>
        <p:nvGrpSpPr>
          <p:cNvPr id="9" name="Grupo 8"/>
          <p:cNvGrpSpPr/>
          <p:nvPr/>
        </p:nvGrpSpPr>
        <p:grpSpPr>
          <a:xfrm>
            <a:off x="42232" y="63428"/>
            <a:ext cx="7371166" cy="693224"/>
            <a:chOff x="42232" y="63428"/>
            <a:chExt cx="7371166" cy="693224"/>
          </a:xfrm>
        </p:grpSpPr>
        <p:sp>
          <p:nvSpPr>
            <p:cNvPr id="11" name="Elipse 10"/>
            <p:cNvSpPr/>
            <p:nvPr/>
          </p:nvSpPr>
          <p:spPr>
            <a:xfrm>
              <a:off x="6746648" y="89902"/>
              <a:ext cx="666750" cy="666750"/>
            </a:xfrm>
            <a:prstGeom prst="ellipse">
              <a:avLst/>
            </a:prstGeom>
            <a:blipFill rotWithShape="1">
              <a:blip r:embed="rId3"/>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a:defRPr/>
              </a:pPr>
              <a:endParaRPr lang="es-CO" sz="1350" dirty="0"/>
            </a:p>
          </p:txBody>
        </p:sp>
        <p:sp>
          <p:nvSpPr>
            <p:cNvPr id="12" name="Título 1"/>
            <p:cNvSpPr txBox="1">
              <a:spLocks/>
            </p:cNvSpPr>
            <p:nvPr/>
          </p:nvSpPr>
          <p:spPr>
            <a:xfrm>
              <a:off x="42232" y="63428"/>
              <a:ext cx="6399083" cy="618233"/>
            </a:xfrm>
            <a:prstGeom prst="rect">
              <a:avLst/>
            </a:prstGeom>
          </p:spPr>
          <p:txBody>
            <a:bodyPr vert="horz" lIns="91440" tIns="45720" rIns="91440" bIns="45720" rtlCol="0" anchor="ctr">
              <a:normAutofit fontScale="925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CO" sz="2400" b="1" dirty="0" smtClean="0">
                  <a:solidFill>
                    <a:srgbClr val="77C319"/>
                  </a:solidFill>
                  <a:ea typeface="Calibri"/>
                  <a:cs typeface="Calibri"/>
                  <a:sym typeface="Calibri"/>
                </a:rPr>
                <a:t>      3. CONTEXTUALIZACIÓN CUIDADO DEL ENTORNO</a:t>
              </a:r>
              <a:endParaRPr lang="es-ES" sz="2400" dirty="0">
                <a:solidFill>
                  <a:srgbClr val="77C319"/>
                </a:solidFill>
              </a:endParaRPr>
            </a:p>
          </p:txBody>
        </p:sp>
      </p:grpSp>
    </p:spTree>
    <p:extLst>
      <p:ext uri="{BB962C8B-B14F-4D97-AF65-F5344CB8AC3E}">
        <p14:creationId xmlns:p14="http://schemas.microsoft.com/office/powerpoint/2010/main" val="149090982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1" y="890201"/>
            <a:ext cx="138564"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8" name="Rectangle 6"/>
          <p:cNvSpPr>
            <a:spLocks noChangeArrowheads="1"/>
          </p:cNvSpPr>
          <p:nvPr/>
        </p:nvSpPr>
        <p:spPr bwMode="auto">
          <a:xfrm>
            <a:off x="1" y="1576001"/>
            <a:ext cx="138564"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grpSp>
        <p:nvGrpSpPr>
          <p:cNvPr id="9" name="Grupo 8"/>
          <p:cNvGrpSpPr/>
          <p:nvPr/>
        </p:nvGrpSpPr>
        <p:grpSpPr>
          <a:xfrm>
            <a:off x="207127" y="80217"/>
            <a:ext cx="7061463" cy="687890"/>
            <a:chOff x="207127" y="80217"/>
            <a:chExt cx="7061463" cy="687890"/>
          </a:xfrm>
        </p:grpSpPr>
        <p:sp>
          <p:nvSpPr>
            <p:cNvPr id="11" name="Elipse 10"/>
            <p:cNvSpPr/>
            <p:nvPr/>
          </p:nvSpPr>
          <p:spPr>
            <a:xfrm>
              <a:off x="6601840" y="101357"/>
              <a:ext cx="666750" cy="666750"/>
            </a:xfrm>
            <a:prstGeom prst="ellipse">
              <a:avLst/>
            </a:prstGeom>
            <a:blipFill rotWithShape="1">
              <a:blip r:embed="rId2"/>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a:defRPr/>
              </a:pPr>
              <a:endParaRPr lang="es-CO" sz="1350" dirty="0"/>
            </a:p>
          </p:txBody>
        </p:sp>
        <p:sp>
          <p:nvSpPr>
            <p:cNvPr id="12" name="Título 1"/>
            <p:cNvSpPr txBox="1">
              <a:spLocks/>
            </p:cNvSpPr>
            <p:nvPr/>
          </p:nvSpPr>
          <p:spPr>
            <a:xfrm>
              <a:off x="207127" y="80217"/>
              <a:ext cx="6399083" cy="618233"/>
            </a:xfrm>
            <a:prstGeom prst="rect">
              <a:avLst/>
            </a:prstGeom>
          </p:spPr>
          <p:txBody>
            <a:bodyPr vert="horz" lIns="91440" tIns="45720" rIns="91440" bIns="45720" rtlCol="0" anchor="ctr">
              <a:normAutofit fontScale="925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CO" sz="2400" b="1" dirty="0" smtClean="0">
                  <a:solidFill>
                    <a:srgbClr val="77C319"/>
                  </a:solidFill>
                  <a:ea typeface="Calibri"/>
                  <a:cs typeface="Calibri"/>
                  <a:sym typeface="Calibri"/>
                </a:rPr>
                <a:t>      </a:t>
              </a:r>
              <a:r>
                <a:rPr lang="es-CO" sz="2400" b="1" dirty="0">
                  <a:solidFill>
                    <a:srgbClr val="77C319"/>
                  </a:solidFill>
                  <a:ea typeface="Calibri"/>
                  <a:cs typeface="Calibri"/>
                  <a:sym typeface="Calibri"/>
                </a:rPr>
                <a:t>5</a:t>
              </a:r>
              <a:r>
                <a:rPr lang="es-CO" sz="2400" b="1" dirty="0" smtClean="0">
                  <a:solidFill>
                    <a:srgbClr val="77C319"/>
                  </a:solidFill>
                  <a:ea typeface="Calibri"/>
                  <a:cs typeface="Calibri"/>
                  <a:sym typeface="Calibri"/>
                </a:rPr>
                <a:t>. CONTEXTUALIZACIÓN CUIDADO DEL PLANETA</a:t>
              </a:r>
              <a:endParaRPr lang="es-ES" sz="2400" dirty="0">
                <a:solidFill>
                  <a:srgbClr val="77C319"/>
                </a:solidFill>
              </a:endParaRPr>
            </a:p>
          </p:txBody>
        </p:sp>
      </p:grpSp>
      <p:pic>
        <p:nvPicPr>
          <p:cNvPr id="41986" name="Imagen 8" descr="Buenas tardes Diego, ¿y tus gafas? | Buenas tardes, se me quedaron en la cas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1570" y="2001150"/>
            <a:ext cx="3159646" cy="3225943"/>
          </a:xfrm>
          <a:prstGeom prst="rect">
            <a:avLst/>
          </a:prstGeom>
          <a:noFill/>
          <a:ln w="19050">
            <a:solidFill>
              <a:srgbClr val="000000"/>
            </a:solidFill>
            <a:miter lim="800000"/>
            <a:headEnd/>
            <a:tailEnd/>
          </a:ln>
          <a:extLst>
            <a:ext uri="{909E8E84-426E-40dd-AFC4-6F175D3DCCD1}">
              <a14:hiddenFill xmlns:a14="http://schemas.microsoft.com/office/drawing/2010/main" xmlns="">
                <a:solidFill>
                  <a:srgbClr val="FFFFFF"/>
                </a:solidFill>
              </a14:hiddenFill>
            </a:ext>
          </a:extLst>
        </p:spPr>
      </p:pic>
      <p:pic>
        <p:nvPicPr>
          <p:cNvPr id="41987" name="Imagen 3" descr="Buenos tardes Carlos, ¿por qué no tienes tus gafas? | Buenos tardes, las deje en el locke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57167" y="2001150"/>
            <a:ext cx="3217842" cy="3225943"/>
          </a:xfrm>
          <a:prstGeom prst="rect">
            <a:avLst/>
          </a:prstGeom>
          <a:noFill/>
          <a:ln w="19050">
            <a:solidFill>
              <a:srgbClr val="000000"/>
            </a:solidFill>
            <a:miter lim="800000"/>
            <a:headEnd/>
            <a:tailEnd/>
          </a:ln>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101429330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1" y="890201"/>
            <a:ext cx="138564"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8" name="Rectangle 6"/>
          <p:cNvSpPr>
            <a:spLocks noChangeArrowheads="1"/>
          </p:cNvSpPr>
          <p:nvPr/>
        </p:nvSpPr>
        <p:spPr bwMode="auto">
          <a:xfrm>
            <a:off x="1" y="1576001"/>
            <a:ext cx="138564"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2" name="Rectángulo 1"/>
          <p:cNvSpPr/>
          <p:nvPr/>
        </p:nvSpPr>
        <p:spPr>
          <a:xfrm>
            <a:off x="371062" y="1587557"/>
            <a:ext cx="8295860" cy="3693319"/>
          </a:xfrm>
          <a:prstGeom prst="rect">
            <a:avLst/>
          </a:prstGeom>
        </p:spPr>
        <p:txBody>
          <a:bodyPr wrap="square">
            <a:spAutoFit/>
          </a:bodyPr>
          <a:lstStyle/>
          <a:p>
            <a:pPr algn="just"/>
            <a:r>
              <a:rPr lang="es-ES_tradnl" dirty="0" smtClean="0"/>
              <a:t>Adicional </a:t>
            </a:r>
            <a:r>
              <a:rPr lang="es-ES_tradnl" dirty="0"/>
              <a:t>a esto, el artículo 11 de la misma Resolución, establece las funciones propias de un comité </a:t>
            </a:r>
            <a:r>
              <a:rPr lang="es-ES_tradnl" dirty="0" err="1"/>
              <a:t>ó</a:t>
            </a:r>
            <a:r>
              <a:rPr lang="es-ES_tradnl" dirty="0"/>
              <a:t> vigía de la salud ocupacional, buscando orientar de manera práctica la realización de su razón de ser en la organización. No obstante lo anterior y aunque es claro el papel que el Comité y los Vigías juegan en las organizaciones colombianas, se hace necesario enlazar las acciones que el equipo defina, al desarrollo que la organización haya logrado en lo referente a la Salud y la Seguridad dentro de la misma. Interesa además que las acciones que lleve a cabo el Comité sean orientadas a manera de un ciclo de mejora continua, buscando de esta manera que haya un mayor impacto con su gestión y además de favorecer el crecimiento y desarrollo de cada uno de los integrantes del comité </a:t>
            </a:r>
            <a:r>
              <a:rPr lang="es-ES_tradnl" dirty="0" err="1"/>
              <a:t>ó</a:t>
            </a:r>
            <a:r>
              <a:rPr lang="es-ES_tradnl" dirty="0"/>
              <a:t> vigía”.</a:t>
            </a:r>
          </a:p>
          <a:p>
            <a:pPr algn="just"/>
            <a:r>
              <a:rPr lang="es-ES_tradnl" dirty="0"/>
              <a:t> </a:t>
            </a:r>
          </a:p>
          <a:p>
            <a:pPr algn="just"/>
            <a:r>
              <a:rPr lang="es-ES_tradnl" dirty="0"/>
              <a:t>La Ley 1562 de 2012, cambio a Comité Paritario de Seguridad y Salud en el Trabajo “COPASST”</a:t>
            </a:r>
          </a:p>
        </p:txBody>
      </p:sp>
      <p:grpSp>
        <p:nvGrpSpPr>
          <p:cNvPr id="7" name="Grupo 6"/>
          <p:cNvGrpSpPr/>
          <p:nvPr/>
        </p:nvGrpSpPr>
        <p:grpSpPr>
          <a:xfrm>
            <a:off x="92365" y="86918"/>
            <a:ext cx="7726417" cy="666750"/>
            <a:chOff x="92366" y="86918"/>
            <a:chExt cx="7309750" cy="666750"/>
          </a:xfrm>
        </p:grpSpPr>
        <p:sp>
          <p:nvSpPr>
            <p:cNvPr id="10" name="Elipse 9"/>
            <p:cNvSpPr/>
            <p:nvPr/>
          </p:nvSpPr>
          <p:spPr>
            <a:xfrm>
              <a:off x="6735366" y="86918"/>
              <a:ext cx="666750" cy="666750"/>
            </a:xfrm>
            <a:prstGeom prst="ellipse">
              <a:avLst/>
            </a:prstGeom>
            <a:blipFill rotWithShape="1">
              <a:blip r:embed="rId3"/>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a:defRPr/>
              </a:pPr>
              <a:endParaRPr lang="es-CO" sz="1350" dirty="0"/>
            </a:p>
          </p:txBody>
        </p:sp>
        <p:sp>
          <p:nvSpPr>
            <p:cNvPr id="11" name="Título 1"/>
            <p:cNvSpPr txBox="1">
              <a:spLocks/>
            </p:cNvSpPr>
            <p:nvPr/>
          </p:nvSpPr>
          <p:spPr>
            <a:xfrm>
              <a:off x="92366" y="135435"/>
              <a:ext cx="6399083" cy="618233"/>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CO" sz="2400" b="1" dirty="0" smtClean="0">
                  <a:solidFill>
                    <a:srgbClr val="77C319"/>
                  </a:solidFill>
                  <a:ea typeface="Calibri"/>
                  <a:cs typeface="Calibri"/>
                  <a:sym typeface="Calibri"/>
                </a:rPr>
                <a:t>      1. CONTEXTUALIZACIÓN CUIDADO DE UNO MISMO</a:t>
              </a:r>
              <a:endParaRPr lang="es-ES" sz="2400" dirty="0">
                <a:solidFill>
                  <a:srgbClr val="77C319"/>
                </a:solidFill>
              </a:endParaRPr>
            </a:p>
          </p:txBody>
        </p:sp>
      </p:grpSp>
    </p:spTree>
    <p:extLst>
      <p:ext uri="{BB962C8B-B14F-4D97-AF65-F5344CB8AC3E}">
        <p14:creationId xmlns:p14="http://schemas.microsoft.com/office/powerpoint/2010/main" val="9819329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1" y="855576"/>
            <a:ext cx="138564" cy="34624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dirty="0"/>
          </a:p>
        </p:txBody>
      </p:sp>
      <p:sp>
        <p:nvSpPr>
          <p:cNvPr id="8" name="Rectangle 6"/>
          <p:cNvSpPr>
            <a:spLocks noChangeArrowheads="1"/>
          </p:cNvSpPr>
          <p:nvPr/>
        </p:nvSpPr>
        <p:spPr bwMode="auto">
          <a:xfrm>
            <a:off x="1" y="1576001"/>
            <a:ext cx="138564"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grpSp>
        <p:nvGrpSpPr>
          <p:cNvPr id="9" name="Grupo 8"/>
          <p:cNvGrpSpPr/>
          <p:nvPr/>
        </p:nvGrpSpPr>
        <p:grpSpPr>
          <a:xfrm>
            <a:off x="207126" y="80217"/>
            <a:ext cx="7558647" cy="666750"/>
            <a:chOff x="-276733" y="80217"/>
            <a:chExt cx="7029492" cy="666750"/>
          </a:xfrm>
        </p:grpSpPr>
        <p:sp>
          <p:nvSpPr>
            <p:cNvPr id="10" name="Elipse 9"/>
            <p:cNvSpPr/>
            <p:nvPr/>
          </p:nvSpPr>
          <p:spPr>
            <a:xfrm>
              <a:off x="6086009" y="80217"/>
              <a:ext cx="666750" cy="666750"/>
            </a:xfrm>
            <a:prstGeom prst="ellipse">
              <a:avLst/>
            </a:prstGeom>
            <a:blipFill rotWithShape="1">
              <a:blip r:embed="rId2"/>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a:defRPr/>
              </a:pPr>
              <a:endParaRPr lang="es-CO" sz="1350" dirty="0"/>
            </a:p>
          </p:txBody>
        </p:sp>
        <p:sp>
          <p:nvSpPr>
            <p:cNvPr id="11" name="Título 1"/>
            <p:cNvSpPr txBox="1">
              <a:spLocks/>
            </p:cNvSpPr>
            <p:nvPr/>
          </p:nvSpPr>
          <p:spPr>
            <a:xfrm>
              <a:off x="-276733" y="80217"/>
              <a:ext cx="6399083" cy="618233"/>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CO" sz="2400" b="1" dirty="0" smtClean="0">
                  <a:solidFill>
                    <a:srgbClr val="77C319"/>
                  </a:solidFill>
                  <a:ea typeface="Calibri"/>
                  <a:cs typeface="Calibri"/>
                  <a:sym typeface="Calibri"/>
                </a:rPr>
                <a:t>      1. CONSTRUYENDO EL CUIDADO DE UNO MISMO</a:t>
              </a:r>
              <a:endParaRPr lang="es-ES" sz="2400" dirty="0">
                <a:solidFill>
                  <a:srgbClr val="77C319"/>
                </a:solidFill>
              </a:endParaRPr>
            </a:p>
          </p:txBody>
        </p:sp>
      </p:grpSp>
      <p:pic>
        <p:nvPicPr>
          <p:cNvPr id="20482" name="Picture 2" descr="copass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22924" y="855576"/>
            <a:ext cx="6219825" cy="5168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5132502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985473" y="4143275"/>
            <a:ext cx="6965769" cy="826290"/>
          </a:xfrm>
          <a:prstGeom prst="rect">
            <a:avLst/>
          </a:prstGeom>
          <a:solidFill>
            <a:schemeClr val="bg1">
              <a:lumMod val="9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pPr algn="ctr"/>
            <a:r>
              <a:rPr lang="es-ES_tradnl" sz="2000" b="1" dirty="0" smtClean="0">
                <a:solidFill>
                  <a:schemeClr val="tx1"/>
                </a:solidFill>
              </a:rPr>
              <a:t>¿</a:t>
            </a:r>
            <a:r>
              <a:rPr lang="es-ES_tradnl" sz="2000" b="1" dirty="0">
                <a:solidFill>
                  <a:schemeClr val="tx1"/>
                </a:solidFill>
              </a:rPr>
              <a:t>Por qué se debe conformar el Comité Paritario de Seguridad y Salud en el trabajo</a:t>
            </a:r>
            <a:r>
              <a:rPr lang="es-ES_tradnl" sz="2000" b="1" dirty="0" smtClean="0">
                <a:solidFill>
                  <a:schemeClr val="tx1"/>
                </a:solidFill>
              </a:rPr>
              <a:t>?</a:t>
            </a:r>
            <a:endParaRPr lang="es-ES_tradnl" sz="2000" dirty="0">
              <a:solidFill>
                <a:schemeClr val="tx1"/>
              </a:solidFill>
            </a:endParaRPr>
          </a:p>
        </p:txBody>
      </p:sp>
      <p:sp>
        <p:nvSpPr>
          <p:cNvPr id="6" name="Rectangle 3"/>
          <p:cNvSpPr>
            <a:spLocks noChangeArrowheads="1"/>
          </p:cNvSpPr>
          <p:nvPr/>
        </p:nvSpPr>
        <p:spPr bwMode="auto">
          <a:xfrm>
            <a:off x="1" y="890201"/>
            <a:ext cx="138564"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7" name="Rectangle 4"/>
          <p:cNvSpPr>
            <a:spLocks noChangeArrowheads="1"/>
          </p:cNvSpPr>
          <p:nvPr/>
        </p:nvSpPr>
        <p:spPr bwMode="auto">
          <a:xfrm>
            <a:off x="387849" y="1560613"/>
            <a:ext cx="8161019" cy="208518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algn="ctr"/>
            <a:r>
              <a:rPr lang="es-CO" sz="2000" b="1" dirty="0"/>
              <a:t>“Poder prever, prevenir y controlar el riesgo de autodestrucción de la especie humana y aprovechar la oportunidad para crear el proceso de autopercepción de especie requiere de la definición de un nuevo paradigma, de un nuevo orden ético”.</a:t>
            </a:r>
            <a:endParaRPr lang="es-ES_tradnl" sz="2000" dirty="0"/>
          </a:p>
          <a:p>
            <a:pPr algn="ctr"/>
            <a:r>
              <a:rPr lang="es-CO" sz="1500" b="1" i="1" dirty="0"/>
              <a:t> </a:t>
            </a:r>
            <a:endParaRPr lang="es-CO" sz="1500" dirty="0"/>
          </a:p>
          <a:p>
            <a:pPr algn="ctr"/>
            <a:r>
              <a:rPr lang="es-ES_tradnl" sz="1050" dirty="0"/>
              <a:t>Fernando Bárcena, </a:t>
            </a:r>
            <a:r>
              <a:rPr lang="es-ES_tradnl" sz="1050" i="1" dirty="0"/>
              <a:t>El delirio de las palabras</a:t>
            </a:r>
            <a:r>
              <a:rPr lang="es-ES_tradnl" sz="1050" dirty="0"/>
              <a:t>, Herder, Barcelona, 2003</a:t>
            </a:r>
          </a:p>
          <a:p>
            <a:pPr algn="ctr"/>
            <a:r>
              <a:rPr lang="es-ES_tradnl" sz="1050" dirty="0"/>
              <a:t> </a:t>
            </a:r>
          </a:p>
          <a:p>
            <a:pPr algn="ctr"/>
            <a:endParaRPr lang="es-CO" sz="1500" dirty="0">
              <a:latin typeface="Arial" panose="020B0604020202020204" pitchFamily="34" charset="0"/>
            </a:endParaRPr>
          </a:p>
        </p:txBody>
      </p:sp>
      <p:sp>
        <p:nvSpPr>
          <p:cNvPr id="8" name="Rectangle 6"/>
          <p:cNvSpPr>
            <a:spLocks noChangeArrowheads="1"/>
          </p:cNvSpPr>
          <p:nvPr/>
        </p:nvSpPr>
        <p:spPr bwMode="auto">
          <a:xfrm>
            <a:off x="1" y="1576001"/>
            <a:ext cx="138564"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9" name="Rectángulo 8"/>
          <p:cNvSpPr/>
          <p:nvPr/>
        </p:nvSpPr>
        <p:spPr>
          <a:xfrm>
            <a:off x="78378" y="1169339"/>
            <a:ext cx="3770969" cy="507831"/>
          </a:xfrm>
          <a:prstGeom prst="rect">
            <a:avLst/>
          </a:prstGeom>
        </p:spPr>
        <p:txBody>
          <a:bodyPr wrap="none">
            <a:spAutoFit/>
          </a:bodyPr>
          <a:lstStyle/>
          <a:p>
            <a:pPr eaLnBrk="0" fontAlgn="base" hangingPunct="0">
              <a:spcBef>
                <a:spcPct val="0"/>
              </a:spcBef>
              <a:spcAft>
                <a:spcPct val="0"/>
              </a:spcAft>
            </a:pPr>
            <a:r>
              <a:rPr lang="es-CO" sz="1350" dirty="0">
                <a:latin typeface="Calibri" panose="020F0502020204030204" pitchFamily="34" charset="0"/>
                <a:ea typeface="Calibri" panose="020F0502020204030204" pitchFamily="34" charset="0"/>
                <a:cs typeface="Times New Roman" panose="02020603050405020304" pitchFamily="18" charset="0"/>
              </a:rPr>
              <a:t> </a:t>
            </a:r>
            <a:r>
              <a:rPr lang="es-CO" sz="27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2.  Cuidado de la palabra</a:t>
            </a:r>
          </a:p>
        </p:txBody>
      </p:sp>
      <p:grpSp>
        <p:nvGrpSpPr>
          <p:cNvPr id="11" name="Grupo 10"/>
          <p:cNvGrpSpPr/>
          <p:nvPr/>
        </p:nvGrpSpPr>
        <p:grpSpPr>
          <a:xfrm>
            <a:off x="207127" y="80217"/>
            <a:ext cx="7282784" cy="681348"/>
            <a:chOff x="207127" y="80217"/>
            <a:chExt cx="7282784" cy="681348"/>
          </a:xfrm>
        </p:grpSpPr>
        <p:sp>
          <p:nvSpPr>
            <p:cNvPr id="12" name="Elipse 11"/>
            <p:cNvSpPr/>
            <p:nvPr/>
          </p:nvSpPr>
          <p:spPr>
            <a:xfrm>
              <a:off x="6823161" y="94815"/>
              <a:ext cx="666750" cy="666750"/>
            </a:xfrm>
            <a:prstGeom prst="ellipse">
              <a:avLst/>
            </a:prstGeom>
            <a:blipFill rotWithShape="1">
              <a:blip r:embed="rId2"/>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a:defRPr/>
              </a:pPr>
              <a:endParaRPr lang="es-CO" sz="1350" dirty="0"/>
            </a:p>
          </p:txBody>
        </p:sp>
        <p:sp>
          <p:nvSpPr>
            <p:cNvPr id="13" name="Título 1"/>
            <p:cNvSpPr txBox="1">
              <a:spLocks/>
            </p:cNvSpPr>
            <p:nvPr/>
          </p:nvSpPr>
          <p:spPr>
            <a:xfrm>
              <a:off x="207127" y="80217"/>
              <a:ext cx="6399083" cy="618233"/>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CO" sz="2400" b="1" dirty="0" smtClean="0">
                  <a:solidFill>
                    <a:srgbClr val="77C319"/>
                  </a:solidFill>
                  <a:ea typeface="Calibri"/>
                  <a:cs typeface="Calibri"/>
                  <a:sym typeface="Calibri"/>
                </a:rPr>
                <a:t>      2. CUIDADO DE LA PALABRA</a:t>
              </a:r>
              <a:endParaRPr lang="es-ES" sz="2400" dirty="0">
                <a:solidFill>
                  <a:srgbClr val="77C319"/>
                </a:solidFill>
              </a:endParaRPr>
            </a:p>
          </p:txBody>
        </p:sp>
      </p:grpSp>
    </p:spTree>
    <p:extLst>
      <p:ext uri="{BB962C8B-B14F-4D97-AF65-F5344CB8AC3E}">
        <p14:creationId xmlns:p14="http://schemas.microsoft.com/office/powerpoint/2010/main" val="195650951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1" y="890201"/>
            <a:ext cx="138564"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8" name="Rectangle 6"/>
          <p:cNvSpPr>
            <a:spLocks noChangeArrowheads="1"/>
          </p:cNvSpPr>
          <p:nvPr/>
        </p:nvSpPr>
        <p:spPr bwMode="auto">
          <a:xfrm>
            <a:off x="1" y="1576001"/>
            <a:ext cx="138564"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grpSp>
        <p:nvGrpSpPr>
          <p:cNvPr id="7" name="Grupo 6"/>
          <p:cNvGrpSpPr/>
          <p:nvPr/>
        </p:nvGrpSpPr>
        <p:grpSpPr>
          <a:xfrm>
            <a:off x="207127" y="80217"/>
            <a:ext cx="7282784" cy="681348"/>
            <a:chOff x="207127" y="80217"/>
            <a:chExt cx="7282784" cy="681348"/>
          </a:xfrm>
        </p:grpSpPr>
        <p:sp>
          <p:nvSpPr>
            <p:cNvPr id="9" name="Elipse 8"/>
            <p:cNvSpPr/>
            <p:nvPr/>
          </p:nvSpPr>
          <p:spPr>
            <a:xfrm>
              <a:off x="6823161" y="94815"/>
              <a:ext cx="666750" cy="666750"/>
            </a:xfrm>
            <a:prstGeom prst="ellipse">
              <a:avLst/>
            </a:prstGeom>
            <a:blipFill rotWithShape="1">
              <a:blip r:embed="rId2"/>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a:defRPr/>
              </a:pPr>
              <a:endParaRPr lang="es-CO" sz="1350" dirty="0"/>
            </a:p>
          </p:txBody>
        </p:sp>
        <p:sp>
          <p:nvSpPr>
            <p:cNvPr id="12" name="Título 1"/>
            <p:cNvSpPr txBox="1">
              <a:spLocks/>
            </p:cNvSpPr>
            <p:nvPr/>
          </p:nvSpPr>
          <p:spPr>
            <a:xfrm>
              <a:off x="207127" y="80217"/>
              <a:ext cx="6399083" cy="618233"/>
            </a:xfrm>
            <a:prstGeom prst="rect">
              <a:avLst/>
            </a:prstGeom>
          </p:spPr>
          <p:txBody>
            <a:bodyPr vert="horz" lIns="91440" tIns="45720" rIns="91440" bIns="45720" rtlCol="0" anchor="ctr">
              <a:normAutofit fontScale="85000" lnSpcReduction="1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CO" sz="2400" b="1" dirty="0" smtClean="0">
                  <a:solidFill>
                    <a:srgbClr val="77C319"/>
                  </a:solidFill>
                  <a:ea typeface="Calibri"/>
                  <a:cs typeface="Calibri"/>
                  <a:sym typeface="Calibri"/>
                </a:rPr>
                <a:t>      2. CONTEXTUALIZACIÓN CUIDADO DE LA PALABRA </a:t>
              </a:r>
              <a:endParaRPr lang="es-ES" sz="2400" dirty="0">
                <a:solidFill>
                  <a:srgbClr val="77C319"/>
                </a:solidFill>
              </a:endParaRPr>
            </a:p>
          </p:txBody>
        </p:sp>
      </p:grpSp>
      <p:graphicFrame>
        <p:nvGraphicFramePr>
          <p:cNvPr id="3" name="Tabla 2"/>
          <p:cNvGraphicFramePr>
            <a:graphicFrameLocks noGrp="1"/>
          </p:cNvGraphicFramePr>
          <p:nvPr>
            <p:extLst>
              <p:ext uri="{D42A27DB-BD31-4B8C-83A1-F6EECF244321}">
                <p14:modId xmlns:p14="http://schemas.microsoft.com/office/powerpoint/2010/main" val="3324421791"/>
              </p:ext>
            </p:extLst>
          </p:nvPr>
        </p:nvGraphicFramePr>
        <p:xfrm>
          <a:off x="628650" y="1849584"/>
          <a:ext cx="7886700" cy="3910398"/>
        </p:xfrm>
        <a:graphic>
          <a:graphicData uri="http://schemas.openxmlformats.org/drawingml/2006/table">
            <a:tbl>
              <a:tblPr>
                <a:tableStyleId>{8A107856-5554-42FB-B03E-39F5DBC370BA}</a:tableStyleId>
              </a:tblPr>
              <a:tblGrid>
                <a:gridCol w="2607343"/>
                <a:gridCol w="5279357"/>
              </a:tblGrid>
              <a:tr h="369201">
                <a:tc>
                  <a:txBody>
                    <a:bodyPr/>
                    <a:lstStyle/>
                    <a:p>
                      <a:pPr algn="ctr"/>
                      <a:r>
                        <a:rPr lang="es-CO" sz="1100">
                          <a:effectLst/>
                        </a:rPr>
                        <a:t>LEGISLACIÓN</a:t>
                      </a:r>
                      <a:endParaRPr lang="es-ES_tradnl" sz="1100">
                        <a:effectLst/>
                        <a:latin typeface="Cambria" panose="02040503050406030204" pitchFamily="18" charset="0"/>
                        <a:ea typeface="Times New Roman" panose="02020603050405020304" pitchFamily="18" charset="0"/>
                      </a:endParaRPr>
                    </a:p>
                  </a:txBody>
                  <a:tcPr marL="54610" marR="54610" marT="9525" marB="0" anchor="ctr"/>
                </a:tc>
                <a:tc>
                  <a:txBody>
                    <a:bodyPr/>
                    <a:lstStyle/>
                    <a:p>
                      <a:pPr algn="ctr"/>
                      <a:r>
                        <a:rPr lang="es-CO" sz="1100">
                          <a:effectLst/>
                        </a:rPr>
                        <a:t>TÉRMINOS</a:t>
                      </a:r>
                      <a:endParaRPr lang="es-ES_tradnl" sz="1100">
                        <a:effectLst/>
                        <a:latin typeface="Cambria" panose="02040503050406030204" pitchFamily="18" charset="0"/>
                        <a:ea typeface="Times New Roman" panose="02020603050405020304" pitchFamily="18" charset="0"/>
                      </a:endParaRPr>
                    </a:p>
                  </a:txBody>
                  <a:tcPr marL="54610" marR="54610" marT="9525" marB="0" anchor="ctr"/>
                </a:tc>
              </a:tr>
              <a:tr h="1263599">
                <a:tc>
                  <a:txBody>
                    <a:bodyPr/>
                    <a:lstStyle/>
                    <a:p>
                      <a:pPr algn="just"/>
                      <a:r>
                        <a:rPr lang="es-ES" sz="1100">
                          <a:effectLst/>
                        </a:rPr>
                        <a:t>Ley 9 del 24 de enero de 1979</a:t>
                      </a:r>
                      <a:endParaRPr lang="es-ES_tradnl" sz="1100">
                        <a:effectLst/>
                        <a:latin typeface="Cambria" panose="02040503050406030204" pitchFamily="18" charset="0"/>
                        <a:ea typeface="Times New Roman" panose="02020603050405020304" pitchFamily="18" charset="0"/>
                      </a:endParaRPr>
                    </a:p>
                  </a:txBody>
                  <a:tcPr marL="54610" marR="54610" marT="9525" marB="0" anchor="ctr"/>
                </a:tc>
                <a:tc>
                  <a:txBody>
                    <a:bodyPr/>
                    <a:lstStyle/>
                    <a:p>
                      <a:pPr algn="just">
                        <a:spcAft>
                          <a:spcPts val="0"/>
                        </a:spcAft>
                      </a:pPr>
                      <a:r>
                        <a:rPr lang="es-ES" sz="1100">
                          <a:effectLst/>
                        </a:rPr>
                        <a:t>Artículo 111, En todo lugar de trabajo se establecerá un programa de Salud Ocupacional, dentro del cual se efectúen actividades destinadas a prevenir los accidentes y las enfermedades relacionadas con el trabajo. Corresponde al Ministerio de Salud dictar las normas sobre organización y funcionamiento de los programas de salud ocupacional. Podrá exigirse la creación de comités de medicina, higiene y seguridad industrial con representación de empleadores y trabajadores.</a:t>
                      </a:r>
                      <a:endParaRPr lang="es-ES_tradnl" sz="1100">
                        <a:effectLst/>
                        <a:latin typeface="Cambria" panose="02040503050406030204" pitchFamily="18" charset="0"/>
                        <a:ea typeface="Times New Roman" panose="02020603050405020304" pitchFamily="18" charset="0"/>
                      </a:endParaRPr>
                    </a:p>
                  </a:txBody>
                  <a:tcPr marL="54610" marR="54610" marT="9525" marB="0" anchor="ctr"/>
                </a:tc>
              </a:tr>
              <a:tr h="1013999">
                <a:tc>
                  <a:txBody>
                    <a:bodyPr/>
                    <a:lstStyle/>
                    <a:p>
                      <a:pPr algn="just"/>
                      <a:r>
                        <a:rPr lang="es-ES" sz="1100">
                          <a:effectLst/>
                        </a:rPr>
                        <a:t>Resolución 2400 del 22 de mayo de 1979</a:t>
                      </a:r>
                      <a:endParaRPr lang="es-ES_tradnl" sz="1100">
                        <a:effectLst/>
                        <a:latin typeface="Cambria" panose="02040503050406030204" pitchFamily="18" charset="0"/>
                        <a:ea typeface="Times New Roman" panose="02020603050405020304" pitchFamily="18" charset="0"/>
                      </a:endParaRPr>
                    </a:p>
                  </a:txBody>
                  <a:tcPr marL="54610" marR="54610" marT="9525" marB="0" anchor="ctr"/>
                </a:tc>
                <a:tc>
                  <a:txBody>
                    <a:bodyPr/>
                    <a:lstStyle/>
                    <a:p>
                      <a:pPr algn="just">
                        <a:spcAft>
                          <a:spcPts val="0"/>
                        </a:spcAft>
                      </a:pPr>
                      <a:r>
                        <a:rPr lang="es-ES" sz="1100">
                          <a:effectLst/>
                        </a:rPr>
                        <a:t>Artículo 2, literal d) Organizar y desarrollar programas permanentes de Medicina preventiva, de Higiene y Seguridad Industrial y crear los Comités paritarios (patronos y trabajadores) de Higiene y Seguridad que se reunirán periódicamente, levantando las Actas respectivas a disposición de la Di visión de Salud Ocupacional.</a:t>
                      </a:r>
                      <a:endParaRPr lang="es-ES_tradnl" sz="1100">
                        <a:effectLst/>
                        <a:latin typeface="Cambria" panose="02040503050406030204" pitchFamily="18" charset="0"/>
                        <a:ea typeface="Times New Roman" panose="02020603050405020304" pitchFamily="18" charset="0"/>
                      </a:endParaRPr>
                    </a:p>
                  </a:txBody>
                  <a:tcPr marL="54610" marR="54610" marT="9525" marB="0" anchor="ctr"/>
                </a:tc>
              </a:tr>
              <a:tr h="1263599">
                <a:tc>
                  <a:txBody>
                    <a:bodyPr/>
                    <a:lstStyle/>
                    <a:p>
                      <a:pPr algn="just"/>
                      <a:r>
                        <a:rPr lang="es-ES" sz="1100">
                          <a:effectLst/>
                        </a:rPr>
                        <a:t>Decreto 614 del 14 de marzo de 1984</a:t>
                      </a:r>
                      <a:endParaRPr lang="es-ES_tradnl" sz="1100">
                        <a:effectLst/>
                        <a:latin typeface="Cambria" panose="02040503050406030204" pitchFamily="18" charset="0"/>
                        <a:ea typeface="Times New Roman" panose="02020603050405020304" pitchFamily="18" charset="0"/>
                      </a:endParaRPr>
                    </a:p>
                  </a:txBody>
                  <a:tcPr marL="54610" marR="54610" marT="9525" marB="0" anchor="ctr"/>
                </a:tc>
                <a:tc>
                  <a:txBody>
                    <a:bodyPr/>
                    <a:lstStyle/>
                    <a:p>
                      <a:pPr algn="just">
                        <a:spcAft>
                          <a:spcPts val="0"/>
                        </a:spcAft>
                      </a:pPr>
                      <a:r>
                        <a:rPr lang="es-ES" sz="1100" dirty="0">
                          <a:effectLst/>
                        </a:rPr>
                        <a:t>Artículo 25, Comités de medicina, higiene y seguridad industrial de empresas. En todas las empresas e instituciones públicas o privadas, se constituirá un comité de medicina, higiene y seguridad industrial, integrado por un número igual de representantes de los patronos y de los trabajadores cuya organización y funcionamiento se regirá por la reglamentación especial que expiden conjuntamente los Ministerios de Salud, Trabajo y Seguridad Social.</a:t>
                      </a:r>
                      <a:endParaRPr lang="es-ES_tradnl" sz="1100" dirty="0">
                        <a:effectLst/>
                        <a:latin typeface="Cambria" panose="02040503050406030204" pitchFamily="18" charset="0"/>
                        <a:ea typeface="Times New Roman" panose="02020603050405020304" pitchFamily="18" charset="0"/>
                      </a:endParaRPr>
                    </a:p>
                  </a:txBody>
                  <a:tcPr marL="54610" marR="54610" marT="9525" marB="0" anchor="ctr"/>
                </a:tc>
              </a:tr>
            </a:tbl>
          </a:graphicData>
        </a:graphic>
      </p:graphicFrame>
      <p:sp>
        <p:nvSpPr>
          <p:cNvPr id="4" name="Rectángulo 3"/>
          <p:cNvSpPr/>
          <p:nvPr/>
        </p:nvSpPr>
        <p:spPr>
          <a:xfrm>
            <a:off x="3700897" y="1169570"/>
            <a:ext cx="1574149" cy="369332"/>
          </a:xfrm>
          <a:prstGeom prst="rect">
            <a:avLst/>
          </a:prstGeom>
        </p:spPr>
        <p:txBody>
          <a:bodyPr wrap="none">
            <a:spAutoFit/>
          </a:bodyPr>
          <a:lstStyle/>
          <a:p>
            <a:r>
              <a:rPr lang="es-CO" b="1" dirty="0" smtClean="0">
                <a:latin typeface="Calibri" panose="020F0502020204030204" pitchFamily="34" charset="0"/>
                <a:ea typeface="MS Mincho" panose="02020609040205080304" pitchFamily="49" charset="-128"/>
              </a:rPr>
              <a:t>MARCO LEGAL</a:t>
            </a:r>
            <a:endParaRPr lang="es-ES_tradnl" dirty="0"/>
          </a:p>
        </p:txBody>
      </p:sp>
    </p:spTree>
    <p:extLst>
      <p:ext uri="{BB962C8B-B14F-4D97-AF65-F5344CB8AC3E}">
        <p14:creationId xmlns:p14="http://schemas.microsoft.com/office/powerpoint/2010/main" val="403795051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1" y="890201"/>
            <a:ext cx="138564"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8" name="Rectangle 6"/>
          <p:cNvSpPr>
            <a:spLocks noChangeArrowheads="1"/>
          </p:cNvSpPr>
          <p:nvPr/>
        </p:nvSpPr>
        <p:spPr bwMode="auto">
          <a:xfrm>
            <a:off x="1" y="1576001"/>
            <a:ext cx="138564"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grpSp>
        <p:nvGrpSpPr>
          <p:cNvPr id="7" name="Grupo 6"/>
          <p:cNvGrpSpPr/>
          <p:nvPr/>
        </p:nvGrpSpPr>
        <p:grpSpPr>
          <a:xfrm>
            <a:off x="207127" y="80217"/>
            <a:ext cx="7282784" cy="681348"/>
            <a:chOff x="207127" y="80217"/>
            <a:chExt cx="7282784" cy="681348"/>
          </a:xfrm>
        </p:grpSpPr>
        <p:sp>
          <p:nvSpPr>
            <p:cNvPr id="9" name="Elipse 8"/>
            <p:cNvSpPr/>
            <p:nvPr/>
          </p:nvSpPr>
          <p:spPr>
            <a:xfrm>
              <a:off x="6823161" y="94815"/>
              <a:ext cx="666750" cy="666750"/>
            </a:xfrm>
            <a:prstGeom prst="ellipse">
              <a:avLst/>
            </a:prstGeom>
            <a:blipFill rotWithShape="1">
              <a:blip r:embed="rId2"/>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a:defRPr/>
              </a:pPr>
              <a:endParaRPr lang="es-CO" sz="1350" dirty="0"/>
            </a:p>
          </p:txBody>
        </p:sp>
        <p:sp>
          <p:nvSpPr>
            <p:cNvPr id="12" name="Título 1"/>
            <p:cNvSpPr txBox="1">
              <a:spLocks/>
            </p:cNvSpPr>
            <p:nvPr/>
          </p:nvSpPr>
          <p:spPr>
            <a:xfrm>
              <a:off x="207127" y="80217"/>
              <a:ext cx="6399083" cy="618233"/>
            </a:xfrm>
            <a:prstGeom prst="rect">
              <a:avLst/>
            </a:prstGeom>
          </p:spPr>
          <p:txBody>
            <a:bodyPr vert="horz" lIns="91440" tIns="45720" rIns="91440" bIns="45720" rtlCol="0" anchor="ctr">
              <a:normAutofit fontScale="85000" lnSpcReduction="1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CO" sz="2400" b="1" dirty="0" smtClean="0">
                  <a:solidFill>
                    <a:srgbClr val="77C319"/>
                  </a:solidFill>
                  <a:ea typeface="Calibri"/>
                  <a:cs typeface="Calibri"/>
                  <a:sym typeface="Calibri"/>
                </a:rPr>
                <a:t>      2. CONTEXTUALIZACIÓN CUIDADO DE LA PALABRA </a:t>
              </a:r>
              <a:endParaRPr lang="es-ES" sz="2400" dirty="0">
                <a:solidFill>
                  <a:srgbClr val="77C319"/>
                </a:solidFill>
              </a:endParaRPr>
            </a:p>
          </p:txBody>
        </p:sp>
      </p:grpSp>
      <p:graphicFrame>
        <p:nvGraphicFramePr>
          <p:cNvPr id="2" name="Tabla 1"/>
          <p:cNvGraphicFramePr>
            <a:graphicFrameLocks noGrp="1"/>
          </p:cNvGraphicFramePr>
          <p:nvPr>
            <p:extLst>
              <p:ext uri="{D42A27DB-BD31-4B8C-83A1-F6EECF244321}">
                <p14:modId xmlns:p14="http://schemas.microsoft.com/office/powerpoint/2010/main" val="2224178982"/>
              </p:ext>
            </p:extLst>
          </p:nvPr>
        </p:nvGraphicFramePr>
        <p:xfrm>
          <a:off x="521772" y="1436157"/>
          <a:ext cx="7886700" cy="4230834"/>
        </p:xfrm>
        <a:graphic>
          <a:graphicData uri="http://schemas.openxmlformats.org/drawingml/2006/table">
            <a:tbl>
              <a:tblPr>
                <a:tableStyleId>{8A107856-5554-42FB-B03E-39F5DBC370BA}</a:tableStyleId>
              </a:tblPr>
              <a:tblGrid>
                <a:gridCol w="2607343"/>
                <a:gridCol w="5279357"/>
              </a:tblGrid>
              <a:tr h="275918">
                <a:tc>
                  <a:txBody>
                    <a:bodyPr/>
                    <a:lstStyle/>
                    <a:p>
                      <a:pPr algn="ctr"/>
                      <a:r>
                        <a:rPr lang="es-CO" sz="1100">
                          <a:effectLst/>
                        </a:rPr>
                        <a:t>LEGISLACIÓN</a:t>
                      </a:r>
                      <a:endParaRPr lang="es-ES_tradnl" sz="1100">
                        <a:effectLst/>
                        <a:latin typeface="Cambria" panose="02040503050406030204" pitchFamily="18" charset="0"/>
                        <a:ea typeface="Times New Roman" panose="02020603050405020304" pitchFamily="18" charset="0"/>
                      </a:endParaRPr>
                    </a:p>
                  </a:txBody>
                  <a:tcPr marL="54610" marR="54610" marT="9525" marB="0" anchor="ctr"/>
                </a:tc>
                <a:tc>
                  <a:txBody>
                    <a:bodyPr/>
                    <a:lstStyle/>
                    <a:p>
                      <a:pPr algn="ctr"/>
                      <a:r>
                        <a:rPr lang="es-CO" sz="1100">
                          <a:effectLst/>
                        </a:rPr>
                        <a:t>TÉRMINOS</a:t>
                      </a:r>
                      <a:endParaRPr lang="es-ES_tradnl" sz="1100">
                        <a:effectLst/>
                        <a:latin typeface="Cambria" panose="02040503050406030204" pitchFamily="18" charset="0"/>
                        <a:ea typeface="Times New Roman" panose="02020603050405020304" pitchFamily="18" charset="0"/>
                      </a:endParaRPr>
                    </a:p>
                  </a:txBody>
                  <a:tcPr marL="54610" marR="54610" marT="9525" marB="0" anchor="ctr"/>
                </a:tc>
              </a:tr>
              <a:tr h="2436631">
                <a:tc>
                  <a:txBody>
                    <a:bodyPr/>
                    <a:lstStyle/>
                    <a:p>
                      <a:pPr algn="just"/>
                      <a:r>
                        <a:rPr lang="es-ES" sz="1100">
                          <a:effectLst/>
                        </a:rPr>
                        <a:t>Resolución 2013 del 6 de junio de 1986</a:t>
                      </a:r>
                      <a:endParaRPr lang="es-ES_tradnl" sz="1100">
                        <a:effectLst/>
                        <a:latin typeface="Cambria" panose="02040503050406030204" pitchFamily="18" charset="0"/>
                        <a:ea typeface="Times New Roman" panose="02020603050405020304" pitchFamily="18" charset="0"/>
                      </a:endParaRPr>
                    </a:p>
                  </a:txBody>
                  <a:tcPr marL="54610" marR="54610" marT="9525" marB="0" anchor="ctr"/>
                </a:tc>
                <a:tc>
                  <a:txBody>
                    <a:bodyPr/>
                    <a:lstStyle/>
                    <a:p>
                      <a:pPr algn="just">
                        <a:spcAft>
                          <a:spcPts val="0"/>
                        </a:spcAft>
                      </a:pPr>
                      <a:r>
                        <a:rPr lang="es-ES" sz="1100">
                          <a:effectLst/>
                        </a:rPr>
                        <a:t>Artículo 1, Todas las empresas e instituciones, públicas o privadas, que tengan a su servicio diez (10) o más trabajadores, están obligadas a conformar un Comité de Medicina, Higiene y Seguridad Industrial, cuya organización y funcionamiento estará de acuerdo con las normas del Decreto que se reglamenta y con la presente Resolución. </a:t>
                      </a:r>
                      <a:endParaRPr lang="es-ES_tradnl" sz="1100">
                        <a:effectLst/>
                      </a:endParaRPr>
                    </a:p>
                    <a:p>
                      <a:pPr algn="just">
                        <a:spcAft>
                          <a:spcPts val="0"/>
                        </a:spcAft>
                      </a:pPr>
                      <a:r>
                        <a:rPr lang="es-ES" sz="1100">
                          <a:effectLst/>
                        </a:rPr>
                        <a:t>Artículo 2, Cada Comité de Medicina, Higiene y Seguridad Industrial estará compuesto por un número igual de representantes del empleador y de los trabajadores, con sus respectivos suplentes, así:</a:t>
                      </a:r>
                      <a:endParaRPr lang="es-ES_tradnl" sz="1100">
                        <a:effectLst/>
                      </a:endParaRPr>
                    </a:p>
                    <a:p>
                      <a:pPr algn="just">
                        <a:spcAft>
                          <a:spcPts val="0"/>
                        </a:spcAft>
                      </a:pPr>
                      <a:r>
                        <a:rPr lang="es-ES" sz="1100">
                          <a:effectLst/>
                        </a:rPr>
                        <a:t>De 1 0 a 49 Trabajadores, un (1) representante por cada una de las partes.</a:t>
                      </a:r>
                      <a:endParaRPr lang="es-ES_tradnl" sz="1100">
                        <a:effectLst/>
                      </a:endParaRPr>
                    </a:p>
                    <a:p>
                      <a:pPr algn="just">
                        <a:spcAft>
                          <a:spcPts val="0"/>
                        </a:spcAft>
                      </a:pPr>
                      <a:r>
                        <a:rPr lang="es-ES" sz="1100">
                          <a:effectLst/>
                        </a:rPr>
                        <a:t>De 50 a 499 Trabajadores, dos (2) representantes por cada una de las partes.</a:t>
                      </a:r>
                      <a:endParaRPr lang="es-ES_tradnl" sz="1100">
                        <a:effectLst/>
                      </a:endParaRPr>
                    </a:p>
                    <a:p>
                      <a:pPr algn="just">
                        <a:spcAft>
                          <a:spcPts val="0"/>
                        </a:spcAft>
                      </a:pPr>
                      <a:r>
                        <a:rPr lang="es-ES" sz="1100">
                          <a:effectLst/>
                        </a:rPr>
                        <a:t>De 500 a 999 Trabajadores, tres (3) representantes por cada una de las partes.</a:t>
                      </a:r>
                      <a:endParaRPr lang="es-ES_tradnl" sz="1100">
                        <a:effectLst/>
                      </a:endParaRPr>
                    </a:p>
                    <a:p>
                      <a:pPr algn="just">
                        <a:spcAft>
                          <a:spcPts val="0"/>
                        </a:spcAft>
                      </a:pPr>
                      <a:r>
                        <a:rPr lang="es-ES" sz="1100">
                          <a:effectLst/>
                        </a:rPr>
                        <a:t>De 1.000 o más trabajadores, cuatro (4) representantes por cada una de las partes.</a:t>
                      </a:r>
                      <a:endParaRPr lang="es-ES_tradnl" sz="1100">
                        <a:effectLst/>
                      </a:endParaRPr>
                    </a:p>
                    <a:p>
                      <a:pPr algn="just">
                        <a:spcAft>
                          <a:spcPts val="0"/>
                        </a:spcAft>
                      </a:pPr>
                      <a:r>
                        <a:rPr lang="es-ES" sz="1100">
                          <a:effectLst/>
                        </a:rPr>
                        <a:t>A las reuniones del Comité sólo asistirán los miembros principales. Los suplentes asistirán por ausencia de los principales y serán citados a las reuniones por el Presidente del Comité. </a:t>
                      </a:r>
                      <a:endParaRPr lang="es-ES_tradnl" sz="1100">
                        <a:effectLst/>
                        <a:latin typeface="Cambria" panose="02040503050406030204" pitchFamily="18" charset="0"/>
                        <a:ea typeface="Times New Roman" panose="02020603050405020304" pitchFamily="18" charset="0"/>
                      </a:endParaRPr>
                    </a:p>
                  </a:txBody>
                  <a:tcPr marL="54610" marR="54610" marT="9525" marB="0" anchor="ctr"/>
                </a:tc>
              </a:tr>
              <a:tr h="1503949">
                <a:tc>
                  <a:txBody>
                    <a:bodyPr/>
                    <a:lstStyle/>
                    <a:p>
                      <a:pPr algn="just"/>
                      <a:r>
                        <a:rPr lang="es-ES" sz="1100">
                          <a:effectLst/>
                        </a:rPr>
                        <a:t>Decreto Ley 1295 de 1994</a:t>
                      </a:r>
                      <a:endParaRPr lang="es-ES_tradnl" sz="1100">
                        <a:effectLst/>
                        <a:latin typeface="Cambria" panose="02040503050406030204" pitchFamily="18" charset="0"/>
                        <a:ea typeface="Times New Roman" panose="02020603050405020304" pitchFamily="18" charset="0"/>
                      </a:endParaRPr>
                    </a:p>
                  </a:txBody>
                  <a:tcPr marL="54610" marR="54610" marT="9525" marB="0" anchor="ctr"/>
                </a:tc>
                <a:tc>
                  <a:txBody>
                    <a:bodyPr/>
                    <a:lstStyle/>
                    <a:p>
                      <a:pPr algn="just">
                        <a:spcAft>
                          <a:spcPts val="0"/>
                        </a:spcAft>
                      </a:pPr>
                      <a:r>
                        <a:rPr lang="es-ES" sz="1100" dirty="0">
                          <a:effectLst/>
                        </a:rPr>
                        <a:t>Artículo  63. Comité paritario de salud ocupacional de las empresas.</a:t>
                      </a:r>
                      <a:endParaRPr lang="es-ES_tradnl" sz="1100" dirty="0">
                        <a:effectLst/>
                      </a:endParaRPr>
                    </a:p>
                    <a:p>
                      <a:pPr algn="just">
                        <a:spcAft>
                          <a:spcPts val="0"/>
                        </a:spcAft>
                      </a:pPr>
                      <a:r>
                        <a:rPr lang="es-ES" sz="1100" dirty="0">
                          <a:effectLst/>
                        </a:rPr>
                        <a:t>A partir de la vigencia del presente Decreto, el comité paritario de medicina higiene y seguridad industrial de las empresas se denominará comité paritario de salud ocupacional, y seguirá rigiéndose por la Resolución 2013 de 1983 del Ministerio de Trabajo y Seguridad Social, y demás normas que la modifiquen o adicionen, con las siguientes reformas:</a:t>
                      </a:r>
                      <a:endParaRPr lang="es-ES_tradnl" sz="1100" dirty="0">
                        <a:effectLst/>
                      </a:endParaRPr>
                    </a:p>
                    <a:p>
                      <a:pPr algn="just">
                        <a:spcAft>
                          <a:spcPts val="0"/>
                        </a:spcAft>
                      </a:pPr>
                      <a:r>
                        <a:rPr lang="es-ES" sz="1100" dirty="0">
                          <a:effectLst/>
                        </a:rPr>
                        <a:t>a) Se aumenta a dos (2) años el período de los miembros del comité.</a:t>
                      </a:r>
                      <a:endParaRPr lang="es-ES_tradnl" sz="1100" dirty="0">
                        <a:effectLst/>
                      </a:endParaRPr>
                    </a:p>
                    <a:p>
                      <a:pPr algn="just">
                        <a:spcAft>
                          <a:spcPts val="0"/>
                        </a:spcAft>
                      </a:pPr>
                      <a:r>
                        <a:rPr lang="es-ES" sz="1100" dirty="0">
                          <a:effectLst/>
                        </a:rPr>
                        <a:t>b) El empleador se obligara a proporcionar, cuando menos, cuatro horas semanales dentro de la jornada normal de trabajo de cada uno de sus miembros para el funcionamiento del comité.</a:t>
                      </a:r>
                      <a:endParaRPr lang="es-ES_tradnl" sz="1100" dirty="0">
                        <a:effectLst/>
                        <a:latin typeface="Cambria" panose="02040503050406030204" pitchFamily="18" charset="0"/>
                        <a:ea typeface="Times New Roman" panose="02020603050405020304" pitchFamily="18" charset="0"/>
                      </a:endParaRPr>
                    </a:p>
                  </a:txBody>
                  <a:tcPr marL="54610" marR="54610" marT="9525" marB="0" anchor="ctr"/>
                </a:tc>
              </a:tr>
            </a:tbl>
          </a:graphicData>
        </a:graphic>
      </p:graphicFrame>
    </p:spTree>
    <p:extLst>
      <p:ext uri="{BB962C8B-B14F-4D97-AF65-F5344CB8AC3E}">
        <p14:creationId xmlns:p14="http://schemas.microsoft.com/office/powerpoint/2010/main" val="1919490378"/>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1721</TotalTime>
  <Words>2444</Words>
  <Application>Microsoft Macintosh PowerPoint</Application>
  <PresentationFormat>On-screen Show (4:3)</PresentationFormat>
  <Paragraphs>350</Paragraphs>
  <Slides>48</Slides>
  <Notes>20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48</vt:i4>
      </vt:variant>
    </vt:vector>
  </HeadingPairs>
  <TitlesOfParts>
    <vt:vector size="54" baseType="lpstr">
      <vt:lpstr>Arial</vt:lpstr>
      <vt:lpstr>Calibri</vt:lpstr>
      <vt:lpstr>Cambria</vt:lpstr>
      <vt:lpstr>MS Mincho</vt:lpstr>
      <vt:lpstr>Times New Roman</vt:lpstr>
      <vt:lpstr>Tema de 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Silvia Aguirre</dc:creator>
  <cp:lastModifiedBy>Clara E Restrepo B</cp:lastModifiedBy>
  <cp:revision>136</cp:revision>
  <dcterms:created xsi:type="dcterms:W3CDTF">2015-01-22T21:04:18Z</dcterms:created>
  <dcterms:modified xsi:type="dcterms:W3CDTF">2016-03-27T18:09:07Z</dcterms:modified>
</cp:coreProperties>
</file>