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6" r:id="rId2"/>
    <p:sldId id="258" r:id="rId3"/>
    <p:sldId id="268" r:id="rId4"/>
    <p:sldId id="266" r:id="rId5"/>
    <p:sldId id="270" r:id="rId6"/>
    <p:sldId id="272" r:id="rId7"/>
    <p:sldId id="326" r:id="rId8"/>
    <p:sldId id="345" r:id="rId9"/>
    <p:sldId id="327" r:id="rId10"/>
    <p:sldId id="328" r:id="rId11"/>
    <p:sldId id="346" r:id="rId12"/>
    <p:sldId id="329" r:id="rId13"/>
    <p:sldId id="330" r:id="rId14"/>
    <p:sldId id="331" r:id="rId15"/>
    <p:sldId id="347" r:id="rId16"/>
    <p:sldId id="333" r:id="rId17"/>
    <p:sldId id="334" r:id="rId18"/>
    <p:sldId id="335" r:id="rId19"/>
    <p:sldId id="336" r:id="rId20"/>
    <p:sldId id="337" r:id="rId21"/>
    <p:sldId id="338" r:id="rId22"/>
    <p:sldId id="339" r:id="rId23"/>
    <p:sldId id="348" r:id="rId24"/>
    <p:sldId id="349" r:id="rId25"/>
    <p:sldId id="350" r:id="rId26"/>
    <p:sldId id="279" r:id="rId27"/>
    <p:sldId id="280" r:id="rId28"/>
    <p:sldId id="281" r:id="rId29"/>
    <p:sldId id="282" r:id="rId30"/>
    <p:sldId id="340" r:id="rId31"/>
    <p:sldId id="341" r:id="rId32"/>
    <p:sldId id="342" r:id="rId33"/>
    <p:sldId id="286" r:id="rId34"/>
    <p:sldId id="287" r:id="rId35"/>
    <p:sldId id="288" r:id="rId36"/>
    <p:sldId id="343" r:id="rId37"/>
    <p:sldId id="344" r:id="rId38"/>
    <p:sldId id="324" r:id="rId39"/>
    <p:sldId id="290" r:id="rId40"/>
    <p:sldId id="291" r:id="rId41"/>
    <p:sldId id="292" r:id="rId42"/>
    <p:sldId id="294" r:id="rId43"/>
    <p:sldId id="295" r:id="rId44"/>
    <p:sldId id="297" r:id="rId45"/>
    <p:sldId id="298" r:id="rId46"/>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C319"/>
    <a:srgbClr val="15ACFF"/>
    <a:srgbClr val="0094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6"/>
    <p:restoredTop sz="92633"/>
  </p:normalViewPr>
  <p:slideViewPr>
    <p:cSldViewPr snapToGrid="0" snapToObjects="1">
      <p:cViewPr>
        <p:scale>
          <a:sx n="80" d="100"/>
          <a:sy n="80" d="100"/>
        </p:scale>
        <p:origin x="1008" y="6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iagrams/_rels/data2.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jpg"/><Relationship Id="rId3" Type="http://schemas.openxmlformats.org/officeDocument/2006/relationships/image" Target="../media/image11.jpg"/></Relationships>
</file>

<file path=ppt/diagrams/_rels/data3.xml.rels><?xml version="1.0" encoding="UTF-8" standalone="yes"?>
<Relationships xmlns="http://schemas.openxmlformats.org/package/2006/relationships"><Relationship Id="rId1" Type="http://schemas.openxmlformats.org/officeDocument/2006/relationships/image" Target="../media/image14.jpg"/><Relationship Id="rId2" Type="http://schemas.openxmlformats.org/officeDocument/2006/relationships/image" Target="../media/image15.jpg"/><Relationship Id="rId3" Type="http://schemas.openxmlformats.org/officeDocument/2006/relationships/image" Target="../media/image16.jpg"/></Relationships>
</file>

<file path=ppt/diagrams/_rels/data6.xml.rels><?xml version="1.0" encoding="UTF-8" standalone="yes"?>
<Relationships xmlns="http://schemas.openxmlformats.org/package/2006/relationships"><Relationship Id="rId1" Type="http://schemas.openxmlformats.org/officeDocument/2006/relationships/image" Target="../media/image22.jpg"/></Relationships>
</file>

<file path=ppt/diagrams/_rels/drawing2.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jpg"/><Relationship Id="rId3" Type="http://schemas.openxmlformats.org/officeDocument/2006/relationships/image" Target="../media/image11.jpg"/></Relationships>
</file>

<file path=ppt/diagrams/_rels/drawing3.xml.rels><?xml version="1.0" encoding="UTF-8" standalone="yes"?>
<Relationships xmlns="http://schemas.openxmlformats.org/package/2006/relationships"><Relationship Id="rId1" Type="http://schemas.openxmlformats.org/officeDocument/2006/relationships/image" Target="../media/image14.jpg"/><Relationship Id="rId2" Type="http://schemas.openxmlformats.org/officeDocument/2006/relationships/image" Target="../media/image15.jpg"/><Relationship Id="rId3" Type="http://schemas.openxmlformats.org/officeDocument/2006/relationships/image" Target="../media/image16.jpg"/></Relationships>
</file>

<file path=ppt/diagrams/_rels/drawing6.xml.rels><?xml version="1.0" encoding="UTF-8" standalone="yes"?>
<Relationships xmlns="http://schemas.openxmlformats.org/package/2006/relationships"><Relationship Id="rId1" Type="http://schemas.openxmlformats.org/officeDocument/2006/relationships/image" Target="../media/image22.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1E3D8E-EF65-4F30-BE29-822EA9E3EE5D}" type="doc">
      <dgm:prSet loTypeId="urn:microsoft.com/office/officeart/2005/8/layout/radial6" loCatId="cycle" qsTypeId="urn:microsoft.com/office/officeart/2005/8/quickstyle/simple3" qsCatId="simple" csTypeId="urn:microsoft.com/office/officeart/2005/8/colors/colorful2" csCatId="colorful" phldr="1"/>
      <dgm:spPr/>
      <dgm:t>
        <a:bodyPr/>
        <a:lstStyle/>
        <a:p>
          <a:endParaRPr lang="es-CO"/>
        </a:p>
      </dgm:t>
    </dgm:pt>
    <dgm:pt modelId="{C8FD312D-8B39-4CBA-B6D7-1FB3ECD220B0}">
      <dgm:prSet phldrT="[Texto]" custT="1"/>
      <dgm:spPr/>
      <dgm:t>
        <a:bodyPr/>
        <a:lstStyle/>
        <a:p>
          <a:pPr algn="ctr"/>
          <a:r>
            <a:rPr lang="es-CO" sz="1000" b="1" dirty="0"/>
            <a:t>Decreto </a:t>
          </a:r>
          <a:r>
            <a:rPr lang="es-CO" sz="1000" b="1" dirty="0" smtClean="0"/>
            <a:t>1072 2015: </a:t>
          </a:r>
          <a:r>
            <a:rPr lang="es-CO" sz="1000" b="0" dirty="0"/>
            <a:t>directrices de obligatorio cumplimiento para elaborar el SGSST.</a:t>
          </a:r>
          <a:endParaRPr lang="es-CO" sz="1000" b="1" dirty="0"/>
        </a:p>
      </dgm:t>
    </dgm:pt>
    <dgm:pt modelId="{6EEA2097-4487-409F-A359-965360580915}" type="parTrans" cxnId="{4B28E44A-B3EC-44C7-AE2C-F35F219EA46A}">
      <dgm:prSet/>
      <dgm:spPr/>
      <dgm:t>
        <a:bodyPr/>
        <a:lstStyle/>
        <a:p>
          <a:pPr algn="ctr"/>
          <a:endParaRPr lang="es-CO"/>
        </a:p>
      </dgm:t>
    </dgm:pt>
    <dgm:pt modelId="{60276A86-E6DE-455B-9DA1-189929F9EC17}" type="sibTrans" cxnId="{4B28E44A-B3EC-44C7-AE2C-F35F219EA46A}">
      <dgm:prSet/>
      <dgm:spPr/>
      <dgm:t>
        <a:bodyPr/>
        <a:lstStyle/>
        <a:p>
          <a:pPr algn="ctr"/>
          <a:endParaRPr lang="es-CO"/>
        </a:p>
      </dgm:t>
    </dgm:pt>
    <dgm:pt modelId="{38A038E2-077B-46C0-9F0C-B7FF8AB34755}">
      <dgm:prSet phldrT="[Texto]" custT="1"/>
      <dgm:spPr/>
      <dgm:t>
        <a:bodyPr/>
        <a:lstStyle/>
        <a:p>
          <a:pPr algn="ctr"/>
          <a:r>
            <a:rPr lang="es-CO" sz="1000" b="1" dirty="0"/>
            <a:t>Decreto 1295 1994: </a:t>
          </a:r>
          <a:r>
            <a:rPr lang="es-CO" sz="1000" dirty="0"/>
            <a:t>normas para garantizar la seguridad de los trabajadores </a:t>
          </a:r>
        </a:p>
      </dgm:t>
    </dgm:pt>
    <dgm:pt modelId="{A6C757DC-72C1-4BE7-BA65-15C5E5B4EFAC}" type="parTrans" cxnId="{6E8F62CA-C8AD-426D-B8A4-5921DB932319}">
      <dgm:prSet/>
      <dgm:spPr/>
      <dgm:t>
        <a:bodyPr/>
        <a:lstStyle/>
        <a:p>
          <a:pPr algn="ctr"/>
          <a:endParaRPr lang="es-CO"/>
        </a:p>
      </dgm:t>
    </dgm:pt>
    <dgm:pt modelId="{755B7256-0ACD-493D-BB42-112CD401ACDD}" type="sibTrans" cxnId="{6E8F62CA-C8AD-426D-B8A4-5921DB932319}">
      <dgm:prSet/>
      <dgm:spPr/>
      <dgm:t>
        <a:bodyPr/>
        <a:lstStyle/>
        <a:p>
          <a:pPr algn="ctr"/>
          <a:endParaRPr lang="es-CO"/>
        </a:p>
      </dgm:t>
    </dgm:pt>
    <dgm:pt modelId="{1590C565-DDB5-42D0-9682-0A279EB7573D}">
      <dgm:prSet phldrT="[Texto]" custT="1"/>
      <dgm:spPr/>
      <dgm:t>
        <a:bodyPr/>
        <a:lstStyle/>
        <a:p>
          <a:pPr algn="ctr"/>
          <a:r>
            <a:rPr lang="es-CO" sz="1000" b="1" dirty="0"/>
            <a:t>Ley 1562 2012:</a:t>
          </a:r>
          <a:r>
            <a:rPr lang="es-CO" sz="1000" b="0" dirty="0"/>
            <a:t> estableció que el Programa de salud ocupacional, se entenderá como SGSST.</a:t>
          </a:r>
          <a:endParaRPr lang="es-CO" sz="1000" b="1" dirty="0"/>
        </a:p>
      </dgm:t>
    </dgm:pt>
    <dgm:pt modelId="{B3175F15-5F52-4D7D-B882-0D863831388A}" type="parTrans" cxnId="{0C0B39CD-F8E2-4F7E-A222-0DACA0D5884D}">
      <dgm:prSet/>
      <dgm:spPr/>
      <dgm:t>
        <a:bodyPr/>
        <a:lstStyle/>
        <a:p>
          <a:pPr algn="ctr"/>
          <a:endParaRPr lang="es-CO"/>
        </a:p>
      </dgm:t>
    </dgm:pt>
    <dgm:pt modelId="{3002C197-D3D3-4F48-9568-863DEAB0EDBF}" type="sibTrans" cxnId="{0C0B39CD-F8E2-4F7E-A222-0DACA0D5884D}">
      <dgm:prSet/>
      <dgm:spPr/>
      <dgm:t>
        <a:bodyPr/>
        <a:lstStyle/>
        <a:p>
          <a:pPr algn="ctr"/>
          <a:endParaRPr lang="es-CO"/>
        </a:p>
      </dgm:t>
    </dgm:pt>
    <dgm:pt modelId="{C32C8239-6413-4296-9A3C-A3152A73209E}">
      <dgm:prSet phldrT="[Texto]" custT="1"/>
      <dgm:spPr/>
      <dgm:t>
        <a:bodyPr/>
        <a:lstStyle/>
        <a:p>
          <a:pPr algn="ctr"/>
          <a:r>
            <a:rPr lang="es-CO" sz="1000" b="1" dirty="0"/>
            <a:t>Organización internacional del trabajo OIT: </a:t>
          </a:r>
          <a:r>
            <a:rPr lang="es-CO" sz="1000" b="0" dirty="0"/>
            <a:t>directrices relativas a los SGSST, que sirvieron de base e decreto 1443 2014</a:t>
          </a:r>
          <a:endParaRPr lang="es-CO" sz="1000" b="1" dirty="0"/>
        </a:p>
      </dgm:t>
    </dgm:pt>
    <dgm:pt modelId="{3FCCA7DD-AF34-4658-AFF6-3C973764C8CB}" type="parTrans" cxnId="{3CB6CCC0-AA1B-41BD-B4D9-9D34B8B6FD00}">
      <dgm:prSet/>
      <dgm:spPr/>
      <dgm:t>
        <a:bodyPr/>
        <a:lstStyle/>
        <a:p>
          <a:pPr algn="ctr"/>
          <a:endParaRPr lang="es-CO"/>
        </a:p>
      </dgm:t>
    </dgm:pt>
    <dgm:pt modelId="{2C45B836-4AEF-4F9A-A4A2-58EED4836902}" type="sibTrans" cxnId="{3CB6CCC0-AA1B-41BD-B4D9-9D34B8B6FD00}">
      <dgm:prSet/>
      <dgm:spPr/>
      <dgm:t>
        <a:bodyPr/>
        <a:lstStyle/>
        <a:p>
          <a:pPr algn="ctr"/>
          <a:endParaRPr lang="es-CO"/>
        </a:p>
      </dgm:t>
    </dgm:pt>
    <dgm:pt modelId="{6BAEFFC8-CF25-4F96-8FB9-4FFDA5C132D2}">
      <dgm:prSet phldrT="[Texto]" custT="1"/>
      <dgm:spPr/>
      <dgm:t>
        <a:bodyPr/>
        <a:lstStyle/>
        <a:p>
          <a:pPr algn="ctr"/>
          <a:r>
            <a:rPr lang="es-CO" sz="900" b="1" dirty="0"/>
            <a:t>La Comunidad Andina de naciones</a:t>
          </a:r>
          <a:r>
            <a:rPr lang="es-CO" sz="900" dirty="0"/>
            <a:t>: impulsar en los </a:t>
          </a:r>
          <a:r>
            <a:rPr lang="es-CO" sz="900" dirty="0" smtClean="0"/>
            <a:t>países </a:t>
          </a:r>
          <a:r>
            <a:rPr lang="es-CO" sz="900" dirty="0"/>
            <a:t>miembros adopción de directrices sobre SST.</a:t>
          </a:r>
        </a:p>
      </dgm:t>
    </dgm:pt>
    <dgm:pt modelId="{43F88B75-65F6-4653-95E5-EC872CA0CD47}" type="parTrans" cxnId="{1B6AF82C-5D2D-4085-9423-6DCF8132FC59}">
      <dgm:prSet/>
      <dgm:spPr/>
      <dgm:t>
        <a:bodyPr/>
        <a:lstStyle/>
        <a:p>
          <a:pPr algn="ctr"/>
          <a:endParaRPr lang="es-CO"/>
        </a:p>
      </dgm:t>
    </dgm:pt>
    <dgm:pt modelId="{292BB276-0441-4188-8D01-AC627F2C00CC}" type="sibTrans" cxnId="{1B6AF82C-5D2D-4085-9423-6DCF8132FC59}">
      <dgm:prSet/>
      <dgm:spPr/>
      <dgm:t>
        <a:bodyPr/>
        <a:lstStyle/>
        <a:p>
          <a:pPr algn="ctr"/>
          <a:endParaRPr lang="es-CO"/>
        </a:p>
      </dgm:t>
    </dgm:pt>
    <dgm:pt modelId="{C4FF4884-1703-4CE3-B310-E9AE2983B53A}" type="pres">
      <dgm:prSet presAssocID="{071E3D8E-EF65-4F30-BE29-822EA9E3EE5D}" presName="Name0" presStyleCnt="0">
        <dgm:presLayoutVars>
          <dgm:chMax val="1"/>
          <dgm:dir/>
          <dgm:animLvl val="ctr"/>
          <dgm:resizeHandles val="exact"/>
        </dgm:presLayoutVars>
      </dgm:prSet>
      <dgm:spPr/>
      <dgm:t>
        <a:bodyPr/>
        <a:lstStyle/>
        <a:p>
          <a:endParaRPr lang="es-CO"/>
        </a:p>
      </dgm:t>
    </dgm:pt>
    <dgm:pt modelId="{9E2DABE5-00DE-43AE-BFAF-78A856B31D1B}" type="pres">
      <dgm:prSet presAssocID="{C8FD312D-8B39-4CBA-B6D7-1FB3ECD220B0}" presName="centerShape" presStyleLbl="node0" presStyleIdx="0" presStyleCnt="1"/>
      <dgm:spPr/>
      <dgm:t>
        <a:bodyPr/>
        <a:lstStyle/>
        <a:p>
          <a:endParaRPr lang="es-CO"/>
        </a:p>
      </dgm:t>
    </dgm:pt>
    <dgm:pt modelId="{8040B1EF-30BA-42DC-8BB3-823BC05BC3CC}" type="pres">
      <dgm:prSet presAssocID="{38A038E2-077B-46C0-9F0C-B7FF8AB34755}" presName="node" presStyleLbl="node1" presStyleIdx="0" presStyleCnt="4" custScaleX="147252" custScaleY="94910">
        <dgm:presLayoutVars>
          <dgm:bulletEnabled val="1"/>
        </dgm:presLayoutVars>
      </dgm:prSet>
      <dgm:spPr/>
      <dgm:t>
        <a:bodyPr/>
        <a:lstStyle/>
        <a:p>
          <a:endParaRPr lang="es-CO"/>
        </a:p>
      </dgm:t>
    </dgm:pt>
    <dgm:pt modelId="{0ABEB9AE-9854-46D1-9BC9-3EDD1B644472}" type="pres">
      <dgm:prSet presAssocID="{38A038E2-077B-46C0-9F0C-B7FF8AB34755}" presName="dummy" presStyleCnt="0"/>
      <dgm:spPr/>
    </dgm:pt>
    <dgm:pt modelId="{D7CFA594-1C2A-459E-BD0B-8F9DAB744F85}" type="pres">
      <dgm:prSet presAssocID="{755B7256-0ACD-493D-BB42-112CD401ACDD}" presName="sibTrans" presStyleLbl="sibTrans2D1" presStyleIdx="0" presStyleCnt="4"/>
      <dgm:spPr/>
      <dgm:t>
        <a:bodyPr/>
        <a:lstStyle/>
        <a:p>
          <a:endParaRPr lang="es-CO"/>
        </a:p>
      </dgm:t>
    </dgm:pt>
    <dgm:pt modelId="{86E6780A-2F3A-423D-AFA9-E7E54F540F10}" type="pres">
      <dgm:prSet presAssocID="{1590C565-DDB5-42D0-9682-0A279EB7573D}" presName="node" presStyleLbl="node1" presStyleIdx="1" presStyleCnt="4" custScaleX="150801" custScaleY="97586" custRadScaleRad="103713">
        <dgm:presLayoutVars>
          <dgm:bulletEnabled val="1"/>
        </dgm:presLayoutVars>
      </dgm:prSet>
      <dgm:spPr/>
      <dgm:t>
        <a:bodyPr/>
        <a:lstStyle/>
        <a:p>
          <a:endParaRPr lang="es-CO"/>
        </a:p>
      </dgm:t>
    </dgm:pt>
    <dgm:pt modelId="{F3D44E2F-FDF7-4AA8-AC93-E2E72B1C3FC4}" type="pres">
      <dgm:prSet presAssocID="{1590C565-DDB5-42D0-9682-0A279EB7573D}" presName="dummy" presStyleCnt="0"/>
      <dgm:spPr/>
    </dgm:pt>
    <dgm:pt modelId="{94D3820D-544C-4136-8CC1-1B1483EF17C2}" type="pres">
      <dgm:prSet presAssocID="{3002C197-D3D3-4F48-9568-863DEAB0EDBF}" presName="sibTrans" presStyleLbl="sibTrans2D1" presStyleIdx="1" presStyleCnt="4"/>
      <dgm:spPr/>
      <dgm:t>
        <a:bodyPr/>
        <a:lstStyle/>
        <a:p>
          <a:endParaRPr lang="es-CO"/>
        </a:p>
      </dgm:t>
    </dgm:pt>
    <dgm:pt modelId="{F81449CE-931C-4018-A029-9C176EB4BC42}" type="pres">
      <dgm:prSet presAssocID="{C32C8239-6413-4296-9A3C-A3152A73209E}" presName="node" presStyleLbl="node1" presStyleIdx="2" presStyleCnt="4" custScaleX="169772" custScaleY="107964">
        <dgm:presLayoutVars>
          <dgm:bulletEnabled val="1"/>
        </dgm:presLayoutVars>
      </dgm:prSet>
      <dgm:spPr/>
      <dgm:t>
        <a:bodyPr/>
        <a:lstStyle/>
        <a:p>
          <a:endParaRPr lang="es-CO"/>
        </a:p>
      </dgm:t>
    </dgm:pt>
    <dgm:pt modelId="{93CCACBC-3F98-417E-953F-9108CF30DDDA}" type="pres">
      <dgm:prSet presAssocID="{C32C8239-6413-4296-9A3C-A3152A73209E}" presName="dummy" presStyleCnt="0"/>
      <dgm:spPr/>
    </dgm:pt>
    <dgm:pt modelId="{61804710-5C8F-4A71-9AAD-95DFD4A2BF9E}" type="pres">
      <dgm:prSet presAssocID="{2C45B836-4AEF-4F9A-A4A2-58EED4836902}" presName="sibTrans" presStyleLbl="sibTrans2D1" presStyleIdx="2" presStyleCnt="4"/>
      <dgm:spPr/>
      <dgm:t>
        <a:bodyPr/>
        <a:lstStyle/>
        <a:p>
          <a:endParaRPr lang="es-CO"/>
        </a:p>
      </dgm:t>
    </dgm:pt>
    <dgm:pt modelId="{9A6D0E37-AD19-4928-9795-DECCBBD3DFEE}" type="pres">
      <dgm:prSet presAssocID="{6BAEFFC8-CF25-4F96-8FB9-4FFDA5C132D2}" presName="node" presStyleLbl="node1" presStyleIdx="3" presStyleCnt="4" custScaleX="141548">
        <dgm:presLayoutVars>
          <dgm:bulletEnabled val="1"/>
        </dgm:presLayoutVars>
      </dgm:prSet>
      <dgm:spPr/>
      <dgm:t>
        <a:bodyPr/>
        <a:lstStyle/>
        <a:p>
          <a:endParaRPr lang="es-CO"/>
        </a:p>
      </dgm:t>
    </dgm:pt>
    <dgm:pt modelId="{1BB83A01-98BD-4CC8-A8E4-C3A065736F1A}" type="pres">
      <dgm:prSet presAssocID="{6BAEFFC8-CF25-4F96-8FB9-4FFDA5C132D2}" presName="dummy" presStyleCnt="0"/>
      <dgm:spPr/>
    </dgm:pt>
    <dgm:pt modelId="{68BD361A-6D5D-4146-A6C8-DAC7D3EA6F73}" type="pres">
      <dgm:prSet presAssocID="{292BB276-0441-4188-8D01-AC627F2C00CC}" presName="sibTrans" presStyleLbl="sibTrans2D1" presStyleIdx="3" presStyleCnt="4"/>
      <dgm:spPr/>
      <dgm:t>
        <a:bodyPr/>
        <a:lstStyle/>
        <a:p>
          <a:endParaRPr lang="es-CO"/>
        </a:p>
      </dgm:t>
    </dgm:pt>
  </dgm:ptLst>
  <dgm:cxnLst>
    <dgm:cxn modelId="{AFAAB5DE-B95B-4E25-969A-4D6AC5E540A6}" type="presOf" srcId="{755B7256-0ACD-493D-BB42-112CD401ACDD}" destId="{D7CFA594-1C2A-459E-BD0B-8F9DAB744F85}" srcOrd="0" destOrd="0" presId="urn:microsoft.com/office/officeart/2005/8/layout/radial6"/>
    <dgm:cxn modelId="{AA0ACA5B-5570-49B1-BDD3-7D5A1BC8033D}" type="presOf" srcId="{6BAEFFC8-CF25-4F96-8FB9-4FFDA5C132D2}" destId="{9A6D0E37-AD19-4928-9795-DECCBBD3DFEE}" srcOrd="0" destOrd="0" presId="urn:microsoft.com/office/officeart/2005/8/layout/radial6"/>
    <dgm:cxn modelId="{4015853E-AF2A-44F3-9500-B4D2424E9BD3}" type="presOf" srcId="{2C45B836-4AEF-4F9A-A4A2-58EED4836902}" destId="{61804710-5C8F-4A71-9AAD-95DFD4A2BF9E}" srcOrd="0" destOrd="0" presId="urn:microsoft.com/office/officeart/2005/8/layout/radial6"/>
    <dgm:cxn modelId="{1B6AF82C-5D2D-4085-9423-6DCF8132FC59}" srcId="{C8FD312D-8B39-4CBA-B6D7-1FB3ECD220B0}" destId="{6BAEFFC8-CF25-4F96-8FB9-4FFDA5C132D2}" srcOrd="3" destOrd="0" parTransId="{43F88B75-65F6-4653-95E5-EC872CA0CD47}" sibTransId="{292BB276-0441-4188-8D01-AC627F2C00CC}"/>
    <dgm:cxn modelId="{057A239B-4F4D-4E79-BF13-D94DA1D49E5F}" type="presOf" srcId="{1590C565-DDB5-42D0-9682-0A279EB7573D}" destId="{86E6780A-2F3A-423D-AFA9-E7E54F540F10}" srcOrd="0" destOrd="0" presId="urn:microsoft.com/office/officeart/2005/8/layout/radial6"/>
    <dgm:cxn modelId="{372D4B7F-40A9-4A7B-A097-97D6EA857C32}" type="presOf" srcId="{292BB276-0441-4188-8D01-AC627F2C00CC}" destId="{68BD361A-6D5D-4146-A6C8-DAC7D3EA6F73}" srcOrd="0" destOrd="0" presId="urn:microsoft.com/office/officeart/2005/8/layout/radial6"/>
    <dgm:cxn modelId="{367E61B7-8E82-429C-BC4E-830B290CE274}" type="presOf" srcId="{38A038E2-077B-46C0-9F0C-B7FF8AB34755}" destId="{8040B1EF-30BA-42DC-8BB3-823BC05BC3CC}" srcOrd="0" destOrd="0" presId="urn:microsoft.com/office/officeart/2005/8/layout/radial6"/>
    <dgm:cxn modelId="{5B4DE01E-ECDD-43EA-A242-608C346B1666}" type="presOf" srcId="{3002C197-D3D3-4F48-9568-863DEAB0EDBF}" destId="{94D3820D-544C-4136-8CC1-1B1483EF17C2}" srcOrd="0" destOrd="0" presId="urn:microsoft.com/office/officeart/2005/8/layout/radial6"/>
    <dgm:cxn modelId="{A3F81C04-3F68-410B-8697-F11513979E54}" type="presOf" srcId="{C8FD312D-8B39-4CBA-B6D7-1FB3ECD220B0}" destId="{9E2DABE5-00DE-43AE-BFAF-78A856B31D1B}" srcOrd="0" destOrd="0" presId="urn:microsoft.com/office/officeart/2005/8/layout/radial6"/>
    <dgm:cxn modelId="{3CB6CCC0-AA1B-41BD-B4D9-9D34B8B6FD00}" srcId="{C8FD312D-8B39-4CBA-B6D7-1FB3ECD220B0}" destId="{C32C8239-6413-4296-9A3C-A3152A73209E}" srcOrd="2" destOrd="0" parTransId="{3FCCA7DD-AF34-4658-AFF6-3C973764C8CB}" sibTransId="{2C45B836-4AEF-4F9A-A4A2-58EED4836902}"/>
    <dgm:cxn modelId="{09AF4133-882C-4998-B13A-F21F22A5CAB7}" type="presOf" srcId="{C32C8239-6413-4296-9A3C-A3152A73209E}" destId="{F81449CE-931C-4018-A029-9C176EB4BC42}" srcOrd="0" destOrd="0" presId="urn:microsoft.com/office/officeart/2005/8/layout/radial6"/>
    <dgm:cxn modelId="{F95BF6DE-107B-43C5-B476-3E9FEE803740}" type="presOf" srcId="{071E3D8E-EF65-4F30-BE29-822EA9E3EE5D}" destId="{C4FF4884-1703-4CE3-B310-E9AE2983B53A}" srcOrd="0" destOrd="0" presId="urn:microsoft.com/office/officeart/2005/8/layout/radial6"/>
    <dgm:cxn modelId="{4B28E44A-B3EC-44C7-AE2C-F35F219EA46A}" srcId="{071E3D8E-EF65-4F30-BE29-822EA9E3EE5D}" destId="{C8FD312D-8B39-4CBA-B6D7-1FB3ECD220B0}" srcOrd="0" destOrd="0" parTransId="{6EEA2097-4487-409F-A359-965360580915}" sibTransId="{60276A86-E6DE-455B-9DA1-189929F9EC17}"/>
    <dgm:cxn modelId="{0C0B39CD-F8E2-4F7E-A222-0DACA0D5884D}" srcId="{C8FD312D-8B39-4CBA-B6D7-1FB3ECD220B0}" destId="{1590C565-DDB5-42D0-9682-0A279EB7573D}" srcOrd="1" destOrd="0" parTransId="{B3175F15-5F52-4D7D-B882-0D863831388A}" sibTransId="{3002C197-D3D3-4F48-9568-863DEAB0EDBF}"/>
    <dgm:cxn modelId="{6E8F62CA-C8AD-426D-B8A4-5921DB932319}" srcId="{C8FD312D-8B39-4CBA-B6D7-1FB3ECD220B0}" destId="{38A038E2-077B-46C0-9F0C-B7FF8AB34755}" srcOrd="0" destOrd="0" parTransId="{A6C757DC-72C1-4BE7-BA65-15C5E5B4EFAC}" sibTransId="{755B7256-0ACD-493D-BB42-112CD401ACDD}"/>
    <dgm:cxn modelId="{9E6807A5-9511-40CE-BBFD-6FEBD337BD90}" type="presParOf" srcId="{C4FF4884-1703-4CE3-B310-E9AE2983B53A}" destId="{9E2DABE5-00DE-43AE-BFAF-78A856B31D1B}" srcOrd="0" destOrd="0" presId="urn:microsoft.com/office/officeart/2005/8/layout/radial6"/>
    <dgm:cxn modelId="{D59527EC-1057-4350-977A-6CF6FA308B80}" type="presParOf" srcId="{C4FF4884-1703-4CE3-B310-E9AE2983B53A}" destId="{8040B1EF-30BA-42DC-8BB3-823BC05BC3CC}" srcOrd="1" destOrd="0" presId="urn:microsoft.com/office/officeart/2005/8/layout/radial6"/>
    <dgm:cxn modelId="{17CA1865-DECD-44E2-AC59-71CF323F16CA}" type="presParOf" srcId="{C4FF4884-1703-4CE3-B310-E9AE2983B53A}" destId="{0ABEB9AE-9854-46D1-9BC9-3EDD1B644472}" srcOrd="2" destOrd="0" presId="urn:microsoft.com/office/officeart/2005/8/layout/radial6"/>
    <dgm:cxn modelId="{6B8D5397-DEFE-48EC-A1D9-38056B1A3E30}" type="presParOf" srcId="{C4FF4884-1703-4CE3-B310-E9AE2983B53A}" destId="{D7CFA594-1C2A-459E-BD0B-8F9DAB744F85}" srcOrd="3" destOrd="0" presId="urn:microsoft.com/office/officeart/2005/8/layout/radial6"/>
    <dgm:cxn modelId="{726FF65B-5518-431A-9BFB-B2E1C14A8E30}" type="presParOf" srcId="{C4FF4884-1703-4CE3-B310-E9AE2983B53A}" destId="{86E6780A-2F3A-423D-AFA9-E7E54F540F10}" srcOrd="4" destOrd="0" presId="urn:microsoft.com/office/officeart/2005/8/layout/radial6"/>
    <dgm:cxn modelId="{0E254556-B32E-4344-A13D-B03DA5FCC495}" type="presParOf" srcId="{C4FF4884-1703-4CE3-B310-E9AE2983B53A}" destId="{F3D44E2F-FDF7-4AA8-AC93-E2E72B1C3FC4}" srcOrd="5" destOrd="0" presId="urn:microsoft.com/office/officeart/2005/8/layout/radial6"/>
    <dgm:cxn modelId="{08421335-C2FB-4F1F-A617-941DBFDF766A}" type="presParOf" srcId="{C4FF4884-1703-4CE3-B310-E9AE2983B53A}" destId="{94D3820D-544C-4136-8CC1-1B1483EF17C2}" srcOrd="6" destOrd="0" presId="urn:microsoft.com/office/officeart/2005/8/layout/radial6"/>
    <dgm:cxn modelId="{A3970A0D-E3AD-4005-A1C4-5C04F29EDFF2}" type="presParOf" srcId="{C4FF4884-1703-4CE3-B310-E9AE2983B53A}" destId="{F81449CE-931C-4018-A029-9C176EB4BC42}" srcOrd="7" destOrd="0" presId="urn:microsoft.com/office/officeart/2005/8/layout/radial6"/>
    <dgm:cxn modelId="{FAA7A669-4C0A-4A0F-8F8C-DC502243592F}" type="presParOf" srcId="{C4FF4884-1703-4CE3-B310-E9AE2983B53A}" destId="{93CCACBC-3F98-417E-953F-9108CF30DDDA}" srcOrd="8" destOrd="0" presId="urn:microsoft.com/office/officeart/2005/8/layout/radial6"/>
    <dgm:cxn modelId="{DC4D6D7D-1DEC-4FAD-98BB-4CD8EADA0E9C}" type="presParOf" srcId="{C4FF4884-1703-4CE3-B310-E9AE2983B53A}" destId="{61804710-5C8F-4A71-9AAD-95DFD4A2BF9E}" srcOrd="9" destOrd="0" presId="urn:microsoft.com/office/officeart/2005/8/layout/radial6"/>
    <dgm:cxn modelId="{B7DF5F73-9FC2-4AD5-B900-F304B4081F93}" type="presParOf" srcId="{C4FF4884-1703-4CE3-B310-E9AE2983B53A}" destId="{9A6D0E37-AD19-4928-9795-DECCBBD3DFEE}" srcOrd="10" destOrd="0" presId="urn:microsoft.com/office/officeart/2005/8/layout/radial6"/>
    <dgm:cxn modelId="{9D0340F0-4ED7-4422-9266-34D7232F5F39}" type="presParOf" srcId="{C4FF4884-1703-4CE3-B310-E9AE2983B53A}" destId="{1BB83A01-98BD-4CC8-A8E4-C3A065736F1A}" srcOrd="11" destOrd="0" presId="urn:microsoft.com/office/officeart/2005/8/layout/radial6"/>
    <dgm:cxn modelId="{64BB2231-517B-4C01-A834-BB5E2B267183}" type="presParOf" srcId="{C4FF4884-1703-4CE3-B310-E9AE2983B53A}" destId="{68BD361A-6D5D-4146-A6C8-DAC7D3EA6F73}"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041242-DA2C-4660-BCF6-3B024344EDA8}" type="doc">
      <dgm:prSet loTypeId="urn:microsoft.com/office/officeart/2005/8/layout/vList3" loCatId="list" qsTypeId="urn:microsoft.com/office/officeart/2005/8/quickstyle/simple1" qsCatId="simple" csTypeId="urn:microsoft.com/office/officeart/2005/8/colors/accent3_1" csCatId="accent3" phldr="1"/>
      <dgm:spPr/>
    </dgm:pt>
    <dgm:pt modelId="{7FD3C690-27C6-4316-ADE4-3D14D7FDCFA0}">
      <dgm:prSet phldrT="[Texto]" custT="1"/>
      <dgm:spPr/>
      <dgm:t>
        <a:bodyPr/>
        <a:lstStyle/>
        <a:p>
          <a:r>
            <a:rPr lang="es-CO" sz="1100" dirty="0"/>
            <a:t>Ser liderado por el empleador contratante, con la participación de los trabajadores y contratistas, garantizado la aplicación de las medidas de Seguridad y Salud en el Trabajo, el control de los peligros y el medio ambiente laboral en el lugar de trabajo.  </a:t>
          </a:r>
        </a:p>
      </dgm:t>
    </dgm:pt>
    <dgm:pt modelId="{C87E51A6-7841-4553-A0FB-9380A35F9174}" type="parTrans" cxnId="{53BDDE31-B874-4B75-8155-E6D64D946437}">
      <dgm:prSet/>
      <dgm:spPr/>
      <dgm:t>
        <a:bodyPr/>
        <a:lstStyle/>
        <a:p>
          <a:endParaRPr lang="es-CO"/>
        </a:p>
      </dgm:t>
    </dgm:pt>
    <dgm:pt modelId="{CFCE435F-2335-4750-A776-8D337E737DE7}" type="sibTrans" cxnId="{53BDDE31-B874-4B75-8155-E6D64D946437}">
      <dgm:prSet/>
      <dgm:spPr/>
      <dgm:t>
        <a:bodyPr/>
        <a:lstStyle/>
        <a:p>
          <a:endParaRPr lang="es-CO"/>
        </a:p>
      </dgm:t>
    </dgm:pt>
    <dgm:pt modelId="{C04AAD37-BD71-4EA8-9DE1-B552F2400995}">
      <dgm:prSet phldrT="[Texto]" custT="1"/>
      <dgm:spPr/>
      <dgm:t>
        <a:bodyPr/>
        <a:lstStyle/>
        <a:p>
          <a:r>
            <a:rPr lang="es-CO" sz="1100" dirty="0"/>
            <a:t>Abordar la prevención de los accidentes y las enfermedades laborales y también la protección y promoción de la salud de los trabajadores y/o contratistas, a través de la implementación, mantenimiento y mejora continua de un sistema de gestión cuyos principios estén basados 'en el ciclo PHVA (Planificar, Hacer, Verificar y Actuar).</a:t>
          </a:r>
        </a:p>
      </dgm:t>
    </dgm:pt>
    <dgm:pt modelId="{82B7978A-C376-4ECD-A8F0-73392B300203}" type="parTrans" cxnId="{A153A1CC-F429-4194-A14C-9A0D4F7576C5}">
      <dgm:prSet/>
      <dgm:spPr/>
      <dgm:t>
        <a:bodyPr/>
        <a:lstStyle/>
        <a:p>
          <a:endParaRPr lang="es-CO"/>
        </a:p>
      </dgm:t>
    </dgm:pt>
    <dgm:pt modelId="{A0F4F6F6-66CF-4A26-B5C2-E46BE8502E4A}" type="sibTrans" cxnId="{A153A1CC-F429-4194-A14C-9A0D4F7576C5}">
      <dgm:prSet/>
      <dgm:spPr/>
      <dgm:t>
        <a:bodyPr/>
        <a:lstStyle/>
        <a:p>
          <a:endParaRPr lang="es-CO"/>
        </a:p>
      </dgm:t>
    </dgm:pt>
    <dgm:pt modelId="{537BA829-69C3-413B-A5B6-663F5834301D}">
      <dgm:prSet phldrT="[Texto]" custT="1"/>
      <dgm:spPr/>
      <dgm:t>
        <a:bodyPr/>
        <a:lstStyle/>
        <a:p>
          <a:r>
            <a:rPr lang="es-CO" sz="1100" dirty="0"/>
            <a:t>Debe adaptarse al tamaño y características de la empresa; igualmente, puede ser compatible con los otros sistemas de gestión de la empresa y estar integrado en ellos.</a:t>
          </a:r>
        </a:p>
      </dgm:t>
    </dgm:pt>
    <dgm:pt modelId="{458B7A4C-CA50-48AA-81C9-24A4775E5C54}" type="parTrans" cxnId="{47764BB1-3123-42AD-A671-E3AF6AEF485B}">
      <dgm:prSet/>
      <dgm:spPr/>
      <dgm:t>
        <a:bodyPr/>
        <a:lstStyle/>
        <a:p>
          <a:endParaRPr lang="es-CO"/>
        </a:p>
      </dgm:t>
    </dgm:pt>
    <dgm:pt modelId="{A0EF43D0-586C-4F0F-BB3C-A000709EC112}" type="sibTrans" cxnId="{47764BB1-3123-42AD-A671-E3AF6AEF485B}">
      <dgm:prSet/>
      <dgm:spPr/>
      <dgm:t>
        <a:bodyPr/>
        <a:lstStyle/>
        <a:p>
          <a:endParaRPr lang="es-CO"/>
        </a:p>
      </dgm:t>
    </dgm:pt>
    <dgm:pt modelId="{AB2DE61B-A47E-45E8-8CA1-DFC79A45756F}" type="pres">
      <dgm:prSet presAssocID="{00041242-DA2C-4660-BCF6-3B024344EDA8}" presName="linearFlow" presStyleCnt="0">
        <dgm:presLayoutVars>
          <dgm:dir/>
          <dgm:resizeHandles val="exact"/>
        </dgm:presLayoutVars>
      </dgm:prSet>
      <dgm:spPr/>
    </dgm:pt>
    <dgm:pt modelId="{52471765-A232-4BA9-9BD9-ED566C2B97E3}" type="pres">
      <dgm:prSet presAssocID="{7FD3C690-27C6-4316-ADE4-3D14D7FDCFA0}" presName="composite" presStyleCnt="0"/>
      <dgm:spPr/>
    </dgm:pt>
    <dgm:pt modelId="{294718FB-8891-4F5D-845E-63CF865E86FE}" type="pres">
      <dgm:prSet presAssocID="{7FD3C690-27C6-4316-ADE4-3D14D7FDCFA0}" presName="imgShp"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0" r="-20000"/>
          </a:stretch>
        </a:blipFill>
      </dgm:spPr>
    </dgm:pt>
    <dgm:pt modelId="{DAAC4E80-F03C-4045-AC6F-3720C74C0746}" type="pres">
      <dgm:prSet presAssocID="{7FD3C690-27C6-4316-ADE4-3D14D7FDCFA0}" presName="txShp" presStyleLbl="node1" presStyleIdx="0" presStyleCnt="3" custScaleY="91211">
        <dgm:presLayoutVars>
          <dgm:bulletEnabled val="1"/>
        </dgm:presLayoutVars>
      </dgm:prSet>
      <dgm:spPr/>
      <dgm:t>
        <a:bodyPr/>
        <a:lstStyle/>
        <a:p>
          <a:endParaRPr lang="es-CO"/>
        </a:p>
      </dgm:t>
    </dgm:pt>
    <dgm:pt modelId="{6E8F253F-A1ED-404C-B5DA-57888901DAD4}" type="pres">
      <dgm:prSet presAssocID="{CFCE435F-2335-4750-A776-8D337E737DE7}" presName="spacing" presStyleCnt="0"/>
      <dgm:spPr/>
    </dgm:pt>
    <dgm:pt modelId="{52D9FD6C-3A5A-4041-8658-9D76DAC8CE90}" type="pres">
      <dgm:prSet presAssocID="{C04AAD37-BD71-4EA8-9DE1-B552F2400995}" presName="composite" presStyleCnt="0"/>
      <dgm:spPr/>
    </dgm:pt>
    <dgm:pt modelId="{553941F1-3E58-4FFA-A902-C1CA21084EAD}" type="pres">
      <dgm:prSet presAssocID="{C04AAD37-BD71-4EA8-9DE1-B552F2400995}"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93CE38D9-7EEE-4FA8-B3B8-E6C6622FC770}" type="pres">
      <dgm:prSet presAssocID="{C04AAD37-BD71-4EA8-9DE1-B552F2400995}" presName="txShp" presStyleLbl="node1" presStyleIdx="1" presStyleCnt="3">
        <dgm:presLayoutVars>
          <dgm:bulletEnabled val="1"/>
        </dgm:presLayoutVars>
      </dgm:prSet>
      <dgm:spPr/>
      <dgm:t>
        <a:bodyPr/>
        <a:lstStyle/>
        <a:p>
          <a:endParaRPr lang="es-CO"/>
        </a:p>
      </dgm:t>
    </dgm:pt>
    <dgm:pt modelId="{0A97032A-5B27-4235-B038-AA30188BD897}" type="pres">
      <dgm:prSet presAssocID="{A0F4F6F6-66CF-4A26-B5C2-E46BE8502E4A}" presName="spacing" presStyleCnt="0"/>
      <dgm:spPr/>
    </dgm:pt>
    <dgm:pt modelId="{46E94680-06BA-4001-BB16-3D2575F505FB}" type="pres">
      <dgm:prSet presAssocID="{537BA829-69C3-413B-A5B6-663F5834301D}" presName="composite" presStyleCnt="0"/>
      <dgm:spPr/>
    </dgm:pt>
    <dgm:pt modelId="{05DA6CE6-89FA-4D15-82E4-072F736A7BBB}" type="pres">
      <dgm:prSet presAssocID="{537BA829-69C3-413B-A5B6-663F5834301D}"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67000" r="-67000"/>
          </a:stretch>
        </a:blipFill>
      </dgm:spPr>
    </dgm:pt>
    <dgm:pt modelId="{8E4FA47F-07F5-4271-A26C-26418B7F7C17}" type="pres">
      <dgm:prSet presAssocID="{537BA829-69C3-413B-A5B6-663F5834301D}" presName="txShp" presStyleLbl="node1" presStyleIdx="2" presStyleCnt="3">
        <dgm:presLayoutVars>
          <dgm:bulletEnabled val="1"/>
        </dgm:presLayoutVars>
      </dgm:prSet>
      <dgm:spPr/>
      <dgm:t>
        <a:bodyPr/>
        <a:lstStyle/>
        <a:p>
          <a:endParaRPr lang="es-CO"/>
        </a:p>
      </dgm:t>
    </dgm:pt>
  </dgm:ptLst>
  <dgm:cxnLst>
    <dgm:cxn modelId="{1EFA2F78-76D3-41E1-8850-3A2D4C96604F}" type="presOf" srcId="{00041242-DA2C-4660-BCF6-3B024344EDA8}" destId="{AB2DE61B-A47E-45E8-8CA1-DFC79A45756F}" srcOrd="0" destOrd="0" presId="urn:microsoft.com/office/officeart/2005/8/layout/vList3"/>
    <dgm:cxn modelId="{53BDDE31-B874-4B75-8155-E6D64D946437}" srcId="{00041242-DA2C-4660-BCF6-3B024344EDA8}" destId="{7FD3C690-27C6-4316-ADE4-3D14D7FDCFA0}" srcOrd="0" destOrd="0" parTransId="{C87E51A6-7841-4553-A0FB-9380A35F9174}" sibTransId="{CFCE435F-2335-4750-A776-8D337E737DE7}"/>
    <dgm:cxn modelId="{299C336A-8733-4B6A-A3FD-3DBEDD158E81}" type="presOf" srcId="{C04AAD37-BD71-4EA8-9DE1-B552F2400995}" destId="{93CE38D9-7EEE-4FA8-B3B8-E6C6622FC770}" srcOrd="0" destOrd="0" presId="urn:microsoft.com/office/officeart/2005/8/layout/vList3"/>
    <dgm:cxn modelId="{8FA576D3-E72F-4CFD-B2FB-9706A860E91A}" type="presOf" srcId="{7FD3C690-27C6-4316-ADE4-3D14D7FDCFA0}" destId="{DAAC4E80-F03C-4045-AC6F-3720C74C0746}" srcOrd="0" destOrd="0" presId="urn:microsoft.com/office/officeart/2005/8/layout/vList3"/>
    <dgm:cxn modelId="{6AF67DD0-E1F6-4D63-94E2-140E67CF0F2A}" type="presOf" srcId="{537BA829-69C3-413B-A5B6-663F5834301D}" destId="{8E4FA47F-07F5-4271-A26C-26418B7F7C17}" srcOrd="0" destOrd="0" presId="urn:microsoft.com/office/officeart/2005/8/layout/vList3"/>
    <dgm:cxn modelId="{47764BB1-3123-42AD-A671-E3AF6AEF485B}" srcId="{00041242-DA2C-4660-BCF6-3B024344EDA8}" destId="{537BA829-69C3-413B-A5B6-663F5834301D}" srcOrd="2" destOrd="0" parTransId="{458B7A4C-CA50-48AA-81C9-24A4775E5C54}" sibTransId="{A0EF43D0-586C-4F0F-BB3C-A000709EC112}"/>
    <dgm:cxn modelId="{A153A1CC-F429-4194-A14C-9A0D4F7576C5}" srcId="{00041242-DA2C-4660-BCF6-3B024344EDA8}" destId="{C04AAD37-BD71-4EA8-9DE1-B552F2400995}" srcOrd="1" destOrd="0" parTransId="{82B7978A-C376-4ECD-A8F0-73392B300203}" sibTransId="{A0F4F6F6-66CF-4A26-B5C2-E46BE8502E4A}"/>
    <dgm:cxn modelId="{1D5F83F0-EB01-4D4B-BA58-E0E0B48ACBD7}" type="presParOf" srcId="{AB2DE61B-A47E-45E8-8CA1-DFC79A45756F}" destId="{52471765-A232-4BA9-9BD9-ED566C2B97E3}" srcOrd="0" destOrd="0" presId="urn:microsoft.com/office/officeart/2005/8/layout/vList3"/>
    <dgm:cxn modelId="{66127CC4-BAAD-43A1-A9B8-727E2F8ACE85}" type="presParOf" srcId="{52471765-A232-4BA9-9BD9-ED566C2B97E3}" destId="{294718FB-8891-4F5D-845E-63CF865E86FE}" srcOrd="0" destOrd="0" presId="urn:microsoft.com/office/officeart/2005/8/layout/vList3"/>
    <dgm:cxn modelId="{23BA64E2-5D30-424D-AB96-6C7FAE7A5D26}" type="presParOf" srcId="{52471765-A232-4BA9-9BD9-ED566C2B97E3}" destId="{DAAC4E80-F03C-4045-AC6F-3720C74C0746}" srcOrd="1" destOrd="0" presId="urn:microsoft.com/office/officeart/2005/8/layout/vList3"/>
    <dgm:cxn modelId="{D5DAEFE8-2F97-4AD1-A3C7-559B4EA9AB26}" type="presParOf" srcId="{AB2DE61B-A47E-45E8-8CA1-DFC79A45756F}" destId="{6E8F253F-A1ED-404C-B5DA-57888901DAD4}" srcOrd="1" destOrd="0" presId="urn:microsoft.com/office/officeart/2005/8/layout/vList3"/>
    <dgm:cxn modelId="{8C2C2C6D-6450-4ECE-BEB0-0319223891A7}" type="presParOf" srcId="{AB2DE61B-A47E-45E8-8CA1-DFC79A45756F}" destId="{52D9FD6C-3A5A-4041-8658-9D76DAC8CE90}" srcOrd="2" destOrd="0" presId="urn:microsoft.com/office/officeart/2005/8/layout/vList3"/>
    <dgm:cxn modelId="{BE8972CB-38DA-469D-8252-00EACFF96A8C}" type="presParOf" srcId="{52D9FD6C-3A5A-4041-8658-9D76DAC8CE90}" destId="{553941F1-3E58-4FFA-A902-C1CA21084EAD}" srcOrd="0" destOrd="0" presId="urn:microsoft.com/office/officeart/2005/8/layout/vList3"/>
    <dgm:cxn modelId="{BCF43AC2-8290-4E7F-824A-95BCB29FAFCB}" type="presParOf" srcId="{52D9FD6C-3A5A-4041-8658-9D76DAC8CE90}" destId="{93CE38D9-7EEE-4FA8-B3B8-E6C6622FC770}" srcOrd="1" destOrd="0" presId="urn:microsoft.com/office/officeart/2005/8/layout/vList3"/>
    <dgm:cxn modelId="{125DBC4F-97D5-4A73-87A2-E6B7C0D65316}" type="presParOf" srcId="{AB2DE61B-A47E-45E8-8CA1-DFC79A45756F}" destId="{0A97032A-5B27-4235-B038-AA30188BD897}" srcOrd="3" destOrd="0" presId="urn:microsoft.com/office/officeart/2005/8/layout/vList3"/>
    <dgm:cxn modelId="{66A23FFF-F672-4FF3-8F1F-2F3AA925F6DC}" type="presParOf" srcId="{AB2DE61B-A47E-45E8-8CA1-DFC79A45756F}" destId="{46E94680-06BA-4001-BB16-3D2575F505FB}" srcOrd="4" destOrd="0" presId="urn:microsoft.com/office/officeart/2005/8/layout/vList3"/>
    <dgm:cxn modelId="{A52A0100-D26B-43C8-A67F-CC81D22B0F33}" type="presParOf" srcId="{46E94680-06BA-4001-BB16-3D2575F505FB}" destId="{05DA6CE6-89FA-4D15-82E4-072F736A7BBB}" srcOrd="0" destOrd="0" presId="urn:microsoft.com/office/officeart/2005/8/layout/vList3"/>
    <dgm:cxn modelId="{D9889BB2-9AFA-410A-A110-209313C31728}" type="presParOf" srcId="{46E94680-06BA-4001-BB16-3D2575F505FB}" destId="{8E4FA47F-07F5-4271-A26C-26418B7F7C1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42E6BB-A1D9-42AD-9836-D9E1827C5A6E}" type="doc">
      <dgm:prSet loTypeId="urn:microsoft.com/office/officeart/2005/8/layout/hList2" loCatId="picture" qsTypeId="urn:microsoft.com/office/officeart/2005/8/quickstyle/simple1" qsCatId="simple" csTypeId="urn:microsoft.com/office/officeart/2005/8/colors/accent3_1" csCatId="accent3" phldr="1"/>
      <dgm:spPr/>
      <dgm:t>
        <a:bodyPr/>
        <a:lstStyle/>
        <a:p>
          <a:endParaRPr lang="es-CO"/>
        </a:p>
      </dgm:t>
    </dgm:pt>
    <dgm:pt modelId="{BFDB1090-F044-4431-8D42-82F4F4230A32}">
      <dgm:prSet phldrT="[Texto]"/>
      <dgm:spPr/>
      <dgm:t>
        <a:bodyPr/>
        <a:lstStyle/>
        <a:p>
          <a:pPr algn="ctr"/>
          <a:r>
            <a:rPr lang="es-CO"/>
            <a:t>Empleador. Artículo 8</a:t>
          </a:r>
        </a:p>
      </dgm:t>
    </dgm:pt>
    <dgm:pt modelId="{6C63415C-4CA3-4DFE-A1B2-7A026895E6C7}" type="parTrans" cxnId="{DE7892DC-E6A3-4CD6-B077-483A729019CE}">
      <dgm:prSet/>
      <dgm:spPr/>
      <dgm:t>
        <a:bodyPr/>
        <a:lstStyle/>
        <a:p>
          <a:endParaRPr lang="es-CO"/>
        </a:p>
      </dgm:t>
    </dgm:pt>
    <dgm:pt modelId="{04F7BCEA-FD13-4C5F-8F7E-6894F3F712A4}" type="sibTrans" cxnId="{DE7892DC-E6A3-4CD6-B077-483A729019CE}">
      <dgm:prSet/>
      <dgm:spPr/>
      <dgm:t>
        <a:bodyPr/>
        <a:lstStyle/>
        <a:p>
          <a:endParaRPr lang="es-CO"/>
        </a:p>
      </dgm:t>
    </dgm:pt>
    <dgm:pt modelId="{942260EE-282A-48AD-B1CF-B8FA1DFEE93D}">
      <dgm:prSet phldrT="[Texto]" custT="1"/>
      <dgm:spPr/>
      <dgm:t>
        <a:bodyPr/>
        <a:lstStyle/>
        <a:p>
          <a:r>
            <a:rPr lang="es-CO" sz="1000"/>
            <a:t>Definir, firmar y divulgar la politica. </a:t>
          </a:r>
        </a:p>
      </dgm:t>
    </dgm:pt>
    <dgm:pt modelId="{7C728151-828F-4E4D-B0CB-72C527DE3C26}" type="parTrans" cxnId="{805C1AA6-B4DB-4CE7-9A61-13DC952B01BC}">
      <dgm:prSet/>
      <dgm:spPr/>
      <dgm:t>
        <a:bodyPr/>
        <a:lstStyle/>
        <a:p>
          <a:endParaRPr lang="es-CO"/>
        </a:p>
      </dgm:t>
    </dgm:pt>
    <dgm:pt modelId="{40388399-6422-471B-AF50-859CEFF13219}" type="sibTrans" cxnId="{805C1AA6-B4DB-4CE7-9A61-13DC952B01BC}">
      <dgm:prSet/>
      <dgm:spPr/>
      <dgm:t>
        <a:bodyPr/>
        <a:lstStyle/>
        <a:p>
          <a:endParaRPr lang="es-CO"/>
        </a:p>
      </dgm:t>
    </dgm:pt>
    <dgm:pt modelId="{490763A8-55B3-4230-9FDA-B80B0D7C4B1C}">
      <dgm:prSet phldrT="[Texto]"/>
      <dgm:spPr/>
      <dgm:t>
        <a:bodyPr/>
        <a:lstStyle/>
        <a:p>
          <a:pPr algn="ctr"/>
          <a:r>
            <a:rPr lang="es-CO"/>
            <a:t>ARL. Artículo 9  </a:t>
          </a:r>
        </a:p>
      </dgm:t>
    </dgm:pt>
    <dgm:pt modelId="{42F0F759-7BDC-4D13-9617-7B5182BF9254}" type="parTrans" cxnId="{B844E9ED-A5FD-4083-80DE-EEDD533E2620}">
      <dgm:prSet/>
      <dgm:spPr/>
      <dgm:t>
        <a:bodyPr/>
        <a:lstStyle/>
        <a:p>
          <a:endParaRPr lang="es-CO"/>
        </a:p>
      </dgm:t>
    </dgm:pt>
    <dgm:pt modelId="{68C34132-3E83-47C5-8042-B9559A751028}" type="sibTrans" cxnId="{B844E9ED-A5FD-4083-80DE-EEDD533E2620}">
      <dgm:prSet/>
      <dgm:spPr/>
      <dgm:t>
        <a:bodyPr/>
        <a:lstStyle/>
        <a:p>
          <a:endParaRPr lang="es-CO"/>
        </a:p>
      </dgm:t>
    </dgm:pt>
    <dgm:pt modelId="{EC412B5C-CC9B-46D7-BCD5-ADED7302EA66}">
      <dgm:prSet phldrT="[Texto]" custT="1"/>
      <dgm:spPr/>
      <dgm:t>
        <a:bodyPr/>
        <a:lstStyle/>
        <a:p>
          <a:pPr algn="just"/>
          <a:r>
            <a:rPr lang="es-CO" sz="1000" dirty="0"/>
            <a:t>Las Administradoras de Riesgos Laborales - ARL, dentro de las obligaciones que le confiere la normatividad vigente en el Sistema General de Riesgos Laborales, capacitarán al Comité Paritario o Vigía de Seguridad y Salud en el Trabajo COPASST o Vigía en Seguridad y Salud en el Trabajo en los aspectos relativos al SG-SST y prestarán asesoría y asistencia técnica a sus empresas y trabajadores afiliados en la implementación del SGSST.</a:t>
          </a:r>
        </a:p>
      </dgm:t>
    </dgm:pt>
    <dgm:pt modelId="{2D4DFEED-0707-4D74-91C0-B7089ECB611D}" type="parTrans" cxnId="{2F84327C-4548-426A-8AEA-2F13DA48A817}">
      <dgm:prSet/>
      <dgm:spPr/>
      <dgm:t>
        <a:bodyPr/>
        <a:lstStyle/>
        <a:p>
          <a:endParaRPr lang="es-CO"/>
        </a:p>
      </dgm:t>
    </dgm:pt>
    <dgm:pt modelId="{C7A34674-34F6-4ED4-A3E1-2CEF003EC19B}" type="sibTrans" cxnId="{2F84327C-4548-426A-8AEA-2F13DA48A817}">
      <dgm:prSet/>
      <dgm:spPr/>
      <dgm:t>
        <a:bodyPr/>
        <a:lstStyle/>
        <a:p>
          <a:endParaRPr lang="es-CO"/>
        </a:p>
      </dgm:t>
    </dgm:pt>
    <dgm:pt modelId="{4B6BF3C6-6F43-42FB-8291-D5E632C7561C}">
      <dgm:prSet phldrT="[Texto]"/>
      <dgm:spPr/>
      <dgm:t>
        <a:bodyPr/>
        <a:lstStyle/>
        <a:p>
          <a:pPr algn="ctr"/>
          <a:r>
            <a:rPr lang="es-CO"/>
            <a:t>Trabajadores. Artículo 10</a:t>
          </a:r>
        </a:p>
      </dgm:t>
    </dgm:pt>
    <dgm:pt modelId="{AC37CAE4-42DE-4DCE-9573-F3EE17958CC5}" type="parTrans" cxnId="{F63348F5-BFA0-49FD-A2C0-E91F0A0B4A2E}">
      <dgm:prSet/>
      <dgm:spPr/>
      <dgm:t>
        <a:bodyPr/>
        <a:lstStyle/>
        <a:p>
          <a:endParaRPr lang="es-CO"/>
        </a:p>
      </dgm:t>
    </dgm:pt>
    <dgm:pt modelId="{A8B9D1B9-76EA-4B0C-8587-1B2571A22ED0}" type="sibTrans" cxnId="{F63348F5-BFA0-49FD-A2C0-E91F0A0B4A2E}">
      <dgm:prSet/>
      <dgm:spPr/>
      <dgm:t>
        <a:bodyPr/>
        <a:lstStyle/>
        <a:p>
          <a:endParaRPr lang="es-CO"/>
        </a:p>
      </dgm:t>
    </dgm:pt>
    <dgm:pt modelId="{1158D1E3-4CEC-495C-AEDA-AA0D0851DD62}">
      <dgm:prSet phldrT="[Texto]" custT="1"/>
      <dgm:spPr/>
      <dgm:t>
        <a:bodyPr/>
        <a:lstStyle/>
        <a:p>
          <a:pPr algn="just"/>
          <a:r>
            <a:rPr lang="es-CO" sz="1000"/>
            <a:t>Procurar el cuidado integral de su salud.</a:t>
          </a:r>
        </a:p>
      </dgm:t>
    </dgm:pt>
    <dgm:pt modelId="{EF6B427E-261A-46CF-A2A6-6B766EC9A658}" type="parTrans" cxnId="{0BF8AC52-FFDA-4D6D-A241-86AD24F09FF3}">
      <dgm:prSet/>
      <dgm:spPr/>
      <dgm:t>
        <a:bodyPr/>
        <a:lstStyle/>
        <a:p>
          <a:endParaRPr lang="es-CO"/>
        </a:p>
      </dgm:t>
    </dgm:pt>
    <dgm:pt modelId="{76FCC845-D5BB-478B-926E-56B09DDB6CF4}" type="sibTrans" cxnId="{0BF8AC52-FFDA-4D6D-A241-86AD24F09FF3}">
      <dgm:prSet/>
      <dgm:spPr/>
      <dgm:t>
        <a:bodyPr/>
        <a:lstStyle/>
        <a:p>
          <a:endParaRPr lang="es-CO"/>
        </a:p>
      </dgm:t>
    </dgm:pt>
    <dgm:pt modelId="{63343EF0-E377-4FC0-AC2A-70EBD60A2DDE}">
      <dgm:prSet phldrT="[Texto]" custT="1"/>
      <dgm:spPr/>
      <dgm:t>
        <a:bodyPr/>
        <a:lstStyle/>
        <a:p>
          <a:r>
            <a:rPr lang="es-CO" sz="1000"/>
            <a:t>Asignación y comunicación de responsabilidades. </a:t>
          </a:r>
        </a:p>
      </dgm:t>
    </dgm:pt>
    <dgm:pt modelId="{625B1883-62FC-4EB4-A2DA-5A0D2150F959}" type="parTrans" cxnId="{1680734F-9694-49FA-9BD1-5AC16DD0325E}">
      <dgm:prSet/>
      <dgm:spPr/>
      <dgm:t>
        <a:bodyPr/>
        <a:lstStyle/>
        <a:p>
          <a:endParaRPr lang="es-CO"/>
        </a:p>
      </dgm:t>
    </dgm:pt>
    <dgm:pt modelId="{EA220293-7764-4742-A8BD-FB192030CCA6}" type="sibTrans" cxnId="{1680734F-9694-49FA-9BD1-5AC16DD0325E}">
      <dgm:prSet/>
      <dgm:spPr/>
      <dgm:t>
        <a:bodyPr/>
        <a:lstStyle/>
        <a:p>
          <a:endParaRPr lang="es-CO"/>
        </a:p>
      </dgm:t>
    </dgm:pt>
    <dgm:pt modelId="{79CD0D93-EC38-4570-B257-1BE7EB14CD41}">
      <dgm:prSet phldrT="[Texto]" custT="1"/>
      <dgm:spPr/>
      <dgm:t>
        <a:bodyPr/>
        <a:lstStyle/>
        <a:p>
          <a:r>
            <a:rPr lang="es-CO" sz="1000"/>
            <a:t>Rendición de cuentas al interior de la empresa. </a:t>
          </a:r>
        </a:p>
      </dgm:t>
    </dgm:pt>
    <dgm:pt modelId="{4D9BF831-3476-419C-8371-CFA63A5A640D}" type="parTrans" cxnId="{A3B62729-7B6D-48F9-838D-7DFA64DC24EB}">
      <dgm:prSet/>
      <dgm:spPr/>
      <dgm:t>
        <a:bodyPr/>
        <a:lstStyle/>
        <a:p>
          <a:endParaRPr lang="es-CO"/>
        </a:p>
      </dgm:t>
    </dgm:pt>
    <dgm:pt modelId="{52481675-5C6C-45D5-8733-AA3A2325071E}" type="sibTrans" cxnId="{A3B62729-7B6D-48F9-838D-7DFA64DC24EB}">
      <dgm:prSet/>
      <dgm:spPr/>
      <dgm:t>
        <a:bodyPr/>
        <a:lstStyle/>
        <a:p>
          <a:endParaRPr lang="es-CO"/>
        </a:p>
      </dgm:t>
    </dgm:pt>
    <dgm:pt modelId="{7255A1C6-D39F-4628-92FD-21CB77A318B4}">
      <dgm:prSet phldrT="[Texto]" custT="1"/>
      <dgm:spPr/>
      <dgm:t>
        <a:bodyPr/>
        <a:lstStyle/>
        <a:p>
          <a:r>
            <a:rPr lang="es-CO" sz="1000"/>
            <a:t>Definición de recursos. </a:t>
          </a:r>
        </a:p>
      </dgm:t>
    </dgm:pt>
    <dgm:pt modelId="{6B88D2E0-26DE-4947-94BF-CA90D208088A}" type="parTrans" cxnId="{9573BA69-05AD-4BBC-A11E-F8EC02F3413F}">
      <dgm:prSet/>
      <dgm:spPr/>
      <dgm:t>
        <a:bodyPr/>
        <a:lstStyle/>
        <a:p>
          <a:endParaRPr lang="es-CO"/>
        </a:p>
      </dgm:t>
    </dgm:pt>
    <dgm:pt modelId="{EA1C909C-3D3D-4835-9F2B-46DB72EDAA87}" type="sibTrans" cxnId="{9573BA69-05AD-4BBC-A11E-F8EC02F3413F}">
      <dgm:prSet/>
      <dgm:spPr/>
      <dgm:t>
        <a:bodyPr/>
        <a:lstStyle/>
        <a:p>
          <a:endParaRPr lang="es-CO"/>
        </a:p>
      </dgm:t>
    </dgm:pt>
    <dgm:pt modelId="{1EAE5887-1276-4553-9530-203F7CDC6AF3}">
      <dgm:prSet phldrT="[Texto]" custT="1"/>
      <dgm:spPr/>
      <dgm:t>
        <a:bodyPr/>
        <a:lstStyle/>
        <a:p>
          <a:r>
            <a:rPr lang="es-CO" sz="1000"/>
            <a:t>Cumplimiento de los requisitos normativos aplicables*</a:t>
          </a:r>
        </a:p>
      </dgm:t>
    </dgm:pt>
    <dgm:pt modelId="{FCA34501-71A9-4481-AE82-9FC01723307C}" type="parTrans" cxnId="{D86C9B8B-EEFE-4D0E-9D35-E0453690B915}">
      <dgm:prSet/>
      <dgm:spPr/>
      <dgm:t>
        <a:bodyPr/>
        <a:lstStyle/>
        <a:p>
          <a:endParaRPr lang="es-CO"/>
        </a:p>
      </dgm:t>
    </dgm:pt>
    <dgm:pt modelId="{866844C1-63F4-4AFE-8B90-4940C8EE8190}" type="sibTrans" cxnId="{D86C9B8B-EEFE-4D0E-9D35-E0453690B915}">
      <dgm:prSet/>
      <dgm:spPr/>
      <dgm:t>
        <a:bodyPr/>
        <a:lstStyle/>
        <a:p>
          <a:endParaRPr lang="es-CO"/>
        </a:p>
      </dgm:t>
    </dgm:pt>
    <dgm:pt modelId="{E6F8C638-63D7-4A00-A0F5-FCB3497DEB17}">
      <dgm:prSet phldrT="[Texto]" custT="1"/>
      <dgm:spPr/>
      <dgm:t>
        <a:bodyPr/>
        <a:lstStyle/>
        <a:p>
          <a:r>
            <a:rPr lang="es-CO" sz="1000"/>
            <a:t>Gestión de peligros y riesgos. </a:t>
          </a:r>
        </a:p>
      </dgm:t>
    </dgm:pt>
    <dgm:pt modelId="{E880B34C-7B85-464D-A8BB-F9E9B0AE0838}" type="parTrans" cxnId="{5432A806-1C5C-4420-9C4C-5DE2F29453E1}">
      <dgm:prSet/>
      <dgm:spPr/>
      <dgm:t>
        <a:bodyPr/>
        <a:lstStyle/>
        <a:p>
          <a:endParaRPr lang="es-CO"/>
        </a:p>
      </dgm:t>
    </dgm:pt>
    <dgm:pt modelId="{BA3502DC-15B5-4356-934F-B6BB0DDD02D3}" type="sibTrans" cxnId="{5432A806-1C5C-4420-9C4C-5DE2F29453E1}">
      <dgm:prSet/>
      <dgm:spPr/>
      <dgm:t>
        <a:bodyPr/>
        <a:lstStyle/>
        <a:p>
          <a:endParaRPr lang="es-CO"/>
        </a:p>
      </dgm:t>
    </dgm:pt>
    <dgm:pt modelId="{769A3045-021C-4A09-B8BF-99905B7FA3FE}">
      <dgm:prSet phldrT="[Texto]" custT="1"/>
      <dgm:spPr/>
      <dgm:t>
        <a:bodyPr/>
        <a:lstStyle/>
        <a:p>
          <a:r>
            <a:rPr lang="es-CO" sz="1000"/>
            <a:t>Plan de trabajo anual de SST.</a:t>
          </a:r>
        </a:p>
      </dgm:t>
    </dgm:pt>
    <dgm:pt modelId="{3BDA4644-2CFD-4070-885E-5927AE0FE4C4}" type="parTrans" cxnId="{60CCE10A-6B20-4B1C-8DE1-2B00035504D3}">
      <dgm:prSet/>
      <dgm:spPr/>
      <dgm:t>
        <a:bodyPr/>
        <a:lstStyle/>
        <a:p>
          <a:endParaRPr lang="es-CO"/>
        </a:p>
      </dgm:t>
    </dgm:pt>
    <dgm:pt modelId="{EBE5EFC9-55B1-4C76-ADB3-7352AA75CFA9}" type="sibTrans" cxnId="{60CCE10A-6B20-4B1C-8DE1-2B00035504D3}">
      <dgm:prSet/>
      <dgm:spPr/>
      <dgm:t>
        <a:bodyPr/>
        <a:lstStyle/>
        <a:p>
          <a:endParaRPr lang="es-CO"/>
        </a:p>
      </dgm:t>
    </dgm:pt>
    <dgm:pt modelId="{33A13235-3F7E-4594-AF60-95DD663C9E74}">
      <dgm:prSet phldrT="[Texto]" custT="1"/>
      <dgm:spPr/>
      <dgm:t>
        <a:bodyPr/>
        <a:lstStyle/>
        <a:p>
          <a:r>
            <a:rPr lang="es-CO" sz="1000"/>
            <a:t>Prevención y promoción de riesgos laborales. </a:t>
          </a:r>
        </a:p>
      </dgm:t>
    </dgm:pt>
    <dgm:pt modelId="{4E3F2DA4-7B99-4F0A-B9FD-E998D5A70926}" type="parTrans" cxnId="{FD7C0D50-E1FE-4230-A7A5-71B0D9B56C10}">
      <dgm:prSet/>
      <dgm:spPr/>
      <dgm:t>
        <a:bodyPr/>
        <a:lstStyle/>
        <a:p>
          <a:endParaRPr lang="es-CO"/>
        </a:p>
      </dgm:t>
    </dgm:pt>
    <dgm:pt modelId="{15521F44-84AF-4A1A-A4BE-CBBB5E869BA9}" type="sibTrans" cxnId="{FD7C0D50-E1FE-4230-A7A5-71B0D9B56C10}">
      <dgm:prSet/>
      <dgm:spPr/>
      <dgm:t>
        <a:bodyPr/>
        <a:lstStyle/>
        <a:p>
          <a:endParaRPr lang="es-CO"/>
        </a:p>
      </dgm:t>
    </dgm:pt>
    <dgm:pt modelId="{EDB44BEA-55CE-4938-94BB-526DE32BEF0E}">
      <dgm:prSet phldrT="[Texto]" custT="1"/>
      <dgm:spPr/>
      <dgm:t>
        <a:bodyPr/>
        <a:lstStyle/>
        <a:p>
          <a:r>
            <a:rPr lang="es-CO" sz="1000"/>
            <a:t>Participación de los trabajadores.</a:t>
          </a:r>
        </a:p>
      </dgm:t>
    </dgm:pt>
    <dgm:pt modelId="{3661E632-5F23-4C59-939D-94234DBF3765}" type="parTrans" cxnId="{1153DB13-97ED-4599-9F9B-B9D2356088A5}">
      <dgm:prSet/>
      <dgm:spPr/>
      <dgm:t>
        <a:bodyPr/>
        <a:lstStyle/>
        <a:p>
          <a:endParaRPr lang="es-CO"/>
        </a:p>
      </dgm:t>
    </dgm:pt>
    <dgm:pt modelId="{98E020D7-7E07-4F6D-BEE0-3B719952D4BA}" type="sibTrans" cxnId="{1153DB13-97ED-4599-9F9B-B9D2356088A5}">
      <dgm:prSet/>
      <dgm:spPr/>
      <dgm:t>
        <a:bodyPr/>
        <a:lstStyle/>
        <a:p>
          <a:endParaRPr lang="es-CO"/>
        </a:p>
      </dgm:t>
    </dgm:pt>
    <dgm:pt modelId="{FC9B9725-C8DA-49C0-8A92-DE37325AC833}">
      <dgm:prSet phldrT="[Texto]" custT="1"/>
      <dgm:spPr/>
      <dgm:t>
        <a:bodyPr/>
        <a:lstStyle/>
        <a:p>
          <a:r>
            <a:rPr lang="es-CO" sz="1000"/>
            <a:t>Informar sus representantes al Copasst o Vigía de SST. </a:t>
          </a:r>
        </a:p>
      </dgm:t>
    </dgm:pt>
    <dgm:pt modelId="{F1C8C796-2260-47D2-97DB-887C06147C1D}" type="parTrans" cxnId="{4958C579-0E53-434C-91B2-54A06140631D}">
      <dgm:prSet/>
      <dgm:spPr/>
      <dgm:t>
        <a:bodyPr/>
        <a:lstStyle/>
        <a:p>
          <a:endParaRPr lang="es-CO"/>
        </a:p>
      </dgm:t>
    </dgm:pt>
    <dgm:pt modelId="{FD9C28C4-A12E-4EB8-A35A-1C6034425DC5}" type="sibTrans" cxnId="{4958C579-0E53-434C-91B2-54A06140631D}">
      <dgm:prSet/>
      <dgm:spPr/>
      <dgm:t>
        <a:bodyPr/>
        <a:lstStyle/>
        <a:p>
          <a:endParaRPr lang="es-CO"/>
        </a:p>
      </dgm:t>
    </dgm:pt>
    <dgm:pt modelId="{609E85D1-A29C-40AA-B757-AE9C7C6BD107}">
      <dgm:prSet phldrT="[Texto]" custT="1"/>
      <dgm:spPr/>
      <dgm:t>
        <a:bodyPr/>
        <a:lstStyle/>
        <a:p>
          <a:endParaRPr lang="es-CO" sz="1000"/>
        </a:p>
      </dgm:t>
    </dgm:pt>
    <dgm:pt modelId="{13D26B48-0603-4095-9B38-276799D314E9}" type="parTrans" cxnId="{9A2F1C43-F23C-4560-B895-32D4F2169AD5}">
      <dgm:prSet/>
      <dgm:spPr/>
      <dgm:t>
        <a:bodyPr/>
        <a:lstStyle/>
        <a:p>
          <a:endParaRPr lang="es-CO"/>
        </a:p>
      </dgm:t>
    </dgm:pt>
    <dgm:pt modelId="{2693835F-FC53-4004-8320-2F5951093E4D}" type="sibTrans" cxnId="{9A2F1C43-F23C-4560-B895-32D4F2169AD5}">
      <dgm:prSet/>
      <dgm:spPr/>
      <dgm:t>
        <a:bodyPr/>
        <a:lstStyle/>
        <a:p>
          <a:endParaRPr lang="es-CO"/>
        </a:p>
      </dgm:t>
    </dgm:pt>
    <dgm:pt modelId="{013E8FBA-322C-4CA7-A2D3-1558B7F17CAB}">
      <dgm:prSet phldrT="[Texto]" custT="1"/>
      <dgm:spPr/>
      <dgm:t>
        <a:bodyPr/>
        <a:lstStyle/>
        <a:p>
          <a:r>
            <a:rPr lang="es-CO" sz="1000"/>
            <a:t>Garantizar la capacitación de los trabajadores. </a:t>
          </a:r>
        </a:p>
      </dgm:t>
    </dgm:pt>
    <dgm:pt modelId="{4A0C4509-6DEC-4389-9928-FAFB3B61E1DF}" type="parTrans" cxnId="{ECC36D6C-6694-40CD-9F0B-CA2F8F0C5996}">
      <dgm:prSet/>
      <dgm:spPr/>
      <dgm:t>
        <a:bodyPr/>
        <a:lstStyle/>
        <a:p>
          <a:endParaRPr lang="es-CO"/>
        </a:p>
      </dgm:t>
    </dgm:pt>
    <dgm:pt modelId="{E6671419-0127-454D-9760-19A5356BEAB6}" type="sibTrans" cxnId="{ECC36D6C-6694-40CD-9F0B-CA2F8F0C5996}">
      <dgm:prSet/>
      <dgm:spPr/>
      <dgm:t>
        <a:bodyPr/>
        <a:lstStyle/>
        <a:p>
          <a:endParaRPr lang="es-CO"/>
        </a:p>
      </dgm:t>
    </dgm:pt>
    <dgm:pt modelId="{01C35564-F37C-4634-A633-6E25A51C175D}">
      <dgm:prSet phldrT="[Texto]" custT="1"/>
      <dgm:spPr/>
      <dgm:t>
        <a:bodyPr/>
        <a:lstStyle/>
        <a:p>
          <a:r>
            <a:rPr lang="es-CO" sz="1000"/>
            <a:t>Garantizar disponibilidad de personal responsable de en SST.</a:t>
          </a:r>
        </a:p>
      </dgm:t>
    </dgm:pt>
    <dgm:pt modelId="{278704A4-51E5-4435-B4E1-ABF688E5D75C}" type="parTrans" cxnId="{1BF1298B-FD17-4CDA-848B-875F27AF5C16}">
      <dgm:prSet/>
      <dgm:spPr/>
      <dgm:t>
        <a:bodyPr/>
        <a:lstStyle/>
        <a:p>
          <a:endParaRPr lang="es-CO"/>
        </a:p>
      </dgm:t>
    </dgm:pt>
    <dgm:pt modelId="{34963414-F9AA-4EE5-8114-4E08D5FFD72C}" type="sibTrans" cxnId="{1BF1298B-FD17-4CDA-848B-875F27AF5C16}">
      <dgm:prSet/>
      <dgm:spPr/>
      <dgm:t>
        <a:bodyPr/>
        <a:lstStyle/>
        <a:p>
          <a:endParaRPr lang="es-CO"/>
        </a:p>
      </dgm:t>
    </dgm:pt>
    <dgm:pt modelId="{6D6A1D66-3283-4434-A70B-161BBD2E18FA}">
      <dgm:prSet phldrT="[Texto]" custT="1"/>
      <dgm:spPr/>
      <dgm:t>
        <a:bodyPr/>
        <a:lstStyle/>
        <a:p>
          <a:endParaRPr lang="es-CO" sz="1000"/>
        </a:p>
      </dgm:t>
    </dgm:pt>
    <dgm:pt modelId="{8E77A3F6-7380-4210-B854-537829F18B30}" type="parTrans" cxnId="{AD915E71-BA16-479B-8FCD-8199E50A0164}">
      <dgm:prSet/>
      <dgm:spPr/>
      <dgm:t>
        <a:bodyPr/>
        <a:lstStyle/>
        <a:p>
          <a:endParaRPr lang="es-CO"/>
        </a:p>
      </dgm:t>
    </dgm:pt>
    <dgm:pt modelId="{1526BF01-DFF9-40EC-9047-D715BA1D6393}" type="sibTrans" cxnId="{AD915E71-BA16-479B-8FCD-8199E50A0164}">
      <dgm:prSet/>
      <dgm:spPr/>
      <dgm:t>
        <a:bodyPr/>
        <a:lstStyle/>
        <a:p>
          <a:endParaRPr lang="es-CO"/>
        </a:p>
      </dgm:t>
    </dgm:pt>
    <dgm:pt modelId="{A5423C17-BD45-4E3B-B5C2-EBDA5C6839C7}">
      <dgm:prSet phldrT="[Texto]" custT="1"/>
      <dgm:spPr/>
      <dgm:t>
        <a:bodyPr/>
        <a:lstStyle/>
        <a:p>
          <a:r>
            <a:rPr lang="es-CO" sz="1000"/>
            <a:t>Realizar como mínimo una vez al año evaluación al SGSST.</a:t>
          </a:r>
        </a:p>
      </dgm:t>
    </dgm:pt>
    <dgm:pt modelId="{BA0F531A-490B-44CC-9876-FE81D2636DD1}" type="parTrans" cxnId="{0EB7CE0F-E3EE-490A-AE09-E542C0775E74}">
      <dgm:prSet/>
      <dgm:spPr/>
      <dgm:t>
        <a:bodyPr/>
        <a:lstStyle/>
        <a:p>
          <a:endParaRPr lang="es-CO"/>
        </a:p>
      </dgm:t>
    </dgm:pt>
    <dgm:pt modelId="{857F3CA7-735E-4847-91FC-2F5EA41924B8}" type="sibTrans" cxnId="{0EB7CE0F-E3EE-490A-AE09-E542C0775E74}">
      <dgm:prSet/>
      <dgm:spPr/>
      <dgm:t>
        <a:bodyPr/>
        <a:lstStyle/>
        <a:p>
          <a:endParaRPr lang="es-CO"/>
        </a:p>
      </dgm:t>
    </dgm:pt>
    <dgm:pt modelId="{414BB340-1E4B-4294-B5CD-77744B42DCC7}">
      <dgm:prSet phldrT="[Texto]" custT="1"/>
      <dgm:spPr/>
      <dgm:t>
        <a:bodyPr/>
        <a:lstStyle/>
        <a:p>
          <a:r>
            <a:rPr lang="es-CO" sz="1000"/>
            <a:t>Promover la participación de todos los miembros de la empresa en el SGSST. </a:t>
          </a:r>
        </a:p>
      </dgm:t>
    </dgm:pt>
    <dgm:pt modelId="{A05D2EE8-094C-4E64-AB0E-A83FCFBCFFF7}" type="parTrans" cxnId="{0BF6EEB0-1F86-46E1-B927-9AD3F22AED95}">
      <dgm:prSet/>
      <dgm:spPr/>
      <dgm:t>
        <a:bodyPr/>
        <a:lstStyle/>
        <a:p>
          <a:endParaRPr lang="es-CO"/>
        </a:p>
      </dgm:t>
    </dgm:pt>
    <dgm:pt modelId="{06F691B8-4622-49AA-8F91-A860886AF737}" type="sibTrans" cxnId="{0BF6EEB0-1F86-46E1-B927-9AD3F22AED95}">
      <dgm:prSet/>
      <dgm:spPr/>
      <dgm:t>
        <a:bodyPr/>
        <a:lstStyle/>
        <a:p>
          <a:endParaRPr lang="es-CO"/>
        </a:p>
      </dgm:t>
    </dgm:pt>
    <dgm:pt modelId="{D341C2E4-4ADC-42D4-94B6-6EF0ECC75D3B}">
      <dgm:prSet phldrT="[Texto]" custT="1"/>
      <dgm:spPr/>
      <dgm:t>
        <a:bodyPr/>
        <a:lstStyle/>
        <a:p>
          <a:pPr algn="just"/>
          <a:r>
            <a:rPr lang="es-CO" sz="1000"/>
            <a:t>Suministrar información clara, veraz y completa sobre su estado de salud.</a:t>
          </a:r>
        </a:p>
      </dgm:t>
    </dgm:pt>
    <dgm:pt modelId="{3EEA1D01-EDB1-4907-AE31-DFEF7DA9410F}" type="parTrans" cxnId="{A80DA2D8-650F-4534-BE25-3C185F46AF26}">
      <dgm:prSet/>
      <dgm:spPr/>
      <dgm:t>
        <a:bodyPr/>
        <a:lstStyle/>
        <a:p>
          <a:endParaRPr lang="es-CO"/>
        </a:p>
      </dgm:t>
    </dgm:pt>
    <dgm:pt modelId="{4AAFADF7-726F-4B7D-81D9-8E61C823AAF4}" type="sibTrans" cxnId="{A80DA2D8-650F-4534-BE25-3C185F46AF26}">
      <dgm:prSet/>
      <dgm:spPr/>
      <dgm:t>
        <a:bodyPr/>
        <a:lstStyle/>
        <a:p>
          <a:endParaRPr lang="es-CO"/>
        </a:p>
      </dgm:t>
    </dgm:pt>
    <dgm:pt modelId="{4B8C796B-1106-4337-B079-1BC8AAA336E7}">
      <dgm:prSet phldrT="[Texto]" custT="1"/>
      <dgm:spPr/>
      <dgm:t>
        <a:bodyPr/>
        <a:lstStyle/>
        <a:p>
          <a:pPr algn="just"/>
          <a:r>
            <a:rPr lang="es-CO" sz="1000"/>
            <a:t>Cumplir las normas, reglamentos e instrucciones del Sistema de Gestión de la Seguridad y Salud en el Trabajo de la empresa.</a:t>
          </a:r>
        </a:p>
      </dgm:t>
    </dgm:pt>
    <dgm:pt modelId="{09D28294-40EA-41AF-B46B-118DFC6A92C2}" type="parTrans" cxnId="{01E34515-D53F-4B5C-8257-F5B88723887F}">
      <dgm:prSet/>
      <dgm:spPr/>
      <dgm:t>
        <a:bodyPr/>
        <a:lstStyle/>
        <a:p>
          <a:endParaRPr lang="es-CO"/>
        </a:p>
      </dgm:t>
    </dgm:pt>
    <dgm:pt modelId="{D934A35B-C1D7-4F2C-ADE6-F952CE316580}" type="sibTrans" cxnId="{01E34515-D53F-4B5C-8257-F5B88723887F}">
      <dgm:prSet/>
      <dgm:spPr/>
      <dgm:t>
        <a:bodyPr/>
        <a:lstStyle/>
        <a:p>
          <a:endParaRPr lang="es-CO"/>
        </a:p>
      </dgm:t>
    </dgm:pt>
    <dgm:pt modelId="{5BD5C6D8-F542-4F01-9725-FC56ECB0643F}">
      <dgm:prSet phldrT="[Texto]" custT="1"/>
      <dgm:spPr/>
      <dgm:t>
        <a:bodyPr/>
        <a:lstStyle/>
        <a:p>
          <a:pPr algn="just"/>
          <a:r>
            <a:rPr lang="es-CO" sz="1000"/>
            <a:t>Informar oportunamente al empleador o contratante acerca de los peligros y riesgos latentes en su sitio de trabajo.</a:t>
          </a:r>
        </a:p>
      </dgm:t>
    </dgm:pt>
    <dgm:pt modelId="{A5176E9D-BB38-4621-9DF1-6D3DCE125EF2}" type="parTrans" cxnId="{D5B0233B-EE75-4130-91A0-EE3628361EA3}">
      <dgm:prSet/>
      <dgm:spPr/>
      <dgm:t>
        <a:bodyPr/>
        <a:lstStyle/>
        <a:p>
          <a:endParaRPr lang="es-CO"/>
        </a:p>
      </dgm:t>
    </dgm:pt>
    <dgm:pt modelId="{AE2F4CFA-F6F0-47F2-8DE2-2FD9181DCC10}" type="sibTrans" cxnId="{D5B0233B-EE75-4130-91A0-EE3628361EA3}">
      <dgm:prSet/>
      <dgm:spPr/>
      <dgm:t>
        <a:bodyPr/>
        <a:lstStyle/>
        <a:p>
          <a:endParaRPr lang="es-CO"/>
        </a:p>
      </dgm:t>
    </dgm:pt>
    <dgm:pt modelId="{F8D1497E-31F5-4F3B-BA10-9187B1BEBB59}">
      <dgm:prSet phldrT="[Texto]" custT="1"/>
      <dgm:spPr/>
      <dgm:t>
        <a:bodyPr/>
        <a:lstStyle/>
        <a:p>
          <a:pPr algn="l"/>
          <a:endParaRPr lang="es-CO" sz="1000"/>
        </a:p>
      </dgm:t>
    </dgm:pt>
    <dgm:pt modelId="{1AE73771-1F17-4F4C-9CE6-C59F19F65C5F}" type="parTrans" cxnId="{46C651FD-5A62-4A3A-A15C-00F001D28CBE}">
      <dgm:prSet/>
      <dgm:spPr/>
      <dgm:t>
        <a:bodyPr/>
        <a:lstStyle/>
        <a:p>
          <a:endParaRPr lang="es-CO"/>
        </a:p>
      </dgm:t>
    </dgm:pt>
    <dgm:pt modelId="{AEF45A30-D809-4F5A-8E51-DD1A3FA9F00C}" type="sibTrans" cxnId="{46C651FD-5A62-4A3A-A15C-00F001D28CBE}">
      <dgm:prSet/>
      <dgm:spPr/>
      <dgm:t>
        <a:bodyPr/>
        <a:lstStyle/>
        <a:p>
          <a:endParaRPr lang="es-CO"/>
        </a:p>
      </dgm:t>
    </dgm:pt>
    <dgm:pt modelId="{064C49B6-1796-445A-98EB-63F10B16EBB3}">
      <dgm:prSet phldrT="[Texto]" custT="1"/>
      <dgm:spPr/>
      <dgm:t>
        <a:bodyPr/>
        <a:lstStyle/>
        <a:p>
          <a:pPr algn="just"/>
          <a:r>
            <a:rPr lang="es-CO" sz="1000"/>
            <a:t>Participar en las actividades de capacitación en seguridad y salud en el trabajo definido en el plan de capacitación del SG-SST.</a:t>
          </a:r>
        </a:p>
      </dgm:t>
    </dgm:pt>
    <dgm:pt modelId="{F9337D83-E2FE-4724-8215-117E827EF4DC}" type="parTrans" cxnId="{337ACBCF-967A-4310-990C-75671534910E}">
      <dgm:prSet/>
      <dgm:spPr/>
      <dgm:t>
        <a:bodyPr/>
        <a:lstStyle/>
        <a:p>
          <a:endParaRPr lang="es-CO"/>
        </a:p>
      </dgm:t>
    </dgm:pt>
    <dgm:pt modelId="{145A8D66-3555-434F-AE82-BD497C6955F9}" type="sibTrans" cxnId="{337ACBCF-967A-4310-990C-75671534910E}">
      <dgm:prSet/>
      <dgm:spPr/>
      <dgm:t>
        <a:bodyPr/>
        <a:lstStyle/>
        <a:p>
          <a:endParaRPr lang="es-CO"/>
        </a:p>
      </dgm:t>
    </dgm:pt>
    <dgm:pt modelId="{E6D8B278-18E1-4740-BDC2-0D4BF69994AC}">
      <dgm:prSet phldrT="[Texto]" custT="1"/>
      <dgm:spPr/>
      <dgm:t>
        <a:bodyPr/>
        <a:lstStyle/>
        <a:p>
          <a:pPr algn="just"/>
          <a:r>
            <a:rPr lang="es-CO" sz="1000"/>
            <a:t>Participar y contribuir al cumplimiento de los objetivos del Sistema de Gestión de la Seguridad y Salud en el Trabajo SG-SST.</a:t>
          </a:r>
        </a:p>
      </dgm:t>
    </dgm:pt>
    <dgm:pt modelId="{E7EAF980-5752-4013-9936-4156BE7D4F9B}" type="parTrans" cxnId="{A3F96FA7-F9BE-48B3-BDAD-45416C4ED7B0}">
      <dgm:prSet/>
      <dgm:spPr/>
      <dgm:t>
        <a:bodyPr/>
        <a:lstStyle/>
        <a:p>
          <a:endParaRPr lang="es-CO"/>
        </a:p>
      </dgm:t>
    </dgm:pt>
    <dgm:pt modelId="{8F75EC0A-344A-412A-A19C-9BBEAE614EBA}" type="sibTrans" cxnId="{A3F96FA7-F9BE-48B3-BDAD-45416C4ED7B0}">
      <dgm:prSet/>
      <dgm:spPr/>
      <dgm:t>
        <a:bodyPr/>
        <a:lstStyle/>
        <a:p>
          <a:endParaRPr lang="es-CO"/>
        </a:p>
      </dgm:t>
    </dgm:pt>
    <dgm:pt modelId="{32ACE4AB-C495-4222-8469-B82A27576B4C}">
      <dgm:prSet phldrT="[Texto]" custT="1"/>
      <dgm:spPr/>
      <dgm:t>
        <a:bodyPr/>
        <a:lstStyle/>
        <a:p>
          <a:pPr algn="just"/>
          <a:r>
            <a:rPr lang="es-CO" sz="1000"/>
            <a:t>Realizarán la vigilancia delegada del cumplimiento de lo dispuesto en el Decreto 1443 de 2014 e informarán a las Direcciones Territoriales del Ministerio del Trabajo los casos en los cuales se evidencia el no cumplimiento del mismo por parte de sus empresas afiliadas.</a:t>
          </a:r>
        </a:p>
      </dgm:t>
    </dgm:pt>
    <dgm:pt modelId="{95DF7B67-35FD-46A2-A98C-F4B50341EBC4}" type="parTrans" cxnId="{14BB4614-0CDF-4595-AD7F-499557CBBAC7}">
      <dgm:prSet/>
      <dgm:spPr/>
      <dgm:t>
        <a:bodyPr/>
        <a:lstStyle/>
        <a:p>
          <a:endParaRPr lang="es-CO"/>
        </a:p>
      </dgm:t>
    </dgm:pt>
    <dgm:pt modelId="{2B6BA5D4-D559-42F9-9B31-5A80DC8D3A32}" type="sibTrans" cxnId="{14BB4614-0CDF-4595-AD7F-499557CBBAC7}">
      <dgm:prSet/>
      <dgm:spPr/>
      <dgm:t>
        <a:bodyPr/>
        <a:lstStyle/>
        <a:p>
          <a:endParaRPr lang="es-CO"/>
        </a:p>
      </dgm:t>
    </dgm:pt>
    <dgm:pt modelId="{AC5E0FC5-3C86-4211-A1C4-C6AFFE9315E8}">
      <dgm:prSet phldrT="[Texto]" custT="1"/>
      <dgm:spPr/>
      <dgm:t>
        <a:bodyPr/>
        <a:lstStyle/>
        <a:p>
          <a:pPr algn="just"/>
          <a:r>
            <a:rPr lang="es-CO" sz="1000"/>
            <a:t>Brindar asesoría y asistencia técnica para implementar el SGSST. </a:t>
          </a:r>
        </a:p>
      </dgm:t>
    </dgm:pt>
    <dgm:pt modelId="{7D38B4E1-4D9F-4578-A0E8-67314E3EF386}" type="parTrans" cxnId="{3DE972FB-7085-490C-80F4-E2D9CF5C4F2C}">
      <dgm:prSet/>
      <dgm:spPr/>
      <dgm:t>
        <a:bodyPr/>
        <a:lstStyle/>
        <a:p>
          <a:endParaRPr lang="es-CO"/>
        </a:p>
      </dgm:t>
    </dgm:pt>
    <dgm:pt modelId="{15DC340A-042E-42BE-ACC1-A749E52CDC2C}" type="sibTrans" cxnId="{3DE972FB-7085-490C-80F4-E2D9CF5C4F2C}">
      <dgm:prSet/>
      <dgm:spPr/>
      <dgm:t>
        <a:bodyPr/>
        <a:lstStyle/>
        <a:p>
          <a:endParaRPr lang="es-CO"/>
        </a:p>
      </dgm:t>
    </dgm:pt>
    <dgm:pt modelId="{CDFCE379-8782-4751-8173-638F91B580F7}" type="pres">
      <dgm:prSet presAssocID="{4942E6BB-A1D9-42AD-9836-D9E1827C5A6E}" presName="linearFlow" presStyleCnt="0">
        <dgm:presLayoutVars>
          <dgm:dir/>
          <dgm:animLvl val="lvl"/>
          <dgm:resizeHandles/>
        </dgm:presLayoutVars>
      </dgm:prSet>
      <dgm:spPr/>
      <dgm:t>
        <a:bodyPr/>
        <a:lstStyle/>
        <a:p>
          <a:endParaRPr lang="es-CO"/>
        </a:p>
      </dgm:t>
    </dgm:pt>
    <dgm:pt modelId="{E76F87DB-24FC-4D01-961A-D194D48C312C}" type="pres">
      <dgm:prSet presAssocID="{BFDB1090-F044-4431-8D42-82F4F4230A32}" presName="compositeNode" presStyleCnt="0">
        <dgm:presLayoutVars>
          <dgm:bulletEnabled val="1"/>
        </dgm:presLayoutVars>
      </dgm:prSet>
      <dgm:spPr/>
    </dgm:pt>
    <dgm:pt modelId="{8EE689DB-597B-42BD-B5FF-3518F963392B}" type="pres">
      <dgm:prSet presAssocID="{BFDB1090-F044-4431-8D42-82F4F4230A32}" presName="image" presStyleLbl="fgImgPlace1" presStyleIdx="0" presStyleCnt="3" custScaleX="56408" custScaleY="50720" custLinFactNeighborX="-24018" custLinFactNeighborY="-22071"/>
      <dgm:spPr>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dgm:spPr>
      <dgm:t>
        <a:bodyPr/>
        <a:lstStyle/>
        <a:p>
          <a:endParaRPr lang="es-CO"/>
        </a:p>
      </dgm:t>
    </dgm:pt>
    <dgm:pt modelId="{A2C13663-1DE7-4600-8574-1D9856A6DEE0}" type="pres">
      <dgm:prSet presAssocID="{BFDB1090-F044-4431-8D42-82F4F4230A32}" presName="childNode" presStyleLbl="node1" presStyleIdx="0" presStyleCnt="3" custScaleX="110199" custScaleY="128205" custLinFactNeighborX="8795" custLinFactNeighborY="10564">
        <dgm:presLayoutVars>
          <dgm:bulletEnabled val="1"/>
        </dgm:presLayoutVars>
      </dgm:prSet>
      <dgm:spPr/>
      <dgm:t>
        <a:bodyPr/>
        <a:lstStyle/>
        <a:p>
          <a:endParaRPr lang="es-CO"/>
        </a:p>
      </dgm:t>
    </dgm:pt>
    <dgm:pt modelId="{45A5DA5C-6970-4A4E-BBF8-E0E5341176F8}" type="pres">
      <dgm:prSet presAssocID="{BFDB1090-F044-4431-8D42-82F4F4230A32}" presName="parentNode" presStyleLbl="revTx" presStyleIdx="0" presStyleCnt="3">
        <dgm:presLayoutVars>
          <dgm:chMax val="0"/>
          <dgm:bulletEnabled val="1"/>
        </dgm:presLayoutVars>
      </dgm:prSet>
      <dgm:spPr/>
      <dgm:t>
        <a:bodyPr/>
        <a:lstStyle/>
        <a:p>
          <a:endParaRPr lang="es-CO"/>
        </a:p>
      </dgm:t>
    </dgm:pt>
    <dgm:pt modelId="{6A20BFFD-9262-4500-892F-6CB50B6ABF4A}" type="pres">
      <dgm:prSet presAssocID="{04F7BCEA-FD13-4C5F-8F7E-6894F3F712A4}" presName="sibTrans" presStyleCnt="0"/>
      <dgm:spPr/>
    </dgm:pt>
    <dgm:pt modelId="{93B48BF7-B79E-4B58-A58E-ACB7BF7ED254}" type="pres">
      <dgm:prSet presAssocID="{490763A8-55B3-4230-9FDA-B80B0D7C4B1C}" presName="compositeNode" presStyleCnt="0">
        <dgm:presLayoutVars>
          <dgm:bulletEnabled val="1"/>
        </dgm:presLayoutVars>
      </dgm:prSet>
      <dgm:spPr/>
    </dgm:pt>
    <dgm:pt modelId="{5D4D0C3B-8A22-472A-8BBC-DFB4096C7E20}" type="pres">
      <dgm:prSet presAssocID="{490763A8-55B3-4230-9FDA-B80B0D7C4B1C}" presName="image" presStyleLbl="fgImgPlace1" presStyleIdx="1" presStyleCnt="3" custScaleX="54844" custScaleY="63948" custLinFactNeighborX="-61041" custLinFactNeighborY="-12830"/>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t>
        <a:bodyPr/>
        <a:lstStyle/>
        <a:p>
          <a:endParaRPr lang="es-CO"/>
        </a:p>
      </dgm:t>
    </dgm:pt>
    <dgm:pt modelId="{08B201D0-C545-4094-8D82-127D7B0DF8D4}" type="pres">
      <dgm:prSet presAssocID="{490763A8-55B3-4230-9FDA-B80B0D7C4B1C}" presName="childNode" presStyleLbl="node1" presStyleIdx="1" presStyleCnt="3" custScaleX="117462" custScaleY="128205">
        <dgm:presLayoutVars>
          <dgm:bulletEnabled val="1"/>
        </dgm:presLayoutVars>
      </dgm:prSet>
      <dgm:spPr/>
      <dgm:t>
        <a:bodyPr/>
        <a:lstStyle/>
        <a:p>
          <a:endParaRPr lang="es-CO"/>
        </a:p>
      </dgm:t>
    </dgm:pt>
    <dgm:pt modelId="{1649C428-B10D-47EE-9C58-77D2665212C0}" type="pres">
      <dgm:prSet presAssocID="{490763A8-55B3-4230-9FDA-B80B0D7C4B1C}" presName="parentNode" presStyleLbl="revTx" presStyleIdx="1" presStyleCnt="3" custLinFactNeighborX="-65519" custLinFactNeighborY="1909">
        <dgm:presLayoutVars>
          <dgm:chMax val="0"/>
          <dgm:bulletEnabled val="1"/>
        </dgm:presLayoutVars>
      </dgm:prSet>
      <dgm:spPr/>
      <dgm:t>
        <a:bodyPr/>
        <a:lstStyle/>
        <a:p>
          <a:endParaRPr lang="es-CO"/>
        </a:p>
      </dgm:t>
    </dgm:pt>
    <dgm:pt modelId="{3103A0E7-33DC-4E44-A57D-FC5F41989498}" type="pres">
      <dgm:prSet presAssocID="{68C34132-3E83-47C5-8042-B9559A751028}" presName="sibTrans" presStyleCnt="0"/>
      <dgm:spPr/>
    </dgm:pt>
    <dgm:pt modelId="{B69B6E4B-63B2-4889-9A13-74E37E89B66E}" type="pres">
      <dgm:prSet presAssocID="{4B6BF3C6-6F43-42FB-8291-D5E632C7561C}" presName="compositeNode" presStyleCnt="0">
        <dgm:presLayoutVars>
          <dgm:bulletEnabled val="1"/>
        </dgm:presLayoutVars>
      </dgm:prSet>
      <dgm:spPr/>
    </dgm:pt>
    <dgm:pt modelId="{3C29A1C2-D589-45B8-AE01-BFF68167611B}" type="pres">
      <dgm:prSet presAssocID="{4B6BF3C6-6F43-42FB-8291-D5E632C7561C}" presName="image" presStyleLbl="fgImgPlace1" presStyleIdx="2" presStyleCnt="3" custScaleX="59981" custScaleY="69960" custLinFactNeighborX="-58916" custLinFactNeighborY="-14117"/>
      <dgm:spPr>
        <a:blipFill>
          <a:blip xmlns:r="http://schemas.openxmlformats.org/officeDocument/2006/relationships" r:embed="rId3">
            <a:extLst>
              <a:ext uri="{28A0092B-C50C-407E-A947-70E740481C1C}">
                <a14:useLocalDpi xmlns:a14="http://schemas.microsoft.com/office/drawing/2010/main" val="0"/>
              </a:ext>
            </a:extLst>
          </a:blip>
          <a:srcRect/>
          <a:stretch>
            <a:fillRect t="-16000" b="-16000"/>
          </a:stretch>
        </a:blipFill>
      </dgm:spPr>
      <dgm:t>
        <a:bodyPr/>
        <a:lstStyle/>
        <a:p>
          <a:endParaRPr lang="es-CO"/>
        </a:p>
      </dgm:t>
    </dgm:pt>
    <dgm:pt modelId="{BB9B4292-F9E2-4637-A58C-150E4E025625}" type="pres">
      <dgm:prSet presAssocID="{4B6BF3C6-6F43-42FB-8291-D5E632C7561C}" presName="childNode" presStyleLbl="node1" presStyleIdx="2" presStyleCnt="3" custScaleX="115525" custScaleY="128205">
        <dgm:presLayoutVars>
          <dgm:bulletEnabled val="1"/>
        </dgm:presLayoutVars>
      </dgm:prSet>
      <dgm:spPr/>
      <dgm:t>
        <a:bodyPr/>
        <a:lstStyle/>
        <a:p>
          <a:endParaRPr lang="es-CO"/>
        </a:p>
      </dgm:t>
    </dgm:pt>
    <dgm:pt modelId="{4D862DA5-076A-478E-A83C-F1D63DE13D36}" type="pres">
      <dgm:prSet presAssocID="{4B6BF3C6-6F43-42FB-8291-D5E632C7561C}" presName="parentNode" presStyleLbl="revTx" presStyleIdx="2" presStyleCnt="3" custLinFactNeighborX="-90713" custLinFactNeighborY="2182">
        <dgm:presLayoutVars>
          <dgm:chMax val="0"/>
          <dgm:bulletEnabled val="1"/>
        </dgm:presLayoutVars>
      </dgm:prSet>
      <dgm:spPr/>
      <dgm:t>
        <a:bodyPr/>
        <a:lstStyle/>
        <a:p>
          <a:endParaRPr lang="es-CO"/>
        </a:p>
      </dgm:t>
    </dgm:pt>
  </dgm:ptLst>
  <dgm:cxnLst>
    <dgm:cxn modelId="{01E34515-D53F-4B5C-8257-F5B88723887F}" srcId="{4B6BF3C6-6F43-42FB-8291-D5E632C7561C}" destId="{4B8C796B-1106-4337-B079-1BC8AAA336E7}" srcOrd="2" destOrd="0" parTransId="{09D28294-40EA-41AF-B46B-118DFC6A92C2}" sibTransId="{D934A35B-C1D7-4F2C-ADE6-F952CE316580}"/>
    <dgm:cxn modelId="{A80DA2D8-650F-4534-BE25-3C185F46AF26}" srcId="{4B6BF3C6-6F43-42FB-8291-D5E632C7561C}" destId="{D341C2E4-4ADC-42D4-94B6-6EF0ECC75D3B}" srcOrd="1" destOrd="0" parTransId="{3EEA1D01-EDB1-4907-AE31-DFEF7DA9410F}" sibTransId="{4AAFADF7-726F-4B7D-81D9-8E61C823AAF4}"/>
    <dgm:cxn modelId="{2F01CE24-2AA3-4C59-A4FE-D519286A5216}" type="presOf" srcId="{79CD0D93-EC38-4570-B257-1BE7EB14CD41}" destId="{A2C13663-1DE7-4600-8574-1D9856A6DEE0}" srcOrd="0" destOrd="2" presId="urn:microsoft.com/office/officeart/2005/8/layout/hList2"/>
    <dgm:cxn modelId="{F3366152-0064-4B77-99A6-0BCD8A37D39D}" type="presOf" srcId="{769A3045-021C-4A09-B8BF-99905B7FA3FE}" destId="{A2C13663-1DE7-4600-8574-1D9856A6DEE0}" srcOrd="0" destOrd="6" presId="urn:microsoft.com/office/officeart/2005/8/layout/hList2"/>
    <dgm:cxn modelId="{60CCE10A-6B20-4B1C-8DE1-2B00035504D3}" srcId="{BFDB1090-F044-4431-8D42-82F4F4230A32}" destId="{769A3045-021C-4A09-B8BF-99905B7FA3FE}" srcOrd="6" destOrd="0" parTransId="{3BDA4644-2CFD-4070-885E-5927AE0FE4C4}" sibTransId="{EBE5EFC9-55B1-4C76-ADB3-7352AA75CFA9}"/>
    <dgm:cxn modelId="{18B977AB-8BD1-479A-A9CE-1249B576A0F3}" type="presOf" srcId="{4B8C796B-1106-4337-B079-1BC8AAA336E7}" destId="{BB9B4292-F9E2-4637-A58C-150E4E025625}" srcOrd="0" destOrd="2" presId="urn:microsoft.com/office/officeart/2005/8/layout/hList2"/>
    <dgm:cxn modelId="{805C1AA6-B4DB-4CE7-9A61-13DC952B01BC}" srcId="{BFDB1090-F044-4431-8D42-82F4F4230A32}" destId="{942260EE-282A-48AD-B1CF-B8FA1DFEE93D}" srcOrd="0" destOrd="0" parTransId="{7C728151-828F-4E4D-B0CB-72C527DE3C26}" sibTransId="{40388399-6422-471B-AF50-859CEFF13219}"/>
    <dgm:cxn modelId="{1680734F-9694-49FA-9BD1-5AC16DD0325E}" srcId="{BFDB1090-F044-4431-8D42-82F4F4230A32}" destId="{63343EF0-E377-4FC0-AC2A-70EBD60A2DDE}" srcOrd="1" destOrd="0" parTransId="{625B1883-62FC-4EB4-A2DA-5A0D2150F959}" sibTransId="{EA220293-7764-4742-A8BD-FB192030CCA6}"/>
    <dgm:cxn modelId="{0BF6EEB0-1F86-46E1-B927-9AD3F22AED95}" srcId="{BFDB1090-F044-4431-8D42-82F4F4230A32}" destId="{414BB340-1E4B-4294-B5CD-77744B42DCC7}" srcOrd="13" destOrd="0" parTransId="{A05D2EE8-094C-4E64-AB0E-A83FCFBCFFF7}" sibTransId="{06F691B8-4622-49AA-8F91-A860886AF737}"/>
    <dgm:cxn modelId="{53D0ADD8-C41C-4333-9CFC-FA55A82C285A}" type="presOf" srcId="{064C49B6-1796-445A-98EB-63F10B16EBB3}" destId="{BB9B4292-F9E2-4637-A58C-150E4E025625}" srcOrd="0" destOrd="4" presId="urn:microsoft.com/office/officeart/2005/8/layout/hList2"/>
    <dgm:cxn modelId="{0F697BB3-3FF5-45E2-B7FD-29575FF683FF}" type="presOf" srcId="{414BB340-1E4B-4294-B5CD-77744B42DCC7}" destId="{A2C13663-1DE7-4600-8574-1D9856A6DEE0}" srcOrd="0" destOrd="13" presId="urn:microsoft.com/office/officeart/2005/8/layout/hList2"/>
    <dgm:cxn modelId="{FD7C0D50-E1FE-4230-A7A5-71B0D9B56C10}" srcId="{BFDB1090-F044-4431-8D42-82F4F4230A32}" destId="{33A13235-3F7E-4594-AF60-95DD663C9E74}" srcOrd="7" destOrd="0" parTransId="{4E3F2DA4-7B99-4F0A-B9FD-E998D5A70926}" sibTransId="{15521F44-84AF-4A1A-A4BE-CBBB5E869BA9}"/>
    <dgm:cxn modelId="{90B62AD6-29F0-4A14-BE94-49B52C5E196B}" type="presOf" srcId="{D341C2E4-4ADC-42D4-94B6-6EF0ECC75D3B}" destId="{BB9B4292-F9E2-4637-A58C-150E4E025625}" srcOrd="0" destOrd="1" presId="urn:microsoft.com/office/officeart/2005/8/layout/hList2"/>
    <dgm:cxn modelId="{9573BA69-05AD-4BBC-A11E-F8EC02F3413F}" srcId="{BFDB1090-F044-4431-8D42-82F4F4230A32}" destId="{7255A1C6-D39F-4628-92FD-21CB77A318B4}" srcOrd="3" destOrd="0" parTransId="{6B88D2E0-26DE-4947-94BF-CA90D208088A}" sibTransId="{EA1C909C-3D3D-4835-9F2B-46DB72EDAA87}"/>
    <dgm:cxn modelId="{A3B62729-7B6D-48F9-838D-7DFA64DC24EB}" srcId="{BFDB1090-F044-4431-8D42-82F4F4230A32}" destId="{79CD0D93-EC38-4570-B257-1BE7EB14CD41}" srcOrd="2" destOrd="0" parTransId="{4D9BF831-3476-419C-8371-CFA63A5A640D}" sibTransId="{52481675-5C6C-45D5-8733-AA3A2325071E}"/>
    <dgm:cxn modelId="{A3F96FA7-F9BE-48B3-BDAD-45416C4ED7B0}" srcId="{4B6BF3C6-6F43-42FB-8291-D5E632C7561C}" destId="{E6D8B278-18E1-4740-BDC2-0D4BF69994AC}" srcOrd="5" destOrd="0" parTransId="{E7EAF980-5752-4013-9936-4156BE7D4F9B}" sibTransId="{8F75EC0A-344A-412A-A19C-9BBEAE614EBA}"/>
    <dgm:cxn modelId="{46C651FD-5A62-4A3A-A15C-00F001D28CBE}" srcId="{4B6BF3C6-6F43-42FB-8291-D5E632C7561C}" destId="{F8D1497E-31F5-4F3B-BA10-9187B1BEBB59}" srcOrd="6" destOrd="0" parTransId="{1AE73771-1F17-4F4C-9CE6-C59F19F65C5F}" sibTransId="{AEF45A30-D809-4F5A-8E51-DD1A3FA9F00C}"/>
    <dgm:cxn modelId="{196C3684-9B6E-4B46-B18D-F71449C68B7F}" type="presOf" srcId="{EDB44BEA-55CE-4938-94BB-526DE32BEF0E}" destId="{A2C13663-1DE7-4600-8574-1D9856A6DEE0}" srcOrd="0" destOrd="8" presId="urn:microsoft.com/office/officeart/2005/8/layout/hList2"/>
    <dgm:cxn modelId="{4958C579-0E53-434C-91B2-54A06140631D}" srcId="{BFDB1090-F044-4431-8D42-82F4F4230A32}" destId="{FC9B9725-C8DA-49C0-8A92-DE37325AC833}" srcOrd="9" destOrd="0" parTransId="{F1C8C796-2260-47D2-97DB-887C06147C1D}" sibTransId="{FD9C28C4-A12E-4EB8-A35A-1C6034425DC5}"/>
    <dgm:cxn modelId="{2F84327C-4548-426A-8AEA-2F13DA48A817}" srcId="{490763A8-55B3-4230-9FDA-B80B0D7C4B1C}" destId="{EC412B5C-CC9B-46D7-BCD5-ADED7302EA66}" srcOrd="0" destOrd="0" parTransId="{2D4DFEED-0707-4D74-91C0-B7089ECB611D}" sibTransId="{C7A34674-34F6-4ED4-A3E1-2CEF003EC19B}"/>
    <dgm:cxn modelId="{2163C79E-86DD-4F8D-9FF7-96BE19D2E9AF}" type="presOf" srcId="{6D6A1D66-3283-4434-A70B-161BBD2E18FA}" destId="{A2C13663-1DE7-4600-8574-1D9856A6DEE0}" srcOrd="0" destOrd="14" presId="urn:microsoft.com/office/officeart/2005/8/layout/hList2"/>
    <dgm:cxn modelId="{66BA0429-6A03-411D-A1B4-261908F5D499}" type="presOf" srcId="{E6D8B278-18E1-4740-BDC2-0D4BF69994AC}" destId="{BB9B4292-F9E2-4637-A58C-150E4E025625}" srcOrd="0" destOrd="5" presId="urn:microsoft.com/office/officeart/2005/8/layout/hList2"/>
    <dgm:cxn modelId="{F56DD56A-99C8-4DBE-A896-AD388D067E44}" type="presOf" srcId="{1EAE5887-1276-4553-9530-203F7CDC6AF3}" destId="{A2C13663-1DE7-4600-8574-1D9856A6DEE0}" srcOrd="0" destOrd="4" presId="urn:microsoft.com/office/officeart/2005/8/layout/hList2"/>
    <dgm:cxn modelId="{0BF8AC52-FFDA-4D6D-A241-86AD24F09FF3}" srcId="{4B6BF3C6-6F43-42FB-8291-D5E632C7561C}" destId="{1158D1E3-4CEC-495C-AEDA-AA0D0851DD62}" srcOrd="0" destOrd="0" parTransId="{EF6B427E-261A-46CF-A2A6-6B766EC9A658}" sibTransId="{76FCC845-D5BB-478B-926E-56B09DDB6CF4}"/>
    <dgm:cxn modelId="{784BC158-F7B3-4D20-A7D3-AECB6AA9C5EE}" type="presOf" srcId="{A5423C17-BD45-4E3B-B5C2-EBDA5C6839C7}" destId="{A2C13663-1DE7-4600-8574-1D9856A6DEE0}" srcOrd="0" destOrd="12" presId="urn:microsoft.com/office/officeart/2005/8/layout/hList2"/>
    <dgm:cxn modelId="{FEAF4918-804B-4FD4-9C6F-370382C6AAEA}" type="presOf" srcId="{E6F8C638-63D7-4A00-A0F5-FCB3497DEB17}" destId="{A2C13663-1DE7-4600-8574-1D9856A6DEE0}" srcOrd="0" destOrd="5" presId="urn:microsoft.com/office/officeart/2005/8/layout/hList2"/>
    <dgm:cxn modelId="{B844E9ED-A5FD-4083-80DE-EEDD533E2620}" srcId="{4942E6BB-A1D9-42AD-9836-D9E1827C5A6E}" destId="{490763A8-55B3-4230-9FDA-B80B0D7C4B1C}" srcOrd="1" destOrd="0" parTransId="{42F0F759-7BDC-4D13-9617-7B5182BF9254}" sibTransId="{68C34132-3E83-47C5-8042-B9559A751028}"/>
    <dgm:cxn modelId="{3DE972FB-7085-490C-80F4-E2D9CF5C4F2C}" srcId="{490763A8-55B3-4230-9FDA-B80B0D7C4B1C}" destId="{AC5E0FC5-3C86-4211-A1C4-C6AFFE9315E8}" srcOrd="2" destOrd="0" parTransId="{7D38B4E1-4D9F-4578-A0E8-67314E3EF386}" sibTransId="{15DC340A-042E-42BE-ACC1-A749E52CDC2C}"/>
    <dgm:cxn modelId="{D5B0233B-EE75-4130-91A0-EE3628361EA3}" srcId="{4B6BF3C6-6F43-42FB-8291-D5E632C7561C}" destId="{5BD5C6D8-F542-4F01-9725-FC56ECB0643F}" srcOrd="3" destOrd="0" parTransId="{A5176E9D-BB38-4621-9DF1-6D3DCE125EF2}" sibTransId="{AE2F4CFA-F6F0-47F2-8DE2-2FD9181DCC10}"/>
    <dgm:cxn modelId="{8D246C3B-33D7-4065-8042-743D6DC7FF39}" type="presOf" srcId="{FC9B9725-C8DA-49C0-8A92-DE37325AC833}" destId="{A2C13663-1DE7-4600-8574-1D9856A6DEE0}" srcOrd="0" destOrd="9" presId="urn:microsoft.com/office/officeart/2005/8/layout/hList2"/>
    <dgm:cxn modelId="{A06987AE-AA7C-4CB5-86C5-CBEF0F33FDE4}" type="presOf" srcId="{7255A1C6-D39F-4628-92FD-21CB77A318B4}" destId="{A2C13663-1DE7-4600-8574-1D9856A6DEE0}" srcOrd="0" destOrd="3" presId="urn:microsoft.com/office/officeart/2005/8/layout/hList2"/>
    <dgm:cxn modelId="{D86C9B8B-EEFE-4D0E-9D35-E0453690B915}" srcId="{BFDB1090-F044-4431-8D42-82F4F4230A32}" destId="{1EAE5887-1276-4553-9530-203F7CDC6AF3}" srcOrd="4" destOrd="0" parTransId="{FCA34501-71A9-4481-AE82-9FC01723307C}" sibTransId="{866844C1-63F4-4AFE-8B90-4940C8EE8190}"/>
    <dgm:cxn modelId="{1153DB13-97ED-4599-9F9B-B9D2356088A5}" srcId="{BFDB1090-F044-4431-8D42-82F4F4230A32}" destId="{EDB44BEA-55CE-4938-94BB-526DE32BEF0E}" srcOrd="8" destOrd="0" parTransId="{3661E632-5F23-4C59-939D-94234DBF3765}" sibTransId="{98E020D7-7E07-4F6D-BEE0-3B719952D4BA}"/>
    <dgm:cxn modelId="{F63348F5-BFA0-49FD-A2C0-E91F0A0B4A2E}" srcId="{4942E6BB-A1D9-42AD-9836-D9E1827C5A6E}" destId="{4B6BF3C6-6F43-42FB-8291-D5E632C7561C}" srcOrd="2" destOrd="0" parTransId="{AC37CAE4-42DE-4DCE-9573-F3EE17958CC5}" sibTransId="{A8B9D1B9-76EA-4B0C-8587-1B2571A22ED0}"/>
    <dgm:cxn modelId="{58CADB13-EE2E-4720-90C6-7B8475E77E76}" type="presOf" srcId="{F8D1497E-31F5-4F3B-BA10-9187B1BEBB59}" destId="{BB9B4292-F9E2-4637-A58C-150E4E025625}" srcOrd="0" destOrd="6" presId="urn:microsoft.com/office/officeart/2005/8/layout/hList2"/>
    <dgm:cxn modelId="{23EF45C8-839A-4D24-AB1A-1BD61DE8F124}" type="presOf" srcId="{63343EF0-E377-4FC0-AC2A-70EBD60A2DDE}" destId="{A2C13663-1DE7-4600-8574-1D9856A6DEE0}" srcOrd="0" destOrd="1" presId="urn:microsoft.com/office/officeart/2005/8/layout/hList2"/>
    <dgm:cxn modelId="{9AE6BB6A-AA3A-454E-9F01-FA4F981AAEB7}" type="presOf" srcId="{490763A8-55B3-4230-9FDA-B80B0D7C4B1C}" destId="{1649C428-B10D-47EE-9C58-77D2665212C0}" srcOrd="0" destOrd="0" presId="urn:microsoft.com/office/officeart/2005/8/layout/hList2"/>
    <dgm:cxn modelId="{11FCA4B8-1EAF-4E19-8DDB-715ECD59AF13}" type="presOf" srcId="{4942E6BB-A1D9-42AD-9836-D9E1827C5A6E}" destId="{CDFCE379-8782-4751-8173-638F91B580F7}" srcOrd="0" destOrd="0" presId="urn:microsoft.com/office/officeart/2005/8/layout/hList2"/>
    <dgm:cxn modelId="{BC420013-E072-438E-A0C9-7E6648B78886}" type="presOf" srcId="{1158D1E3-4CEC-495C-AEDA-AA0D0851DD62}" destId="{BB9B4292-F9E2-4637-A58C-150E4E025625}" srcOrd="0" destOrd="0" presId="urn:microsoft.com/office/officeart/2005/8/layout/hList2"/>
    <dgm:cxn modelId="{AD915E71-BA16-479B-8FCD-8199E50A0164}" srcId="{BFDB1090-F044-4431-8D42-82F4F4230A32}" destId="{6D6A1D66-3283-4434-A70B-161BBD2E18FA}" srcOrd="14" destOrd="0" parTransId="{8E77A3F6-7380-4210-B854-537829F18B30}" sibTransId="{1526BF01-DFF9-40EC-9047-D715BA1D6393}"/>
    <dgm:cxn modelId="{117BC823-C339-4F22-BB66-67E491F6FB9C}" type="presOf" srcId="{01C35564-F37C-4634-A633-6E25A51C175D}" destId="{A2C13663-1DE7-4600-8574-1D9856A6DEE0}" srcOrd="0" destOrd="11" presId="urn:microsoft.com/office/officeart/2005/8/layout/hList2"/>
    <dgm:cxn modelId="{ECC36D6C-6694-40CD-9F0B-CA2F8F0C5996}" srcId="{BFDB1090-F044-4431-8D42-82F4F4230A32}" destId="{013E8FBA-322C-4CA7-A2D3-1558B7F17CAB}" srcOrd="10" destOrd="0" parTransId="{4A0C4509-6DEC-4389-9928-FAFB3B61E1DF}" sibTransId="{E6671419-0127-454D-9760-19A5356BEAB6}"/>
    <dgm:cxn modelId="{1BF1298B-FD17-4CDA-848B-875F27AF5C16}" srcId="{BFDB1090-F044-4431-8D42-82F4F4230A32}" destId="{01C35564-F37C-4634-A633-6E25A51C175D}" srcOrd="11" destOrd="0" parTransId="{278704A4-51E5-4435-B4E1-ABF688E5D75C}" sibTransId="{34963414-F9AA-4EE5-8114-4E08D5FFD72C}"/>
    <dgm:cxn modelId="{42924AA0-2CC8-4BEC-A5A9-B3F6AC60FF13}" type="presOf" srcId="{4B6BF3C6-6F43-42FB-8291-D5E632C7561C}" destId="{4D862DA5-076A-478E-A83C-F1D63DE13D36}" srcOrd="0" destOrd="0" presId="urn:microsoft.com/office/officeart/2005/8/layout/hList2"/>
    <dgm:cxn modelId="{B2BC0A12-582A-4886-A1D1-538E1BFADAD7}" type="presOf" srcId="{013E8FBA-322C-4CA7-A2D3-1558B7F17CAB}" destId="{A2C13663-1DE7-4600-8574-1D9856A6DEE0}" srcOrd="0" destOrd="10" presId="urn:microsoft.com/office/officeart/2005/8/layout/hList2"/>
    <dgm:cxn modelId="{1D324E59-3855-4D2E-B31F-8A9E7428C994}" type="presOf" srcId="{942260EE-282A-48AD-B1CF-B8FA1DFEE93D}" destId="{A2C13663-1DE7-4600-8574-1D9856A6DEE0}" srcOrd="0" destOrd="0" presId="urn:microsoft.com/office/officeart/2005/8/layout/hList2"/>
    <dgm:cxn modelId="{0EB7CE0F-E3EE-490A-AE09-E542C0775E74}" srcId="{BFDB1090-F044-4431-8D42-82F4F4230A32}" destId="{A5423C17-BD45-4E3B-B5C2-EBDA5C6839C7}" srcOrd="12" destOrd="0" parTransId="{BA0F531A-490B-44CC-9876-FE81D2636DD1}" sibTransId="{857F3CA7-735E-4847-91FC-2F5EA41924B8}"/>
    <dgm:cxn modelId="{CEAF216C-B17A-4A5F-8D49-9D59C83966BF}" type="presOf" srcId="{32ACE4AB-C495-4222-8469-B82A27576B4C}" destId="{08B201D0-C545-4094-8D82-127D7B0DF8D4}" srcOrd="0" destOrd="1" presId="urn:microsoft.com/office/officeart/2005/8/layout/hList2"/>
    <dgm:cxn modelId="{7076B589-B9DB-40B4-A940-56F2FD287D68}" type="presOf" srcId="{EC412B5C-CC9B-46D7-BCD5-ADED7302EA66}" destId="{08B201D0-C545-4094-8D82-127D7B0DF8D4}" srcOrd="0" destOrd="0" presId="urn:microsoft.com/office/officeart/2005/8/layout/hList2"/>
    <dgm:cxn modelId="{14BB4614-0CDF-4595-AD7F-499557CBBAC7}" srcId="{490763A8-55B3-4230-9FDA-B80B0D7C4B1C}" destId="{32ACE4AB-C495-4222-8469-B82A27576B4C}" srcOrd="1" destOrd="0" parTransId="{95DF7B67-35FD-46A2-A98C-F4B50341EBC4}" sibTransId="{2B6BA5D4-D559-42F9-9B31-5A80DC8D3A32}"/>
    <dgm:cxn modelId="{9A2F1C43-F23C-4560-B895-32D4F2169AD5}" srcId="{BFDB1090-F044-4431-8D42-82F4F4230A32}" destId="{609E85D1-A29C-40AA-B757-AE9C7C6BD107}" srcOrd="15" destOrd="0" parTransId="{13D26B48-0603-4095-9B38-276799D314E9}" sibTransId="{2693835F-FC53-4004-8320-2F5951093E4D}"/>
    <dgm:cxn modelId="{85EB0A00-3E95-48C6-9D11-491D31BA45F6}" type="presOf" srcId="{33A13235-3F7E-4594-AF60-95DD663C9E74}" destId="{A2C13663-1DE7-4600-8574-1D9856A6DEE0}" srcOrd="0" destOrd="7" presId="urn:microsoft.com/office/officeart/2005/8/layout/hList2"/>
    <dgm:cxn modelId="{0D207858-AC2D-4888-88B1-14CCFA395B1A}" type="presOf" srcId="{5BD5C6D8-F542-4F01-9725-FC56ECB0643F}" destId="{BB9B4292-F9E2-4637-A58C-150E4E025625}" srcOrd="0" destOrd="3" presId="urn:microsoft.com/office/officeart/2005/8/layout/hList2"/>
    <dgm:cxn modelId="{5432A806-1C5C-4420-9C4C-5DE2F29453E1}" srcId="{BFDB1090-F044-4431-8D42-82F4F4230A32}" destId="{E6F8C638-63D7-4A00-A0F5-FCB3497DEB17}" srcOrd="5" destOrd="0" parTransId="{E880B34C-7B85-464D-A8BB-F9E9B0AE0838}" sibTransId="{BA3502DC-15B5-4356-934F-B6BB0DDD02D3}"/>
    <dgm:cxn modelId="{22322141-A133-4011-A246-197467A92ACC}" type="presOf" srcId="{BFDB1090-F044-4431-8D42-82F4F4230A32}" destId="{45A5DA5C-6970-4A4E-BBF8-E0E5341176F8}" srcOrd="0" destOrd="0" presId="urn:microsoft.com/office/officeart/2005/8/layout/hList2"/>
    <dgm:cxn modelId="{337ACBCF-967A-4310-990C-75671534910E}" srcId="{4B6BF3C6-6F43-42FB-8291-D5E632C7561C}" destId="{064C49B6-1796-445A-98EB-63F10B16EBB3}" srcOrd="4" destOrd="0" parTransId="{F9337D83-E2FE-4724-8215-117E827EF4DC}" sibTransId="{145A8D66-3555-434F-AE82-BD497C6955F9}"/>
    <dgm:cxn modelId="{394C27EB-E56B-49FB-92D4-F6F8A2EE24BC}" type="presOf" srcId="{AC5E0FC5-3C86-4211-A1C4-C6AFFE9315E8}" destId="{08B201D0-C545-4094-8D82-127D7B0DF8D4}" srcOrd="0" destOrd="2" presId="urn:microsoft.com/office/officeart/2005/8/layout/hList2"/>
    <dgm:cxn modelId="{4AF1B2A6-1AC3-4EA1-B352-7C2E80223A54}" type="presOf" srcId="{609E85D1-A29C-40AA-B757-AE9C7C6BD107}" destId="{A2C13663-1DE7-4600-8574-1D9856A6DEE0}" srcOrd="0" destOrd="15" presId="urn:microsoft.com/office/officeart/2005/8/layout/hList2"/>
    <dgm:cxn modelId="{DE7892DC-E6A3-4CD6-B077-483A729019CE}" srcId="{4942E6BB-A1D9-42AD-9836-D9E1827C5A6E}" destId="{BFDB1090-F044-4431-8D42-82F4F4230A32}" srcOrd="0" destOrd="0" parTransId="{6C63415C-4CA3-4DFE-A1B2-7A026895E6C7}" sibTransId="{04F7BCEA-FD13-4C5F-8F7E-6894F3F712A4}"/>
    <dgm:cxn modelId="{B95F631A-80DA-4E46-8471-17AD6B881739}" type="presParOf" srcId="{CDFCE379-8782-4751-8173-638F91B580F7}" destId="{E76F87DB-24FC-4D01-961A-D194D48C312C}" srcOrd="0" destOrd="0" presId="urn:microsoft.com/office/officeart/2005/8/layout/hList2"/>
    <dgm:cxn modelId="{54CF75DF-4C9E-49AD-ACF2-6FC71C9A08FD}" type="presParOf" srcId="{E76F87DB-24FC-4D01-961A-D194D48C312C}" destId="{8EE689DB-597B-42BD-B5FF-3518F963392B}" srcOrd="0" destOrd="0" presId="urn:microsoft.com/office/officeart/2005/8/layout/hList2"/>
    <dgm:cxn modelId="{E0D0FAAE-710D-4D63-B0CA-45BC124E4D47}" type="presParOf" srcId="{E76F87DB-24FC-4D01-961A-D194D48C312C}" destId="{A2C13663-1DE7-4600-8574-1D9856A6DEE0}" srcOrd="1" destOrd="0" presId="urn:microsoft.com/office/officeart/2005/8/layout/hList2"/>
    <dgm:cxn modelId="{2817B047-5573-450E-B1F4-B340C74434CD}" type="presParOf" srcId="{E76F87DB-24FC-4D01-961A-D194D48C312C}" destId="{45A5DA5C-6970-4A4E-BBF8-E0E5341176F8}" srcOrd="2" destOrd="0" presId="urn:microsoft.com/office/officeart/2005/8/layout/hList2"/>
    <dgm:cxn modelId="{41CF76DA-F392-4AC6-ACC2-CB5810B6F447}" type="presParOf" srcId="{CDFCE379-8782-4751-8173-638F91B580F7}" destId="{6A20BFFD-9262-4500-892F-6CB50B6ABF4A}" srcOrd="1" destOrd="0" presId="urn:microsoft.com/office/officeart/2005/8/layout/hList2"/>
    <dgm:cxn modelId="{4520CABB-0A20-4958-8C48-3460810CE5C9}" type="presParOf" srcId="{CDFCE379-8782-4751-8173-638F91B580F7}" destId="{93B48BF7-B79E-4B58-A58E-ACB7BF7ED254}" srcOrd="2" destOrd="0" presId="urn:microsoft.com/office/officeart/2005/8/layout/hList2"/>
    <dgm:cxn modelId="{9C10BF59-2183-45D0-B2C3-9D567F4E7564}" type="presParOf" srcId="{93B48BF7-B79E-4B58-A58E-ACB7BF7ED254}" destId="{5D4D0C3B-8A22-472A-8BBC-DFB4096C7E20}" srcOrd="0" destOrd="0" presId="urn:microsoft.com/office/officeart/2005/8/layout/hList2"/>
    <dgm:cxn modelId="{A7288481-03D0-42F1-A368-DE77FA8ACF4E}" type="presParOf" srcId="{93B48BF7-B79E-4B58-A58E-ACB7BF7ED254}" destId="{08B201D0-C545-4094-8D82-127D7B0DF8D4}" srcOrd="1" destOrd="0" presId="urn:microsoft.com/office/officeart/2005/8/layout/hList2"/>
    <dgm:cxn modelId="{24BDC1B0-D8FB-443D-A6A6-A4F8B587DB50}" type="presParOf" srcId="{93B48BF7-B79E-4B58-A58E-ACB7BF7ED254}" destId="{1649C428-B10D-47EE-9C58-77D2665212C0}" srcOrd="2" destOrd="0" presId="urn:microsoft.com/office/officeart/2005/8/layout/hList2"/>
    <dgm:cxn modelId="{5738CD54-5890-4C2F-B2BE-32DAE83BAB49}" type="presParOf" srcId="{CDFCE379-8782-4751-8173-638F91B580F7}" destId="{3103A0E7-33DC-4E44-A57D-FC5F41989498}" srcOrd="3" destOrd="0" presId="urn:microsoft.com/office/officeart/2005/8/layout/hList2"/>
    <dgm:cxn modelId="{724A82B4-725B-4A54-A7F0-365FAFB6C947}" type="presParOf" srcId="{CDFCE379-8782-4751-8173-638F91B580F7}" destId="{B69B6E4B-63B2-4889-9A13-74E37E89B66E}" srcOrd="4" destOrd="0" presId="urn:microsoft.com/office/officeart/2005/8/layout/hList2"/>
    <dgm:cxn modelId="{6EF6178A-9079-4FC4-A330-1979C8EAD33F}" type="presParOf" srcId="{B69B6E4B-63B2-4889-9A13-74E37E89B66E}" destId="{3C29A1C2-D589-45B8-AE01-BFF68167611B}" srcOrd="0" destOrd="0" presId="urn:microsoft.com/office/officeart/2005/8/layout/hList2"/>
    <dgm:cxn modelId="{D71BE683-9044-4FD3-9B90-B6DA2E12B8F9}" type="presParOf" srcId="{B69B6E4B-63B2-4889-9A13-74E37E89B66E}" destId="{BB9B4292-F9E2-4637-A58C-150E4E025625}" srcOrd="1" destOrd="0" presId="urn:microsoft.com/office/officeart/2005/8/layout/hList2"/>
    <dgm:cxn modelId="{4C0E685F-716A-40D4-ADC2-BAD3E3FD2948}" type="presParOf" srcId="{B69B6E4B-63B2-4889-9A13-74E37E89B66E}" destId="{4D862DA5-076A-478E-A83C-F1D63DE13D36}"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44EA76-3ABB-4B82-80BE-FEC321472979}" type="doc">
      <dgm:prSet loTypeId="urn:microsoft.com/office/officeart/2005/8/layout/gear1" loCatId="relationship" qsTypeId="urn:microsoft.com/office/officeart/2005/8/quickstyle/3d4" qsCatId="3D" csTypeId="urn:microsoft.com/office/officeart/2005/8/colors/colorful3" csCatId="colorful" phldr="1"/>
      <dgm:spPr/>
    </dgm:pt>
    <dgm:pt modelId="{CA8D14E7-F5B1-4855-A345-F848DFA4321D}">
      <dgm:prSet phldrT="[Texto]" custT="1"/>
      <dgm:spPr/>
      <dgm:t>
        <a:bodyPr/>
        <a:lstStyle/>
        <a:p>
          <a:pPr algn="ctr"/>
          <a:r>
            <a:rPr lang="es-CO" sz="1000" b="1" dirty="0">
              <a:solidFill>
                <a:sysClr val="windowText" lastClr="000000"/>
              </a:solidFill>
            </a:rPr>
            <a:t>Planificación del SGSST</a:t>
          </a:r>
        </a:p>
      </dgm:t>
    </dgm:pt>
    <dgm:pt modelId="{D745D545-6499-49FB-9257-2BD789F4F794}" type="parTrans" cxnId="{20DBE266-F2C2-4A54-9B5E-F7B30C322C9F}">
      <dgm:prSet/>
      <dgm:spPr/>
      <dgm:t>
        <a:bodyPr/>
        <a:lstStyle/>
        <a:p>
          <a:pPr algn="ctr"/>
          <a:endParaRPr lang="es-CO"/>
        </a:p>
      </dgm:t>
    </dgm:pt>
    <dgm:pt modelId="{C138ECA0-076D-46D4-9A9D-84357E272A51}" type="sibTrans" cxnId="{20DBE266-F2C2-4A54-9B5E-F7B30C322C9F}">
      <dgm:prSet/>
      <dgm:spPr/>
      <dgm:t>
        <a:bodyPr/>
        <a:lstStyle/>
        <a:p>
          <a:pPr algn="ctr"/>
          <a:endParaRPr lang="es-CO"/>
        </a:p>
      </dgm:t>
    </dgm:pt>
    <dgm:pt modelId="{19F7DB48-1283-4B46-84B6-3EA51A1B0AAD}">
      <dgm:prSet phldrT="[Texto]" custT="1"/>
      <dgm:spPr/>
      <dgm:t>
        <a:bodyPr/>
        <a:lstStyle/>
        <a:p>
          <a:pPr algn="ctr"/>
          <a:r>
            <a:rPr lang="es-CO" sz="1000" b="1" dirty="0">
              <a:solidFill>
                <a:sysClr val="windowText" lastClr="000000"/>
              </a:solidFill>
            </a:rPr>
            <a:t>Evaluación Inicial </a:t>
          </a:r>
        </a:p>
      </dgm:t>
    </dgm:pt>
    <dgm:pt modelId="{4B4A7E71-3ADA-4DF8-A86E-B699941360B5}" type="parTrans" cxnId="{FA4E0CA6-4C14-4671-9C81-99D9D068B3D8}">
      <dgm:prSet/>
      <dgm:spPr/>
      <dgm:t>
        <a:bodyPr/>
        <a:lstStyle/>
        <a:p>
          <a:pPr algn="ctr"/>
          <a:endParaRPr lang="es-CO"/>
        </a:p>
      </dgm:t>
    </dgm:pt>
    <dgm:pt modelId="{A8927CB1-EC5D-45A3-B53B-14E6135C115B}" type="sibTrans" cxnId="{FA4E0CA6-4C14-4671-9C81-99D9D068B3D8}">
      <dgm:prSet/>
      <dgm:spPr/>
      <dgm:t>
        <a:bodyPr/>
        <a:lstStyle/>
        <a:p>
          <a:pPr algn="ctr"/>
          <a:endParaRPr lang="es-CO"/>
        </a:p>
      </dgm:t>
    </dgm:pt>
    <dgm:pt modelId="{4DAAC42A-46E9-4F77-BC80-FFF4415BD8BA}">
      <dgm:prSet phldrT="[Texto]" custT="1"/>
      <dgm:spPr/>
      <dgm:t>
        <a:bodyPr/>
        <a:lstStyle/>
        <a:p>
          <a:pPr algn="ctr"/>
          <a:r>
            <a:rPr lang="es-CO" sz="1000" b="1" dirty="0">
              <a:solidFill>
                <a:sysClr val="windowText" lastClr="000000"/>
              </a:solidFill>
            </a:rPr>
            <a:t>Identificación de peligros y valoración de riesgos </a:t>
          </a:r>
        </a:p>
      </dgm:t>
    </dgm:pt>
    <dgm:pt modelId="{42E90A6A-200F-4973-9493-4E6C464F1A7B}" type="parTrans" cxnId="{DBDF3EF8-A0B0-43A2-A629-EB7326FC92FF}">
      <dgm:prSet/>
      <dgm:spPr/>
      <dgm:t>
        <a:bodyPr/>
        <a:lstStyle/>
        <a:p>
          <a:pPr algn="ctr"/>
          <a:endParaRPr lang="es-CO"/>
        </a:p>
      </dgm:t>
    </dgm:pt>
    <dgm:pt modelId="{4FCCE415-588C-4970-B8C2-1942E4701361}" type="sibTrans" cxnId="{DBDF3EF8-A0B0-43A2-A629-EB7326FC92FF}">
      <dgm:prSet/>
      <dgm:spPr/>
      <dgm:t>
        <a:bodyPr/>
        <a:lstStyle/>
        <a:p>
          <a:pPr algn="ctr"/>
          <a:endParaRPr lang="es-CO"/>
        </a:p>
      </dgm:t>
    </dgm:pt>
    <dgm:pt modelId="{C4B94119-9DA4-4C74-8A7B-1FF1A374FD60}" type="pres">
      <dgm:prSet presAssocID="{2D44EA76-3ABB-4B82-80BE-FEC321472979}" presName="composite" presStyleCnt="0">
        <dgm:presLayoutVars>
          <dgm:chMax val="3"/>
          <dgm:animLvl val="lvl"/>
          <dgm:resizeHandles val="exact"/>
        </dgm:presLayoutVars>
      </dgm:prSet>
      <dgm:spPr/>
    </dgm:pt>
    <dgm:pt modelId="{22B244AC-9F95-4E08-8FB8-690C5279D578}" type="pres">
      <dgm:prSet presAssocID="{CA8D14E7-F5B1-4855-A345-F848DFA4321D}" presName="gear1" presStyleLbl="node1" presStyleIdx="0" presStyleCnt="3">
        <dgm:presLayoutVars>
          <dgm:chMax val="1"/>
          <dgm:bulletEnabled val="1"/>
        </dgm:presLayoutVars>
      </dgm:prSet>
      <dgm:spPr/>
      <dgm:t>
        <a:bodyPr/>
        <a:lstStyle/>
        <a:p>
          <a:endParaRPr lang="es-CO"/>
        </a:p>
      </dgm:t>
    </dgm:pt>
    <dgm:pt modelId="{82C69188-92CD-40DD-932E-51CE9787788A}" type="pres">
      <dgm:prSet presAssocID="{CA8D14E7-F5B1-4855-A345-F848DFA4321D}" presName="gear1srcNode" presStyleLbl="node1" presStyleIdx="0" presStyleCnt="3"/>
      <dgm:spPr/>
      <dgm:t>
        <a:bodyPr/>
        <a:lstStyle/>
        <a:p>
          <a:endParaRPr lang="es-CO"/>
        </a:p>
      </dgm:t>
    </dgm:pt>
    <dgm:pt modelId="{DEEF1CB1-C600-420A-8B1A-24861C5CA328}" type="pres">
      <dgm:prSet presAssocID="{CA8D14E7-F5B1-4855-A345-F848DFA4321D}" presName="gear1dstNode" presStyleLbl="node1" presStyleIdx="0" presStyleCnt="3"/>
      <dgm:spPr/>
      <dgm:t>
        <a:bodyPr/>
        <a:lstStyle/>
        <a:p>
          <a:endParaRPr lang="es-CO"/>
        </a:p>
      </dgm:t>
    </dgm:pt>
    <dgm:pt modelId="{0C86438F-79E3-4471-BB1E-312146EA3FD0}" type="pres">
      <dgm:prSet presAssocID="{19F7DB48-1283-4B46-84B6-3EA51A1B0AAD}" presName="gear2" presStyleLbl="node1" presStyleIdx="1" presStyleCnt="3" custScaleX="113912" custScaleY="106194" custLinFactNeighborX="-851" custLinFactNeighborY="16156">
        <dgm:presLayoutVars>
          <dgm:chMax val="1"/>
          <dgm:bulletEnabled val="1"/>
        </dgm:presLayoutVars>
      </dgm:prSet>
      <dgm:spPr/>
      <dgm:t>
        <a:bodyPr/>
        <a:lstStyle/>
        <a:p>
          <a:endParaRPr lang="es-CO"/>
        </a:p>
      </dgm:t>
    </dgm:pt>
    <dgm:pt modelId="{726F0F59-5B2E-4C9B-8CCD-B8943920B148}" type="pres">
      <dgm:prSet presAssocID="{19F7DB48-1283-4B46-84B6-3EA51A1B0AAD}" presName="gear2srcNode" presStyleLbl="node1" presStyleIdx="1" presStyleCnt="3"/>
      <dgm:spPr/>
      <dgm:t>
        <a:bodyPr/>
        <a:lstStyle/>
        <a:p>
          <a:endParaRPr lang="es-CO"/>
        </a:p>
      </dgm:t>
    </dgm:pt>
    <dgm:pt modelId="{56015B66-04F8-426C-98E4-2721F9F524C2}" type="pres">
      <dgm:prSet presAssocID="{19F7DB48-1283-4B46-84B6-3EA51A1B0AAD}" presName="gear2dstNode" presStyleLbl="node1" presStyleIdx="1" presStyleCnt="3"/>
      <dgm:spPr/>
      <dgm:t>
        <a:bodyPr/>
        <a:lstStyle/>
        <a:p>
          <a:endParaRPr lang="es-CO"/>
        </a:p>
      </dgm:t>
    </dgm:pt>
    <dgm:pt modelId="{BD7756A1-22EE-4BE0-81E6-D69627908F4A}" type="pres">
      <dgm:prSet presAssocID="{4DAAC42A-46E9-4F77-BC80-FFF4415BD8BA}" presName="gear3" presStyleLbl="node1" presStyleIdx="2" presStyleCnt="3" custScaleX="125289" custScaleY="113259"/>
      <dgm:spPr/>
      <dgm:t>
        <a:bodyPr/>
        <a:lstStyle/>
        <a:p>
          <a:endParaRPr lang="es-CO"/>
        </a:p>
      </dgm:t>
    </dgm:pt>
    <dgm:pt modelId="{8A8EABA9-485C-42E5-A7A5-0AFBC8C9940E}" type="pres">
      <dgm:prSet presAssocID="{4DAAC42A-46E9-4F77-BC80-FFF4415BD8BA}" presName="gear3tx" presStyleLbl="node1" presStyleIdx="2" presStyleCnt="3">
        <dgm:presLayoutVars>
          <dgm:chMax val="1"/>
          <dgm:bulletEnabled val="1"/>
        </dgm:presLayoutVars>
      </dgm:prSet>
      <dgm:spPr/>
      <dgm:t>
        <a:bodyPr/>
        <a:lstStyle/>
        <a:p>
          <a:endParaRPr lang="es-CO"/>
        </a:p>
      </dgm:t>
    </dgm:pt>
    <dgm:pt modelId="{4DC550D8-E641-492F-BC9D-2A4940CD3DA9}" type="pres">
      <dgm:prSet presAssocID="{4DAAC42A-46E9-4F77-BC80-FFF4415BD8BA}" presName="gear3srcNode" presStyleLbl="node1" presStyleIdx="2" presStyleCnt="3"/>
      <dgm:spPr/>
      <dgm:t>
        <a:bodyPr/>
        <a:lstStyle/>
        <a:p>
          <a:endParaRPr lang="es-CO"/>
        </a:p>
      </dgm:t>
    </dgm:pt>
    <dgm:pt modelId="{0ECA4C53-3FF9-4388-9A7D-21DC9501E873}" type="pres">
      <dgm:prSet presAssocID="{4DAAC42A-46E9-4F77-BC80-FFF4415BD8BA}" presName="gear3dstNode" presStyleLbl="node1" presStyleIdx="2" presStyleCnt="3"/>
      <dgm:spPr/>
      <dgm:t>
        <a:bodyPr/>
        <a:lstStyle/>
        <a:p>
          <a:endParaRPr lang="es-CO"/>
        </a:p>
      </dgm:t>
    </dgm:pt>
    <dgm:pt modelId="{8703A639-8CA5-4E22-8A38-3C7C97566219}" type="pres">
      <dgm:prSet presAssocID="{C138ECA0-076D-46D4-9A9D-84357E272A51}" presName="connector1" presStyleLbl="sibTrans2D1" presStyleIdx="0" presStyleCnt="3"/>
      <dgm:spPr/>
      <dgm:t>
        <a:bodyPr/>
        <a:lstStyle/>
        <a:p>
          <a:endParaRPr lang="es-CO"/>
        </a:p>
      </dgm:t>
    </dgm:pt>
    <dgm:pt modelId="{7F66ECD5-5FDE-429E-A4E2-D24ADA182F01}" type="pres">
      <dgm:prSet presAssocID="{A8927CB1-EC5D-45A3-B53B-14E6135C115B}" presName="connector2" presStyleLbl="sibTrans2D1" presStyleIdx="1" presStyleCnt="3"/>
      <dgm:spPr/>
      <dgm:t>
        <a:bodyPr/>
        <a:lstStyle/>
        <a:p>
          <a:endParaRPr lang="es-CO"/>
        </a:p>
      </dgm:t>
    </dgm:pt>
    <dgm:pt modelId="{F6F45DFC-D75D-41DE-B28D-2F66BAD06968}" type="pres">
      <dgm:prSet presAssocID="{4FCCE415-588C-4970-B8C2-1942E4701361}" presName="connector3" presStyleLbl="sibTrans2D1" presStyleIdx="2" presStyleCnt="3"/>
      <dgm:spPr/>
      <dgm:t>
        <a:bodyPr/>
        <a:lstStyle/>
        <a:p>
          <a:endParaRPr lang="es-CO"/>
        </a:p>
      </dgm:t>
    </dgm:pt>
  </dgm:ptLst>
  <dgm:cxnLst>
    <dgm:cxn modelId="{FA4E0CA6-4C14-4671-9C81-99D9D068B3D8}" srcId="{2D44EA76-3ABB-4B82-80BE-FEC321472979}" destId="{19F7DB48-1283-4B46-84B6-3EA51A1B0AAD}" srcOrd="1" destOrd="0" parTransId="{4B4A7E71-3ADA-4DF8-A86E-B699941360B5}" sibTransId="{A8927CB1-EC5D-45A3-B53B-14E6135C115B}"/>
    <dgm:cxn modelId="{7CCEA673-D8D8-431C-9827-E5664EB3C8E6}" type="presOf" srcId="{19F7DB48-1283-4B46-84B6-3EA51A1B0AAD}" destId="{726F0F59-5B2E-4C9B-8CCD-B8943920B148}" srcOrd="1" destOrd="0" presId="urn:microsoft.com/office/officeart/2005/8/layout/gear1"/>
    <dgm:cxn modelId="{020C9F20-04A7-4F97-B7DC-70FDE925EB05}" type="presOf" srcId="{CA8D14E7-F5B1-4855-A345-F848DFA4321D}" destId="{82C69188-92CD-40DD-932E-51CE9787788A}" srcOrd="1" destOrd="0" presId="urn:microsoft.com/office/officeart/2005/8/layout/gear1"/>
    <dgm:cxn modelId="{257D7B2F-9C02-4980-B4A8-3981047CA747}" type="presOf" srcId="{C138ECA0-076D-46D4-9A9D-84357E272A51}" destId="{8703A639-8CA5-4E22-8A38-3C7C97566219}" srcOrd="0" destOrd="0" presId="urn:microsoft.com/office/officeart/2005/8/layout/gear1"/>
    <dgm:cxn modelId="{20DBE266-F2C2-4A54-9B5E-F7B30C322C9F}" srcId="{2D44EA76-3ABB-4B82-80BE-FEC321472979}" destId="{CA8D14E7-F5B1-4855-A345-F848DFA4321D}" srcOrd="0" destOrd="0" parTransId="{D745D545-6499-49FB-9257-2BD789F4F794}" sibTransId="{C138ECA0-076D-46D4-9A9D-84357E272A51}"/>
    <dgm:cxn modelId="{68CF9894-04E3-4AE7-8E3C-85CFC71D4F2D}" type="presOf" srcId="{4DAAC42A-46E9-4F77-BC80-FFF4415BD8BA}" destId="{0ECA4C53-3FF9-4388-9A7D-21DC9501E873}" srcOrd="3" destOrd="0" presId="urn:microsoft.com/office/officeart/2005/8/layout/gear1"/>
    <dgm:cxn modelId="{98D6D039-F5A4-40B3-967E-EC24E6193CC3}" type="presOf" srcId="{2D44EA76-3ABB-4B82-80BE-FEC321472979}" destId="{C4B94119-9DA4-4C74-8A7B-1FF1A374FD60}" srcOrd="0" destOrd="0" presId="urn:microsoft.com/office/officeart/2005/8/layout/gear1"/>
    <dgm:cxn modelId="{CEFBDABE-B50A-47F5-88AC-08C7DB4FAE04}" type="presOf" srcId="{4DAAC42A-46E9-4F77-BC80-FFF4415BD8BA}" destId="{8A8EABA9-485C-42E5-A7A5-0AFBC8C9940E}" srcOrd="1" destOrd="0" presId="urn:microsoft.com/office/officeart/2005/8/layout/gear1"/>
    <dgm:cxn modelId="{3F84C8B7-4CB2-46C5-8C8F-243C4E04C632}" type="presOf" srcId="{CA8D14E7-F5B1-4855-A345-F848DFA4321D}" destId="{22B244AC-9F95-4E08-8FB8-690C5279D578}" srcOrd="0" destOrd="0" presId="urn:microsoft.com/office/officeart/2005/8/layout/gear1"/>
    <dgm:cxn modelId="{7A4E0CF2-EED4-4D49-9882-C0969EC94CFB}" type="presOf" srcId="{4DAAC42A-46E9-4F77-BC80-FFF4415BD8BA}" destId="{BD7756A1-22EE-4BE0-81E6-D69627908F4A}" srcOrd="0" destOrd="0" presId="urn:microsoft.com/office/officeart/2005/8/layout/gear1"/>
    <dgm:cxn modelId="{2BC64D4E-63D6-4812-B099-B72BE394F6C1}" type="presOf" srcId="{A8927CB1-EC5D-45A3-B53B-14E6135C115B}" destId="{7F66ECD5-5FDE-429E-A4E2-D24ADA182F01}" srcOrd="0" destOrd="0" presId="urn:microsoft.com/office/officeart/2005/8/layout/gear1"/>
    <dgm:cxn modelId="{88F47827-2AE4-4F61-B817-C2F23677FEB4}" type="presOf" srcId="{19F7DB48-1283-4B46-84B6-3EA51A1B0AAD}" destId="{56015B66-04F8-426C-98E4-2721F9F524C2}" srcOrd="2" destOrd="0" presId="urn:microsoft.com/office/officeart/2005/8/layout/gear1"/>
    <dgm:cxn modelId="{4F0F6FE2-E047-4F1D-AB7E-6A1363EC4F2B}" type="presOf" srcId="{4FCCE415-588C-4970-B8C2-1942E4701361}" destId="{F6F45DFC-D75D-41DE-B28D-2F66BAD06968}" srcOrd="0" destOrd="0" presId="urn:microsoft.com/office/officeart/2005/8/layout/gear1"/>
    <dgm:cxn modelId="{DBDF3EF8-A0B0-43A2-A629-EB7326FC92FF}" srcId="{2D44EA76-3ABB-4B82-80BE-FEC321472979}" destId="{4DAAC42A-46E9-4F77-BC80-FFF4415BD8BA}" srcOrd="2" destOrd="0" parTransId="{42E90A6A-200F-4973-9493-4E6C464F1A7B}" sibTransId="{4FCCE415-588C-4970-B8C2-1942E4701361}"/>
    <dgm:cxn modelId="{394EB6CB-85C6-4BBC-9B19-4808DD1583A8}" type="presOf" srcId="{4DAAC42A-46E9-4F77-BC80-FFF4415BD8BA}" destId="{4DC550D8-E641-492F-BC9D-2A4940CD3DA9}" srcOrd="2" destOrd="0" presId="urn:microsoft.com/office/officeart/2005/8/layout/gear1"/>
    <dgm:cxn modelId="{2008F6C5-E511-4292-BEB2-6D28EE8D9A10}" type="presOf" srcId="{19F7DB48-1283-4B46-84B6-3EA51A1B0AAD}" destId="{0C86438F-79E3-4471-BB1E-312146EA3FD0}" srcOrd="0" destOrd="0" presId="urn:microsoft.com/office/officeart/2005/8/layout/gear1"/>
    <dgm:cxn modelId="{F6855E20-D3A4-4CA6-BF6C-15D847719B73}" type="presOf" srcId="{CA8D14E7-F5B1-4855-A345-F848DFA4321D}" destId="{DEEF1CB1-C600-420A-8B1A-24861C5CA328}" srcOrd="2" destOrd="0" presId="urn:microsoft.com/office/officeart/2005/8/layout/gear1"/>
    <dgm:cxn modelId="{4D201430-3DE3-414F-87F1-5221D3F06CE5}" type="presParOf" srcId="{C4B94119-9DA4-4C74-8A7B-1FF1A374FD60}" destId="{22B244AC-9F95-4E08-8FB8-690C5279D578}" srcOrd="0" destOrd="0" presId="urn:microsoft.com/office/officeart/2005/8/layout/gear1"/>
    <dgm:cxn modelId="{E4AD7FDF-BB1C-44CF-8AFA-A9F4D7BB606B}" type="presParOf" srcId="{C4B94119-9DA4-4C74-8A7B-1FF1A374FD60}" destId="{82C69188-92CD-40DD-932E-51CE9787788A}" srcOrd="1" destOrd="0" presId="urn:microsoft.com/office/officeart/2005/8/layout/gear1"/>
    <dgm:cxn modelId="{E6C835CD-C83B-4F04-B8D7-B2C5B3C48E98}" type="presParOf" srcId="{C4B94119-9DA4-4C74-8A7B-1FF1A374FD60}" destId="{DEEF1CB1-C600-420A-8B1A-24861C5CA328}" srcOrd="2" destOrd="0" presId="urn:microsoft.com/office/officeart/2005/8/layout/gear1"/>
    <dgm:cxn modelId="{B0AEE0A4-BBAE-4E98-AECA-967E33A65EB9}" type="presParOf" srcId="{C4B94119-9DA4-4C74-8A7B-1FF1A374FD60}" destId="{0C86438F-79E3-4471-BB1E-312146EA3FD0}" srcOrd="3" destOrd="0" presId="urn:microsoft.com/office/officeart/2005/8/layout/gear1"/>
    <dgm:cxn modelId="{9AC40B59-6E0C-4059-A9E1-36649D7E9210}" type="presParOf" srcId="{C4B94119-9DA4-4C74-8A7B-1FF1A374FD60}" destId="{726F0F59-5B2E-4C9B-8CCD-B8943920B148}" srcOrd="4" destOrd="0" presId="urn:microsoft.com/office/officeart/2005/8/layout/gear1"/>
    <dgm:cxn modelId="{4EA2BDF5-5F46-4D03-B593-37C7602C5675}" type="presParOf" srcId="{C4B94119-9DA4-4C74-8A7B-1FF1A374FD60}" destId="{56015B66-04F8-426C-98E4-2721F9F524C2}" srcOrd="5" destOrd="0" presId="urn:microsoft.com/office/officeart/2005/8/layout/gear1"/>
    <dgm:cxn modelId="{BBD6EFF7-02CE-4D44-A475-16A780F72837}" type="presParOf" srcId="{C4B94119-9DA4-4C74-8A7B-1FF1A374FD60}" destId="{BD7756A1-22EE-4BE0-81E6-D69627908F4A}" srcOrd="6" destOrd="0" presId="urn:microsoft.com/office/officeart/2005/8/layout/gear1"/>
    <dgm:cxn modelId="{1D6D18EB-58C9-4964-81C0-9F29F866C6D0}" type="presParOf" srcId="{C4B94119-9DA4-4C74-8A7B-1FF1A374FD60}" destId="{8A8EABA9-485C-42E5-A7A5-0AFBC8C9940E}" srcOrd="7" destOrd="0" presId="urn:microsoft.com/office/officeart/2005/8/layout/gear1"/>
    <dgm:cxn modelId="{AF3C3A2B-9EC3-42CC-8722-63D03FC03AB8}" type="presParOf" srcId="{C4B94119-9DA4-4C74-8A7B-1FF1A374FD60}" destId="{4DC550D8-E641-492F-BC9D-2A4940CD3DA9}" srcOrd="8" destOrd="0" presId="urn:microsoft.com/office/officeart/2005/8/layout/gear1"/>
    <dgm:cxn modelId="{A6793604-C4B1-4295-B9BA-E69ED57B6A04}" type="presParOf" srcId="{C4B94119-9DA4-4C74-8A7B-1FF1A374FD60}" destId="{0ECA4C53-3FF9-4388-9A7D-21DC9501E873}" srcOrd="9" destOrd="0" presId="urn:microsoft.com/office/officeart/2005/8/layout/gear1"/>
    <dgm:cxn modelId="{0FFED89A-A545-46EE-825E-CB1717CE2568}" type="presParOf" srcId="{C4B94119-9DA4-4C74-8A7B-1FF1A374FD60}" destId="{8703A639-8CA5-4E22-8A38-3C7C97566219}" srcOrd="10" destOrd="0" presId="urn:microsoft.com/office/officeart/2005/8/layout/gear1"/>
    <dgm:cxn modelId="{798700BE-9317-474F-8893-B63BA2E54FC9}" type="presParOf" srcId="{C4B94119-9DA4-4C74-8A7B-1FF1A374FD60}" destId="{7F66ECD5-5FDE-429E-A4E2-D24ADA182F01}" srcOrd="11" destOrd="0" presId="urn:microsoft.com/office/officeart/2005/8/layout/gear1"/>
    <dgm:cxn modelId="{C7F5FD49-091A-420D-B8F5-1AC636BF550C}" type="presParOf" srcId="{C4B94119-9DA4-4C74-8A7B-1FF1A374FD60}" destId="{F6F45DFC-D75D-41DE-B28D-2F66BAD06968}"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D44EA76-3ABB-4B82-80BE-FEC321472979}" type="doc">
      <dgm:prSet loTypeId="urn:microsoft.com/office/officeart/2005/8/layout/gear1" loCatId="relationship" qsTypeId="urn:microsoft.com/office/officeart/2005/8/quickstyle/3d4" qsCatId="3D" csTypeId="urn:microsoft.com/office/officeart/2005/8/colors/colorful2" csCatId="colorful" phldr="1"/>
      <dgm:spPr/>
    </dgm:pt>
    <dgm:pt modelId="{CA8D14E7-F5B1-4855-A345-F848DFA4321D}">
      <dgm:prSet phldrT="[Texto]" custT="1"/>
      <dgm:spPr/>
      <dgm:t>
        <a:bodyPr/>
        <a:lstStyle/>
        <a:p>
          <a:pPr algn="ctr"/>
          <a:r>
            <a:rPr lang="es-CO" sz="1000" b="1" dirty="0">
              <a:solidFill>
                <a:schemeClr val="tx1"/>
              </a:solidFill>
            </a:rPr>
            <a:t>Estar documentados y comunicados a los trabajadores. Ser revisados y evaluados 1 vez al año </a:t>
          </a:r>
          <a:r>
            <a:rPr lang="es-CO" sz="1000" b="1" dirty="0" smtClean="0">
              <a:solidFill>
                <a:schemeClr val="tx1"/>
              </a:solidFill>
            </a:rPr>
            <a:t>mínimo</a:t>
          </a:r>
          <a:endParaRPr lang="es-CO" sz="1000" b="1" dirty="0">
            <a:solidFill>
              <a:schemeClr val="tx1"/>
            </a:solidFill>
          </a:endParaRPr>
        </a:p>
      </dgm:t>
    </dgm:pt>
    <dgm:pt modelId="{D745D545-6499-49FB-9257-2BD789F4F794}" type="parTrans" cxnId="{20DBE266-F2C2-4A54-9B5E-F7B30C322C9F}">
      <dgm:prSet/>
      <dgm:spPr/>
      <dgm:t>
        <a:bodyPr/>
        <a:lstStyle/>
        <a:p>
          <a:pPr algn="ctr"/>
          <a:endParaRPr lang="es-CO"/>
        </a:p>
      </dgm:t>
    </dgm:pt>
    <dgm:pt modelId="{C138ECA0-076D-46D4-9A9D-84357E272A51}" type="sibTrans" cxnId="{20DBE266-F2C2-4A54-9B5E-F7B30C322C9F}">
      <dgm:prSet/>
      <dgm:spPr/>
      <dgm:t>
        <a:bodyPr/>
        <a:lstStyle/>
        <a:p>
          <a:pPr algn="ctr"/>
          <a:endParaRPr lang="es-CO"/>
        </a:p>
      </dgm:t>
    </dgm:pt>
    <dgm:pt modelId="{19F7DB48-1283-4B46-84B6-3EA51A1B0AAD}">
      <dgm:prSet phldrT="[Texto]" custT="1"/>
      <dgm:spPr/>
      <dgm:t>
        <a:bodyPr/>
        <a:lstStyle/>
        <a:p>
          <a:pPr algn="ctr"/>
          <a:r>
            <a:rPr lang="es-CO" sz="1000" b="1" dirty="0">
              <a:solidFill>
                <a:schemeClr val="tx1"/>
              </a:solidFill>
            </a:rPr>
            <a:t>Adecuados, coherentes y compatibles</a:t>
          </a:r>
        </a:p>
      </dgm:t>
    </dgm:pt>
    <dgm:pt modelId="{4B4A7E71-3ADA-4DF8-A86E-B699941360B5}" type="parTrans" cxnId="{FA4E0CA6-4C14-4671-9C81-99D9D068B3D8}">
      <dgm:prSet/>
      <dgm:spPr/>
      <dgm:t>
        <a:bodyPr/>
        <a:lstStyle/>
        <a:p>
          <a:pPr algn="ctr"/>
          <a:endParaRPr lang="es-CO"/>
        </a:p>
      </dgm:t>
    </dgm:pt>
    <dgm:pt modelId="{A8927CB1-EC5D-45A3-B53B-14E6135C115B}" type="sibTrans" cxnId="{FA4E0CA6-4C14-4671-9C81-99D9D068B3D8}">
      <dgm:prSet/>
      <dgm:spPr/>
      <dgm:t>
        <a:bodyPr/>
        <a:lstStyle/>
        <a:p>
          <a:pPr algn="ctr"/>
          <a:endParaRPr lang="es-CO"/>
        </a:p>
      </dgm:t>
    </dgm:pt>
    <dgm:pt modelId="{4DAAC42A-46E9-4F77-BC80-FFF4415BD8BA}">
      <dgm:prSet phldrT="[Texto]" custT="1"/>
      <dgm:spPr/>
      <dgm:t>
        <a:bodyPr/>
        <a:lstStyle/>
        <a:p>
          <a:pPr algn="ctr"/>
          <a:r>
            <a:rPr lang="es-CO" sz="1000" b="1" dirty="0">
              <a:solidFill>
                <a:schemeClr val="tx1"/>
              </a:solidFill>
            </a:rPr>
            <a:t>Claros, medibles, cuantificables</a:t>
          </a:r>
        </a:p>
      </dgm:t>
    </dgm:pt>
    <dgm:pt modelId="{42E90A6A-200F-4973-9493-4E6C464F1A7B}" type="parTrans" cxnId="{DBDF3EF8-A0B0-43A2-A629-EB7326FC92FF}">
      <dgm:prSet/>
      <dgm:spPr/>
      <dgm:t>
        <a:bodyPr/>
        <a:lstStyle/>
        <a:p>
          <a:pPr algn="ctr"/>
          <a:endParaRPr lang="es-CO"/>
        </a:p>
      </dgm:t>
    </dgm:pt>
    <dgm:pt modelId="{4FCCE415-588C-4970-B8C2-1942E4701361}" type="sibTrans" cxnId="{DBDF3EF8-A0B0-43A2-A629-EB7326FC92FF}">
      <dgm:prSet/>
      <dgm:spPr/>
      <dgm:t>
        <a:bodyPr/>
        <a:lstStyle/>
        <a:p>
          <a:pPr algn="ctr"/>
          <a:endParaRPr lang="es-CO"/>
        </a:p>
      </dgm:t>
    </dgm:pt>
    <dgm:pt modelId="{C4B94119-9DA4-4C74-8A7B-1FF1A374FD60}" type="pres">
      <dgm:prSet presAssocID="{2D44EA76-3ABB-4B82-80BE-FEC321472979}" presName="composite" presStyleCnt="0">
        <dgm:presLayoutVars>
          <dgm:chMax val="3"/>
          <dgm:animLvl val="lvl"/>
          <dgm:resizeHandles val="exact"/>
        </dgm:presLayoutVars>
      </dgm:prSet>
      <dgm:spPr/>
    </dgm:pt>
    <dgm:pt modelId="{22B244AC-9F95-4E08-8FB8-690C5279D578}" type="pres">
      <dgm:prSet presAssocID="{CA8D14E7-F5B1-4855-A345-F848DFA4321D}" presName="gear1" presStyleLbl="node1" presStyleIdx="0" presStyleCnt="3">
        <dgm:presLayoutVars>
          <dgm:chMax val="1"/>
          <dgm:bulletEnabled val="1"/>
        </dgm:presLayoutVars>
      </dgm:prSet>
      <dgm:spPr/>
      <dgm:t>
        <a:bodyPr/>
        <a:lstStyle/>
        <a:p>
          <a:endParaRPr lang="es-CO"/>
        </a:p>
      </dgm:t>
    </dgm:pt>
    <dgm:pt modelId="{82C69188-92CD-40DD-932E-51CE9787788A}" type="pres">
      <dgm:prSet presAssocID="{CA8D14E7-F5B1-4855-A345-F848DFA4321D}" presName="gear1srcNode" presStyleLbl="node1" presStyleIdx="0" presStyleCnt="3"/>
      <dgm:spPr/>
      <dgm:t>
        <a:bodyPr/>
        <a:lstStyle/>
        <a:p>
          <a:endParaRPr lang="es-CO"/>
        </a:p>
      </dgm:t>
    </dgm:pt>
    <dgm:pt modelId="{DEEF1CB1-C600-420A-8B1A-24861C5CA328}" type="pres">
      <dgm:prSet presAssocID="{CA8D14E7-F5B1-4855-A345-F848DFA4321D}" presName="gear1dstNode" presStyleLbl="node1" presStyleIdx="0" presStyleCnt="3"/>
      <dgm:spPr/>
      <dgm:t>
        <a:bodyPr/>
        <a:lstStyle/>
        <a:p>
          <a:endParaRPr lang="es-CO"/>
        </a:p>
      </dgm:t>
    </dgm:pt>
    <dgm:pt modelId="{0C86438F-79E3-4471-BB1E-312146EA3FD0}" type="pres">
      <dgm:prSet presAssocID="{19F7DB48-1283-4B46-84B6-3EA51A1B0AAD}" presName="gear2" presStyleLbl="node1" presStyleIdx="1" presStyleCnt="3" custScaleX="124117" custScaleY="109597" custLinFactNeighborX="-851" custLinFactNeighborY="16156">
        <dgm:presLayoutVars>
          <dgm:chMax val="1"/>
          <dgm:bulletEnabled val="1"/>
        </dgm:presLayoutVars>
      </dgm:prSet>
      <dgm:spPr/>
      <dgm:t>
        <a:bodyPr/>
        <a:lstStyle/>
        <a:p>
          <a:endParaRPr lang="es-CO"/>
        </a:p>
      </dgm:t>
    </dgm:pt>
    <dgm:pt modelId="{726F0F59-5B2E-4C9B-8CCD-B8943920B148}" type="pres">
      <dgm:prSet presAssocID="{19F7DB48-1283-4B46-84B6-3EA51A1B0AAD}" presName="gear2srcNode" presStyleLbl="node1" presStyleIdx="1" presStyleCnt="3"/>
      <dgm:spPr/>
      <dgm:t>
        <a:bodyPr/>
        <a:lstStyle/>
        <a:p>
          <a:endParaRPr lang="es-CO"/>
        </a:p>
      </dgm:t>
    </dgm:pt>
    <dgm:pt modelId="{56015B66-04F8-426C-98E4-2721F9F524C2}" type="pres">
      <dgm:prSet presAssocID="{19F7DB48-1283-4B46-84B6-3EA51A1B0AAD}" presName="gear2dstNode" presStyleLbl="node1" presStyleIdx="1" presStyleCnt="3"/>
      <dgm:spPr/>
      <dgm:t>
        <a:bodyPr/>
        <a:lstStyle/>
        <a:p>
          <a:endParaRPr lang="es-CO"/>
        </a:p>
      </dgm:t>
    </dgm:pt>
    <dgm:pt modelId="{BD7756A1-22EE-4BE0-81E6-D69627908F4A}" type="pres">
      <dgm:prSet presAssocID="{4DAAC42A-46E9-4F77-BC80-FFF4415BD8BA}" presName="gear3" presStyleLbl="node1" presStyleIdx="2" presStyleCnt="3" custScaleX="125289" custScaleY="113259"/>
      <dgm:spPr/>
      <dgm:t>
        <a:bodyPr/>
        <a:lstStyle/>
        <a:p>
          <a:endParaRPr lang="es-CO"/>
        </a:p>
      </dgm:t>
    </dgm:pt>
    <dgm:pt modelId="{8A8EABA9-485C-42E5-A7A5-0AFBC8C9940E}" type="pres">
      <dgm:prSet presAssocID="{4DAAC42A-46E9-4F77-BC80-FFF4415BD8BA}" presName="gear3tx" presStyleLbl="node1" presStyleIdx="2" presStyleCnt="3">
        <dgm:presLayoutVars>
          <dgm:chMax val="1"/>
          <dgm:bulletEnabled val="1"/>
        </dgm:presLayoutVars>
      </dgm:prSet>
      <dgm:spPr/>
      <dgm:t>
        <a:bodyPr/>
        <a:lstStyle/>
        <a:p>
          <a:endParaRPr lang="es-CO"/>
        </a:p>
      </dgm:t>
    </dgm:pt>
    <dgm:pt modelId="{4DC550D8-E641-492F-BC9D-2A4940CD3DA9}" type="pres">
      <dgm:prSet presAssocID="{4DAAC42A-46E9-4F77-BC80-FFF4415BD8BA}" presName="gear3srcNode" presStyleLbl="node1" presStyleIdx="2" presStyleCnt="3"/>
      <dgm:spPr/>
      <dgm:t>
        <a:bodyPr/>
        <a:lstStyle/>
        <a:p>
          <a:endParaRPr lang="es-CO"/>
        </a:p>
      </dgm:t>
    </dgm:pt>
    <dgm:pt modelId="{0ECA4C53-3FF9-4388-9A7D-21DC9501E873}" type="pres">
      <dgm:prSet presAssocID="{4DAAC42A-46E9-4F77-BC80-FFF4415BD8BA}" presName="gear3dstNode" presStyleLbl="node1" presStyleIdx="2" presStyleCnt="3"/>
      <dgm:spPr/>
      <dgm:t>
        <a:bodyPr/>
        <a:lstStyle/>
        <a:p>
          <a:endParaRPr lang="es-CO"/>
        </a:p>
      </dgm:t>
    </dgm:pt>
    <dgm:pt modelId="{8703A639-8CA5-4E22-8A38-3C7C97566219}" type="pres">
      <dgm:prSet presAssocID="{C138ECA0-076D-46D4-9A9D-84357E272A51}" presName="connector1" presStyleLbl="sibTrans2D1" presStyleIdx="0" presStyleCnt="3"/>
      <dgm:spPr/>
      <dgm:t>
        <a:bodyPr/>
        <a:lstStyle/>
        <a:p>
          <a:endParaRPr lang="es-CO"/>
        </a:p>
      </dgm:t>
    </dgm:pt>
    <dgm:pt modelId="{7F66ECD5-5FDE-429E-A4E2-D24ADA182F01}" type="pres">
      <dgm:prSet presAssocID="{A8927CB1-EC5D-45A3-B53B-14E6135C115B}" presName="connector2" presStyleLbl="sibTrans2D1" presStyleIdx="1" presStyleCnt="3"/>
      <dgm:spPr/>
      <dgm:t>
        <a:bodyPr/>
        <a:lstStyle/>
        <a:p>
          <a:endParaRPr lang="es-CO"/>
        </a:p>
      </dgm:t>
    </dgm:pt>
    <dgm:pt modelId="{F6F45DFC-D75D-41DE-B28D-2F66BAD06968}" type="pres">
      <dgm:prSet presAssocID="{4FCCE415-588C-4970-B8C2-1942E4701361}" presName="connector3" presStyleLbl="sibTrans2D1" presStyleIdx="2" presStyleCnt="3"/>
      <dgm:spPr/>
      <dgm:t>
        <a:bodyPr/>
        <a:lstStyle/>
        <a:p>
          <a:endParaRPr lang="es-CO"/>
        </a:p>
      </dgm:t>
    </dgm:pt>
  </dgm:ptLst>
  <dgm:cxnLst>
    <dgm:cxn modelId="{B9F84E2F-5235-44BE-9695-A5DA38563643}" type="presOf" srcId="{4DAAC42A-46E9-4F77-BC80-FFF4415BD8BA}" destId="{4DC550D8-E641-492F-BC9D-2A4940CD3DA9}" srcOrd="2" destOrd="0" presId="urn:microsoft.com/office/officeart/2005/8/layout/gear1"/>
    <dgm:cxn modelId="{1452041A-E245-430E-96F1-D0F9508356C8}" type="presOf" srcId="{4DAAC42A-46E9-4F77-BC80-FFF4415BD8BA}" destId="{0ECA4C53-3FF9-4388-9A7D-21DC9501E873}" srcOrd="3" destOrd="0" presId="urn:microsoft.com/office/officeart/2005/8/layout/gear1"/>
    <dgm:cxn modelId="{28AD1792-1FDE-455D-9454-96BEDAEE853A}" type="presOf" srcId="{CA8D14E7-F5B1-4855-A345-F848DFA4321D}" destId="{82C69188-92CD-40DD-932E-51CE9787788A}" srcOrd="1" destOrd="0" presId="urn:microsoft.com/office/officeart/2005/8/layout/gear1"/>
    <dgm:cxn modelId="{7ED9814D-433D-436A-9926-1E597FB6E5D0}" type="presOf" srcId="{19F7DB48-1283-4B46-84B6-3EA51A1B0AAD}" destId="{0C86438F-79E3-4471-BB1E-312146EA3FD0}" srcOrd="0" destOrd="0" presId="urn:microsoft.com/office/officeart/2005/8/layout/gear1"/>
    <dgm:cxn modelId="{3DA60EFF-A181-4ADA-B3D2-D26DDC524830}" type="presOf" srcId="{CA8D14E7-F5B1-4855-A345-F848DFA4321D}" destId="{DEEF1CB1-C600-420A-8B1A-24861C5CA328}" srcOrd="2" destOrd="0" presId="urn:microsoft.com/office/officeart/2005/8/layout/gear1"/>
    <dgm:cxn modelId="{20DBE266-F2C2-4A54-9B5E-F7B30C322C9F}" srcId="{2D44EA76-3ABB-4B82-80BE-FEC321472979}" destId="{CA8D14E7-F5B1-4855-A345-F848DFA4321D}" srcOrd="0" destOrd="0" parTransId="{D745D545-6499-49FB-9257-2BD789F4F794}" sibTransId="{C138ECA0-076D-46D4-9A9D-84357E272A51}"/>
    <dgm:cxn modelId="{3F4496E3-9516-4E81-9B6C-8513C0031C1D}" type="presOf" srcId="{4DAAC42A-46E9-4F77-BC80-FFF4415BD8BA}" destId="{BD7756A1-22EE-4BE0-81E6-D69627908F4A}" srcOrd="0" destOrd="0" presId="urn:microsoft.com/office/officeart/2005/8/layout/gear1"/>
    <dgm:cxn modelId="{8B67D8E7-4FB8-4A7F-805A-2FFC81E3713E}" type="presOf" srcId="{CA8D14E7-F5B1-4855-A345-F848DFA4321D}" destId="{22B244AC-9F95-4E08-8FB8-690C5279D578}" srcOrd="0" destOrd="0" presId="urn:microsoft.com/office/officeart/2005/8/layout/gear1"/>
    <dgm:cxn modelId="{8914FAF3-E5E8-4DB4-AA72-1CC09A6B69C8}" type="presOf" srcId="{2D44EA76-3ABB-4B82-80BE-FEC321472979}" destId="{C4B94119-9DA4-4C74-8A7B-1FF1A374FD60}" srcOrd="0" destOrd="0" presId="urn:microsoft.com/office/officeart/2005/8/layout/gear1"/>
    <dgm:cxn modelId="{9489ED98-A2AF-45E2-B6E2-14F22912EE7F}" type="presOf" srcId="{4FCCE415-588C-4970-B8C2-1942E4701361}" destId="{F6F45DFC-D75D-41DE-B28D-2F66BAD06968}" srcOrd="0" destOrd="0" presId="urn:microsoft.com/office/officeart/2005/8/layout/gear1"/>
    <dgm:cxn modelId="{B1B7E369-7457-43CC-A7C9-22468709CD1D}" type="presOf" srcId="{19F7DB48-1283-4B46-84B6-3EA51A1B0AAD}" destId="{726F0F59-5B2E-4C9B-8CCD-B8943920B148}" srcOrd="1" destOrd="0" presId="urn:microsoft.com/office/officeart/2005/8/layout/gear1"/>
    <dgm:cxn modelId="{FA4E0CA6-4C14-4671-9C81-99D9D068B3D8}" srcId="{2D44EA76-3ABB-4B82-80BE-FEC321472979}" destId="{19F7DB48-1283-4B46-84B6-3EA51A1B0AAD}" srcOrd="1" destOrd="0" parTransId="{4B4A7E71-3ADA-4DF8-A86E-B699941360B5}" sibTransId="{A8927CB1-EC5D-45A3-B53B-14E6135C115B}"/>
    <dgm:cxn modelId="{39DBA77A-CEB3-45A0-98A1-72F3F57C98E4}" type="presOf" srcId="{4DAAC42A-46E9-4F77-BC80-FFF4415BD8BA}" destId="{8A8EABA9-485C-42E5-A7A5-0AFBC8C9940E}" srcOrd="1" destOrd="0" presId="urn:microsoft.com/office/officeart/2005/8/layout/gear1"/>
    <dgm:cxn modelId="{DBDF3EF8-A0B0-43A2-A629-EB7326FC92FF}" srcId="{2D44EA76-3ABB-4B82-80BE-FEC321472979}" destId="{4DAAC42A-46E9-4F77-BC80-FFF4415BD8BA}" srcOrd="2" destOrd="0" parTransId="{42E90A6A-200F-4973-9493-4E6C464F1A7B}" sibTransId="{4FCCE415-588C-4970-B8C2-1942E4701361}"/>
    <dgm:cxn modelId="{604F3AB0-578B-4986-9593-FE873826356B}" type="presOf" srcId="{C138ECA0-076D-46D4-9A9D-84357E272A51}" destId="{8703A639-8CA5-4E22-8A38-3C7C97566219}" srcOrd="0" destOrd="0" presId="urn:microsoft.com/office/officeart/2005/8/layout/gear1"/>
    <dgm:cxn modelId="{B49A576E-619F-4340-A1A9-013320C7C3B7}" type="presOf" srcId="{19F7DB48-1283-4B46-84B6-3EA51A1B0AAD}" destId="{56015B66-04F8-426C-98E4-2721F9F524C2}" srcOrd="2" destOrd="0" presId="urn:microsoft.com/office/officeart/2005/8/layout/gear1"/>
    <dgm:cxn modelId="{D4F8F974-B976-4A56-AAAE-E60AC8C0ECCB}" type="presOf" srcId="{A8927CB1-EC5D-45A3-B53B-14E6135C115B}" destId="{7F66ECD5-5FDE-429E-A4E2-D24ADA182F01}" srcOrd="0" destOrd="0" presId="urn:microsoft.com/office/officeart/2005/8/layout/gear1"/>
    <dgm:cxn modelId="{FEBBF0C7-4DEB-415D-BFE6-C826A85B406D}" type="presParOf" srcId="{C4B94119-9DA4-4C74-8A7B-1FF1A374FD60}" destId="{22B244AC-9F95-4E08-8FB8-690C5279D578}" srcOrd="0" destOrd="0" presId="urn:microsoft.com/office/officeart/2005/8/layout/gear1"/>
    <dgm:cxn modelId="{0E2F837E-8CB2-4DBD-8DFC-1632C4718D61}" type="presParOf" srcId="{C4B94119-9DA4-4C74-8A7B-1FF1A374FD60}" destId="{82C69188-92CD-40DD-932E-51CE9787788A}" srcOrd="1" destOrd="0" presId="urn:microsoft.com/office/officeart/2005/8/layout/gear1"/>
    <dgm:cxn modelId="{60329985-3260-4C8B-9001-B66CADDC7085}" type="presParOf" srcId="{C4B94119-9DA4-4C74-8A7B-1FF1A374FD60}" destId="{DEEF1CB1-C600-420A-8B1A-24861C5CA328}" srcOrd="2" destOrd="0" presId="urn:microsoft.com/office/officeart/2005/8/layout/gear1"/>
    <dgm:cxn modelId="{3032851D-D71D-4759-A44A-9D16C3EAEF10}" type="presParOf" srcId="{C4B94119-9DA4-4C74-8A7B-1FF1A374FD60}" destId="{0C86438F-79E3-4471-BB1E-312146EA3FD0}" srcOrd="3" destOrd="0" presId="urn:microsoft.com/office/officeart/2005/8/layout/gear1"/>
    <dgm:cxn modelId="{9BD7A09C-E3A0-4E79-B64F-7B270ABA012B}" type="presParOf" srcId="{C4B94119-9DA4-4C74-8A7B-1FF1A374FD60}" destId="{726F0F59-5B2E-4C9B-8CCD-B8943920B148}" srcOrd="4" destOrd="0" presId="urn:microsoft.com/office/officeart/2005/8/layout/gear1"/>
    <dgm:cxn modelId="{3856B1D3-A1B3-417C-B0F0-B23868B56402}" type="presParOf" srcId="{C4B94119-9DA4-4C74-8A7B-1FF1A374FD60}" destId="{56015B66-04F8-426C-98E4-2721F9F524C2}" srcOrd="5" destOrd="0" presId="urn:microsoft.com/office/officeart/2005/8/layout/gear1"/>
    <dgm:cxn modelId="{4678AA89-E0B0-4306-A470-BE0ED1E937BE}" type="presParOf" srcId="{C4B94119-9DA4-4C74-8A7B-1FF1A374FD60}" destId="{BD7756A1-22EE-4BE0-81E6-D69627908F4A}" srcOrd="6" destOrd="0" presId="urn:microsoft.com/office/officeart/2005/8/layout/gear1"/>
    <dgm:cxn modelId="{504E8F1C-7830-4682-86D5-5254164AFF04}" type="presParOf" srcId="{C4B94119-9DA4-4C74-8A7B-1FF1A374FD60}" destId="{8A8EABA9-485C-42E5-A7A5-0AFBC8C9940E}" srcOrd="7" destOrd="0" presId="urn:microsoft.com/office/officeart/2005/8/layout/gear1"/>
    <dgm:cxn modelId="{430612FD-378D-47DC-BC64-8B8557388E38}" type="presParOf" srcId="{C4B94119-9DA4-4C74-8A7B-1FF1A374FD60}" destId="{4DC550D8-E641-492F-BC9D-2A4940CD3DA9}" srcOrd="8" destOrd="0" presId="urn:microsoft.com/office/officeart/2005/8/layout/gear1"/>
    <dgm:cxn modelId="{6685B780-8CB6-43A4-A307-5CC069CC0AD1}" type="presParOf" srcId="{C4B94119-9DA4-4C74-8A7B-1FF1A374FD60}" destId="{0ECA4C53-3FF9-4388-9A7D-21DC9501E873}" srcOrd="9" destOrd="0" presId="urn:microsoft.com/office/officeart/2005/8/layout/gear1"/>
    <dgm:cxn modelId="{A9EF756F-804B-4CB2-943E-440BE369FFF4}" type="presParOf" srcId="{C4B94119-9DA4-4C74-8A7B-1FF1A374FD60}" destId="{8703A639-8CA5-4E22-8A38-3C7C97566219}" srcOrd="10" destOrd="0" presId="urn:microsoft.com/office/officeart/2005/8/layout/gear1"/>
    <dgm:cxn modelId="{B4B4794B-38FB-49FA-8D61-91C28E68E387}" type="presParOf" srcId="{C4B94119-9DA4-4C74-8A7B-1FF1A374FD60}" destId="{7F66ECD5-5FDE-429E-A4E2-D24ADA182F01}" srcOrd="11" destOrd="0" presId="urn:microsoft.com/office/officeart/2005/8/layout/gear1"/>
    <dgm:cxn modelId="{A072B66D-F6A2-4A81-80BB-C5965DF66AD9}" type="presParOf" srcId="{C4B94119-9DA4-4C74-8A7B-1FF1A374FD60}" destId="{F6F45DFC-D75D-41DE-B28D-2F66BAD06968}"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31EC76-1670-4E22-A98C-F19A5E5106C5}" type="doc">
      <dgm:prSet loTypeId="urn:microsoft.com/office/officeart/2005/8/layout/radial2" loCatId="relationship" qsTypeId="urn:microsoft.com/office/officeart/2005/8/quickstyle/simple3" qsCatId="simple" csTypeId="urn:microsoft.com/office/officeart/2005/8/colors/accent0_1" csCatId="mainScheme" phldr="1"/>
      <dgm:spPr/>
      <dgm:t>
        <a:bodyPr/>
        <a:lstStyle/>
        <a:p>
          <a:endParaRPr lang="es-CO"/>
        </a:p>
      </dgm:t>
    </dgm:pt>
    <dgm:pt modelId="{D7F263D7-B4B0-4090-B97F-55DFB964EA81}">
      <dgm:prSet phldrT="[Texto]" custT="1"/>
      <dgm:spPr/>
      <dgm:t>
        <a:bodyPr/>
        <a:lstStyle/>
        <a:p>
          <a:r>
            <a:rPr lang="es-CO" sz="1050" b="1" dirty="0">
              <a:solidFill>
                <a:srgbClr val="002060"/>
              </a:solidFill>
            </a:rPr>
            <a:t>De estructura </a:t>
          </a:r>
        </a:p>
      </dgm:t>
    </dgm:pt>
    <dgm:pt modelId="{9AC2FD6B-EDD2-48C3-8A41-C9EFD1329400}" type="parTrans" cxnId="{4EB91DA4-0B7F-4263-B0CC-50CFB83733D6}">
      <dgm:prSet/>
      <dgm:spPr/>
      <dgm:t>
        <a:bodyPr/>
        <a:lstStyle/>
        <a:p>
          <a:endParaRPr lang="es-CO"/>
        </a:p>
      </dgm:t>
    </dgm:pt>
    <dgm:pt modelId="{0B844F38-27C7-4EB1-9E35-D7094A8647FB}" type="sibTrans" cxnId="{4EB91DA4-0B7F-4263-B0CC-50CFB83733D6}">
      <dgm:prSet/>
      <dgm:spPr/>
      <dgm:t>
        <a:bodyPr/>
        <a:lstStyle/>
        <a:p>
          <a:endParaRPr lang="es-CO"/>
        </a:p>
      </dgm:t>
    </dgm:pt>
    <dgm:pt modelId="{CD094495-CBB4-497C-ACCA-99A4E5B6A202}">
      <dgm:prSet phldrT="[Texto]" custT="1"/>
      <dgm:spPr/>
      <dgm:t>
        <a:bodyPr/>
        <a:lstStyle/>
        <a:p>
          <a:r>
            <a:rPr lang="es-CO" sz="1050" b="1" dirty="0">
              <a:solidFill>
                <a:srgbClr val="002060"/>
              </a:solidFill>
            </a:rPr>
            <a:t>De Proceso </a:t>
          </a:r>
        </a:p>
      </dgm:t>
    </dgm:pt>
    <dgm:pt modelId="{D92F9CF8-1A89-4350-AF52-8742EB68E080}" type="parTrans" cxnId="{B8DED12E-E7CD-469E-85B0-D9590E53869F}">
      <dgm:prSet/>
      <dgm:spPr/>
      <dgm:t>
        <a:bodyPr/>
        <a:lstStyle/>
        <a:p>
          <a:endParaRPr lang="es-CO"/>
        </a:p>
      </dgm:t>
    </dgm:pt>
    <dgm:pt modelId="{252BABF6-FD29-4F31-B24C-C81361F1BEE8}" type="sibTrans" cxnId="{B8DED12E-E7CD-469E-85B0-D9590E53869F}">
      <dgm:prSet/>
      <dgm:spPr/>
      <dgm:t>
        <a:bodyPr/>
        <a:lstStyle/>
        <a:p>
          <a:endParaRPr lang="es-CO"/>
        </a:p>
      </dgm:t>
    </dgm:pt>
    <dgm:pt modelId="{4B780DF8-946D-49F1-9E33-6C257DD561F0}">
      <dgm:prSet phldrT="[Texto]" custT="1"/>
      <dgm:spPr/>
      <dgm:t>
        <a:bodyPr/>
        <a:lstStyle/>
        <a:p>
          <a:r>
            <a:rPr lang="es-CO" sz="1050" b="1" dirty="0">
              <a:solidFill>
                <a:srgbClr val="002060"/>
              </a:solidFill>
            </a:rPr>
            <a:t>De Resultado </a:t>
          </a:r>
        </a:p>
      </dgm:t>
    </dgm:pt>
    <dgm:pt modelId="{9A4BA788-137E-4E60-9B1C-6CBC15FEDF62}" type="parTrans" cxnId="{BD0C5AC4-0D6F-4138-9F5F-6ECC81099EF2}">
      <dgm:prSet/>
      <dgm:spPr/>
      <dgm:t>
        <a:bodyPr/>
        <a:lstStyle/>
        <a:p>
          <a:endParaRPr lang="es-CO"/>
        </a:p>
      </dgm:t>
    </dgm:pt>
    <dgm:pt modelId="{9340C91A-77D7-4817-AC7E-72DD148F4D0F}" type="sibTrans" cxnId="{BD0C5AC4-0D6F-4138-9F5F-6ECC81099EF2}">
      <dgm:prSet/>
      <dgm:spPr/>
      <dgm:t>
        <a:bodyPr/>
        <a:lstStyle/>
        <a:p>
          <a:endParaRPr lang="es-CO"/>
        </a:p>
      </dgm:t>
    </dgm:pt>
    <dgm:pt modelId="{45D26C20-33D3-4874-BF55-6143475F3E6C}" type="pres">
      <dgm:prSet presAssocID="{BB31EC76-1670-4E22-A98C-F19A5E5106C5}" presName="composite" presStyleCnt="0">
        <dgm:presLayoutVars>
          <dgm:chMax val="5"/>
          <dgm:dir/>
          <dgm:animLvl val="ctr"/>
          <dgm:resizeHandles val="exact"/>
        </dgm:presLayoutVars>
      </dgm:prSet>
      <dgm:spPr/>
      <dgm:t>
        <a:bodyPr/>
        <a:lstStyle/>
        <a:p>
          <a:endParaRPr lang="es-CO"/>
        </a:p>
      </dgm:t>
    </dgm:pt>
    <dgm:pt modelId="{29B3FAEC-5377-451F-953B-378BECA361D3}" type="pres">
      <dgm:prSet presAssocID="{BB31EC76-1670-4E22-A98C-F19A5E5106C5}" presName="cycle" presStyleCnt="0"/>
      <dgm:spPr/>
    </dgm:pt>
    <dgm:pt modelId="{07FEDEFA-56E4-4779-8A69-7A8EE8E8C18E}" type="pres">
      <dgm:prSet presAssocID="{BB31EC76-1670-4E22-A98C-F19A5E5106C5}" presName="centerShape" presStyleCnt="0"/>
      <dgm:spPr/>
    </dgm:pt>
    <dgm:pt modelId="{01B77290-7730-406B-9295-82D335DC7D05}" type="pres">
      <dgm:prSet presAssocID="{BB31EC76-1670-4E22-A98C-F19A5E5106C5}" presName="connSite" presStyleLbl="node1" presStyleIdx="0" presStyleCnt="4"/>
      <dgm:spPr/>
    </dgm:pt>
    <dgm:pt modelId="{B82A4054-A703-4567-BBA8-07876BF67500}" type="pres">
      <dgm:prSet presAssocID="{BB31EC76-1670-4E22-A98C-F19A5E5106C5}" presName="visible" presStyleLbl="nod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23000" r="-23000"/>
          </a:stretch>
        </a:blipFill>
      </dgm:spPr>
    </dgm:pt>
    <dgm:pt modelId="{FBC5AFD9-9E11-4629-B955-ADCEB8203AD1}" type="pres">
      <dgm:prSet presAssocID="{9AC2FD6B-EDD2-48C3-8A41-C9EFD1329400}" presName="Name25" presStyleLbl="parChTrans1D1" presStyleIdx="0" presStyleCnt="3"/>
      <dgm:spPr/>
      <dgm:t>
        <a:bodyPr/>
        <a:lstStyle/>
        <a:p>
          <a:endParaRPr lang="es-CO"/>
        </a:p>
      </dgm:t>
    </dgm:pt>
    <dgm:pt modelId="{871A2AC0-D6B0-4F5E-8CC3-14AB936EC721}" type="pres">
      <dgm:prSet presAssocID="{D7F263D7-B4B0-4090-B97F-55DFB964EA81}" presName="node" presStyleCnt="0"/>
      <dgm:spPr/>
    </dgm:pt>
    <dgm:pt modelId="{43DEF658-0179-45F2-83E1-5DF2F65315B1}" type="pres">
      <dgm:prSet presAssocID="{D7F263D7-B4B0-4090-B97F-55DFB964EA81}" presName="parentNode" presStyleLbl="node1" presStyleIdx="1" presStyleCnt="4" custScaleX="105061" custScaleY="93529">
        <dgm:presLayoutVars>
          <dgm:chMax val="1"/>
          <dgm:bulletEnabled val="1"/>
        </dgm:presLayoutVars>
      </dgm:prSet>
      <dgm:spPr/>
      <dgm:t>
        <a:bodyPr/>
        <a:lstStyle/>
        <a:p>
          <a:endParaRPr lang="es-CO"/>
        </a:p>
      </dgm:t>
    </dgm:pt>
    <dgm:pt modelId="{E71FCC8B-764F-41A6-ABF8-77BB438F3E94}" type="pres">
      <dgm:prSet presAssocID="{D7F263D7-B4B0-4090-B97F-55DFB964EA81}" presName="childNode" presStyleLbl="revTx" presStyleIdx="0" presStyleCnt="0">
        <dgm:presLayoutVars>
          <dgm:bulletEnabled val="1"/>
        </dgm:presLayoutVars>
      </dgm:prSet>
      <dgm:spPr/>
      <dgm:t>
        <a:bodyPr/>
        <a:lstStyle/>
        <a:p>
          <a:endParaRPr lang="es-CO"/>
        </a:p>
      </dgm:t>
    </dgm:pt>
    <dgm:pt modelId="{8C731AF2-CFF9-4209-AD04-41B3460707BC}" type="pres">
      <dgm:prSet presAssocID="{D92F9CF8-1A89-4350-AF52-8742EB68E080}" presName="Name25" presStyleLbl="parChTrans1D1" presStyleIdx="1" presStyleCnt="3"/>
      <dgm:spPr/>
      <dgm:t>
        <a:bodyPr/>
        <a:lstStyle/>
        <a:p>
          <a:endParaRPr lang="es-CO"/>
        </a:p>
      </dgm:t>
    </dgm:pt>
    <dgm:pt modelId="{018E9ADE-6688-4AE1-A24D-5293231E96B4}" type="pres">
      <dgm:prSet presAssocID="{CD094495-CBB4-497C-ACCA-99A4E5B6A202}" presName="node" presStyleCnt="0"/>
      <dgm:spPr/>
    </dgm:pt>
    <dgm:pt modelId="{92A3236C-DE6C-4B05-B5F1-D0311FC46871}" type="pres">
      <dgm:prSet presAssocID="{CD094495-CBB4-497C-ACCA-99A4E5B6A202}" presName="parentNode" presStyleLbl="node1" presStyleIdx="2" presStyleCnt="4">
        <dgm:presLayoutVars>
          <dgm:chMax val="1"/>
          <dgm:bulletEnabled val="1"/>
        </dgm:presLayoutVars>
      </dgm:prSet>
      <dgm:spPr/>
      <dgm:t>
        <a:bodyPr/>
        <a:lstStyle/>
        <a:p>
          <a:endParaRPr lang="es-CO"/>
        </a:p>
      </dgm:t>
    </dgm:pt>
    <dgm:pt modelId="{8273709C-7E42-411E-9DCD-23E37EC719E3}" type="pres">
      <dgm:prSet presAssocID="{CD094495-CBB4-497C-ACCA-99A4E5B6A202}" presName="childNode" presStyleLbl="revTx" presStyleIdx="0" presStyleCnt="0">
        <dgm:presLayoutVars>
          <dgm:bulletEnabled val="1"/>
        </dgm:presLayoutVars>
      </dgm:prSet>
      <dgm:spPr/>
      <dgm:t>
        <a:bodyPr/>
        <a:lstStyle/>
        <a:p>
          <a:endParaRPr lang="es-CO"/>
        </a:p>
      </dgm:t>
    </dgm:pt>
    <dgm:pt modelId="{E05B29F8-C5A8-438B-837F-E6015C762680}" type="pres">
      <dgm:prSet presAssocID="{9A4BA788-137E-4E60-9B1C-6CBC15FEDF62}" presName="Name25" presStyleLbl="parChTrans1D1" presStyleIdx="2" presStyleCnt="3"/>
      <dgm:spPr/>
      <dgm:t>
        <a:bodyPr/>
        <a:lstStyle/>
        <a:p>
          <a:endParaRPr lang="es-CO"/>
        </a:p>
      </dgm:t>
    </dgm:pt>
    <dgm:pt modelId="{963A4CF2-32D6-4769-AA78-ABC9D004D826}" type="pres">
      <dgm:prSet presAssocID="{4B780DF8-946D-49F1-9E33-6C257DD561F0}" presName="node" presStyleCnt="0"/>
      <dgm:spPr/>
    </dgm:pt>
    <dgm:pt modelId="{A5236CDE-4920-45A7-9F6E-D02F183A6836}" type="pres">
      <dgm:prSet presAssocID="{4B780DF8-946D-49F1-9E33-6C257DD561F0}" presName="parentNode" presStyleLbl="node1" presStyleIdx="3" presStyleCnt="4">
        <dgm:presLayoutVars>
          <dgm:chMax val="1"/>
          <dgm:bulletEnabled val="1"/>
        </dgm:presLayoutVars>
      </dgm:prSet>
      <dgm:spPr/>
      <dgm:t>
        <a:bodyPr/>
        <a:lstStyle/>
        <a:p>
          <a:endParaRPr lang="es-CO"/>
        </a:p>
      </dgm:t>
    </dgm:pt>
    <dgm:pt modelId="{EE5744D9-66E5-41B5-AF66-A24FA4F78961}" type="pres">
      <dgm:prSet presAssocID="{4B780DF8-946D-49F1-9E33-6C257DD561F0}" presName="childNode" presStyleLbl="revTx" presStyleIdx="0" presStyleCnt="0">
        <dgm:presLayoutVars>
          <dgm:bulletEnabled val="1"/>
        </dgm:presLayoutVars>
      </dgm:prSet>
      <dgm:spPr/>
      <dgm:t>
        <a:bodyPr/>
        <a:lstStyle/>
        <a:p>
          <a:endParaRPr lang="es-CO"/>
        </a:p>
      </dgm:t>
    </dgm:pt>
  </dgm:ptLst>
  <dgm:cxnLst>
    <dgm:cxn modelId="{4EB91DA4-0B7F-4263-B0CC-50CFB83733D6}" srcId="{BB31EC76-1670-4E22-A98C-F19A5E5106C5}" destId="{D7F263D7-B4B0-4090-B97F-55DFB964EA81}" srcOrd="0" destOrd="0" parTransId="{9AC2FD6B-EDD2-48C3-8A41-C9EFD1329400}" sibTransId="{0B844F38-27C7-4EB1-9E35-D7094A8647FB}"/>
    <dgm:cxn modelId="{BD0C5AC4-0D6F-4138-9F5F-6ECC81099EF2}" srcId="{BB31EC76-1670-4E22-A98C-F19A5E5106C5}" destId="{4B780DF8-946D-49F1-9E33-6C257DD561F0}" srcOrd="2" destOrd="0" parTransId="{9A4BA788-137E-4E60-9B1C-6CBC15FEDF62}" sibTransId="{9340C91A-77D7-4817-AC7E-72DD148F4D0F}"/>
    <dgm:cxn modelId="{394EC907-8D92-43CB-BEA3-BE23BC7CA0CC}" type="presOf" srcId="{BB31EC76-1670-4E22-A98C-F19A5E5106C5}" destId="{45D26C20-33D3-4874-BF55-6143475F3E6C}" srcOrd="0" destOrd="0" presId="urn:microsoft.com/office/officeart/2005/8/layout/radial2"/>
    <dgm:cxn modelId="{BCEA2DA4-CFB3-4A73-B652-0C144B231351}" type="presOf" srcId="{D92F9CF8-1A89-4350-AF52-8742EB68E080}" destId="{8C731AF2-CFF9-4209-AD04-41B3460707BC}" srcOrd="0" destOrd="0" presId="urn:microsoft.com/office/officeart/2005/8/layout/radial2"/>
    <dgm:cxn modelId="{B6D3530C-C587-414F-808D-E30D83EA70B0}" type="presOf" srcId="{D7F263D7-B4B0-4090-B97F-55DFB964EA81}" destId="{43DEF658-0179-45F2-83E1-5DF2F65315B1}" srcOrd="0" destOrd="0" presId="urn:microsoft.com/office/officeart/2005/8/layout/radial2"/>
    <dgm:cxn modelId="{24174CAF-AE31-4C5D-ABA8-4011520DBD6F}" type="presOf" srcId="{CD094495-CBB4-497C-ACCA-99A4E5B6A202}" destId="{92A3236C-DE6C-4B05-B5F1-D0311FC46871}" srcOrd="0" destOrd="0" presId="urn:microsoft.com/office/officeart/2005/8/layout/radial2"/>
    <dgm:cxn modelId="{1E13B80F-A745-4959-B113-CFFCB629DAF6}" type="presOf" srcId="{4B780DF8-946D-49F1-9E33-6C257DD561F0}" destId="{A5236CDE-4920-45A7-9F6E-D02F183A6836}" srcOrd="0" destOrd="0" presId="urn:microsoft.com/office/officeart/2005/8/layout/radial2"/>
    <dgm:cxn modelId="{BDF8BB04-E62E-4D9A-8BB0-A19E7FDC2DBB}" type="presOf" srcId="{9A4BA788-137E-4E60-9B1C-6CBC15FEDF62}" destId="{E05B29F8-C5A8-438B-837F-E6015C762680}" srcOrd="0" destOrd="0" presId="urn:microsoft.com/office/officeart/2005/8/layout/radial2"/>
    <dgm:cxn modelId="{57D0931A-41AA-46D6-91EF-208AA69ED8A1}" type="presOf" srcId="{9AC2FD6B-EDD2-48C3-8A41-C9EFD1329400}" destId="{FBC5AFD9-9E11-4629-B955-ADCEB8203AD1}" srcOrd="0" destOrd="0" presId="urn:microsoft.com/office/officeart/2005/8/layout/radial2"/>
    <dgm:cxn modelId="{B8DED12E-E7CD-469E-85B0-D9590E53869F}" srcId="{BB31EC76-1670-4E22-A98C-F19A5E5106C5}" destId="{CD094495-CBB4-497C-ACCA-99A4E5B6A202}" srcOrd="1" destOrd="0" parTransId="{D92F9CF8-1A89-4350-AF52-8742EB68E080}" sibTransId="{252BABF6-FD29-4F31-B24C-C81361F1BEE8}"/>
    <dgm:cxn modelId="{F3FCD060-1BB7-4481-BE7D-676E386FF6A6}" type="presParOf" srcId="{45D26C20-33D3-4874-BF55-6143475F3E6C}" destId="{29B3FAEC-5377-451F-953B-378BECA361D3}" srcOrd="0" destOrd="0" presId="urn:microsoft.com/office/officeart/2005/8/layout/radial2"/>
    <dgm:cxn modelId="{73C2ED57-F803-4A99-B3F6-3C19D776306B}" type="presParOf" srcId="{29B3FAEC-5377-451F-953B-378BECA361D3}" destId="{07FEDEFA-56E4-4779-8A69-7A8EE8E8C18E}" srcOrd="0" destOrd="0" presId="urn:microsoft.com/office/officeart/2005/8/layout/radial2"/>
    <dgm:cxn modelId="{930F20BB-9163-45E7-85C6-F70007691A5F}" type="presParOf" srcId="{07FEDEFA-56E4-4779-8A69-7A8EE8E8C18E}" destId="{01B77290-7730-406B-9295-82D335DC7D05}" srcOrd="0" destOrd="0" presId="urn:microsoft.com/office/officeart/2005/8/layout/radial2"/>
    <dgm:cxn modelId="{43BBACD4-2B02-43C3-9D5C-57C7B5B7DDF5}" type="presParOf" srcId="{07FEDEFA-56E4-4779-8A69-7A8EE8E8C18E}" destId="{B82A4054-A703-4567-BBA8-07876BF67500}" srcOrd="1" destOrd="0" presId="urn:microsoft.com/office/officeart/2005/8/layout/radial2"/>
    <dgm:cxn modelId="{8E5213DF-3900-470F-9312-4D0C474FD750}" type="presParOf" srcId="{29B3FAEC-5377-451F-953B-378BECA361D3}" destId="{FBC5AFD9-9E11-4629-B955-ADCEB8203AD1}" srcOrd="1" destOrd="0" presId="urn:microsoft.com/office/officeart/2005/8/layout/radial2"/>
    <dgm:cxn modelId="{C3417BB7-9CA3-4D70-B72C-07A51A833989}" type="presParOf" srcId="{29B3FAEC-5377-451F-953B-378BECA361D3}" destId="{871A2AC0-D6B0-4F5E-8CC3-14AB936EC721}" srcOrd="2" destOrd="0" presId="urn:microsoft.com/office/officeart/2005/8/layout/radial2"/>
    <dgm:cxn modelId="{28E51151-843B-405E-A7DC-0056AB7B536A}" type="presParOf" srcId="{871A2AC0-D6B0-4F5E-8CC3-14AB936EC721}" destId="{43DEF658-0179-45F2-83E1-5DF2F65315B1}" srcOrd="0" destOrd="0" presId="urn:microsoft.com/office/officeart/2005/8/layout/radial2"/>
    <dgm:cxn modelId="{F37DF168-4165-44A6-B04B-BFAB3507E665}" type="presParOf" srcId="{871A2AC0-D6B0-4F5E-8CC3-14AB936EC721}" destId="{E71FCC8B-764F-41A6-ABF8-77BB438F3E94}" srcOrd="1" destOrd="0" presId="urn:microsoft.com/office/officeart/2005/8/layout/radial2"/>
    <dgm:cxn modelId="{2E7ECCCF-3E1E-43EB-B631-9BE14B2D3849}" type="presParOf" srcId="{29B3FAEC-5377-451F-953B-378BECA361D3}" destId="{8C731AF2-CFF9-4209-AD04-41B3460707BC}" srcOrd="3" destOrd="0" presId="urn:microsoft.com/office/officeart/2005/8/layout/radial2"/>
    <dgm:cxn modelId="{58053AAB-14A9-4543-A621-1266B81EE2C4}" type="presParOf" srcId="{29B3FAEC-5377-451F-953B-378BECA361D3}" destId="{018E9ADE-6688-4AE1-A24D-5293231E96B4}" srcOrd="4" destOrd="0" presId="urn:microsoft.com/office/officeart/2005/8/layout/radial2"/>
    <dgm:cxn modelId="{D1F70D00-7527-49FB-A3BC-9AB10DF6AF40}" type="presParOf" srcId="{018E9ADE-6688-4AE1-A24D-5293231E96B4}" destId="{92A3236C-DE6C-4B05-B5F1-D0311FC46871}" srcOrd="0" destOrd="0" presId="urn:microsoft.com/office/officeart/2005/8/layout/radial2"/>
    <dgm:cxn modelId="{0FF991AF-6CBE-4573-8639-A8274BB186A1}" type="presParOf" srcId="{018E9ADE-6688-4AE1-A24D-5293231E96B4}" destId="{8273709C-7E42-411E-9DCD-23E37EC719E3}" srcOrd="1" destOrd="0" presId="urn:microsoft.com/office/officeart/2005/8/layout/radial2"/>
    <dgm:cxn modelId="{AF7BCD7A-DD18-4C87-A091-7C8909EC7DCE}" type="presParOf" srcId="{29B3FAEC-5377-451F-953B-378BECA361D3}" destId="{E05B29F8-C5A8-438B-837F-E6015C762680}" srcOrd="5" destOrd="0" presId="urn:microsoft.com/office/officeart/2005/8/layout/radial2"/>
    <dgm:cxn modelId="{7E71A74B-A8F6-468C-8E11-019E26909A06}" type="presParOf" srcId="{29B3FAEC-5377-451F-953B-378BECA361D3}" destId="{963A4CF2-32D6-4769-AA78-ABC9D004D826}" srcOrd="6" destOrd="0" presId="urn:microsoft.com/office/officeart/2005/8/layout/radial2"/>
    <dgm:cxn modelId="{3658D6E2-040C-4E75-A676-8B1EB21F7284}" type="presParOf" srcId="{963A4CF2-32D6-4769-AA78-ABC9D004D826}" destId="{A5236CDE-4920-45A7-9F6E-D02F183A6836}" srcOrd="0" destOrd="0" presId="urn:microsoft.com/office/officeart/2005/8/layout/radial2"/>
    <dgm:cxn modelId="{9F99C260-2180-4F0A-8866-78FA2D442DFE}" type="presParOf" srcId="{963A4CF2-32D6-4769-AA78-ABC9D004D826}" destId="{EE5744D9-66E5-41B5-AF66-A24FA4F78961}"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CCB1D62-F1A8-4735-BFCD-55DBF6C449F1}"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s-CO"/>
        </a:p>
      </dgm:t>
    </dgm:pt>
    <dgm:pt modelId="{9ECE90FB-7D12-41F5-A360-046F104088A6}">
      <dgm:prSet phldrT="[Texto]" custT="1"/>
      <dgm:spPr/>
      <dgm:t>
        <a:bodyPr/>
        <a:lstStyle/>
        <a:p>
          <a:r>
            <a:rPr lang="es-CO" sz="900" dirty="0"/>
            <a:t>Cumplimiento de los objetivos y cambios en la Legislación que apliquen</a:t>
          </a:r>
        </a:p>
      </dgm:t>
    </dgm:pt>
    <dgm:pt modelId="{5FC771F9-44A7-4356-9937-2B7F3818EDD8}" type="parTrans" cxnId="{5E5A7DB0-037C-4E1B-B572-0044BAF6547B}">
      <dgm:prSet/>
      <dgm:spPr/>
      <dgm:t>
        <a:bodyPr/>
        <a:lstStyle/>
        <a:p>
          <a:endParaRPr lang="es-CO"/>
        </a:p>
      </dgm:t>
    </dgm:pt>
    <dgm:pt modelId="{D8F024A4-F9A8-48DA-8972-604ED3E5D1C4}" type="sibTrans" cxnId="{5E5A7DB0-037C-4E1B-B572-0044BAF6547B}">
      <dgm:prSet/>
      <dgm:spPr/>
      <dgm:t>
        <a:bodyPr/>
        <a:lstStyle/>
        <a:p>
          <a:endParaRPr lang="es-CO" dirty="0"/>
        </a:p>
      </dgm:t>
    </dgm:pt>
    <dgm:pt modelId="{36C52321-7837-496F-82AA-1028A8BBD90A}">
      <dgm:prSet phldrT="[Texto]" custT="1"/>
      <dgm:spPr/>
      <dgm:t>
        <a:bodyPr/>
        <a:lstStyle/>
        <a:p>
          <a:r>
            <a:rPr lang="es-CO" sz="900" dirty="0"/>
            <a:t>Resultado de la intervención de los peligros</a:t>
          </a:r>
        </a:p>
      </dgm:t>
    </dgm:pt>
    <dgm:pt modelId="{09BFDD22-5A91-45EA-A84E-FCF7B572C8B9}" type="parTrans" cxnId="{7AEFB332-FABA-4015-A1D4-3A90982B29D2}">
      <dgm:prSet/>
      <dgm:spPr/>
      <dgm:t>
        <a:bodyPr/>
        <a:lstStyle/>
        <a:p>
          <a:endParaRPr lang="es-CO"/>
        </a:p>
      </dgm:t>
    </dgm:pt>
    <dgm:pt modelId="{2E695675-D6DC-4451-B13C-35980E70139A}" type="sibTrans" cxnId="{7AEFB332-FABA-4015-A1D4-3A90982B29D2}">
      <dgm:prSet/>
      <dgm:spPr/>
      <dgm:t>
        <a:bodyPr/>
        <a:lstStyle/>
        <a:p>
          <a:endParaRPr lang="es-CO" dirty="0"/>
        </a:p>
      </dgm:t>
    </dgm:pt>
    <dgm:pt modelId="{81E1EFDF-C813-471C-906D-E83C2E4A3A4B}">
      <dgm:prSet phldrT="[Texto]" custT="1"/>
      <dgm:spPr/>
      <dgm:t>
        <a:bodyPr/>
        <a:lstStyle/>
        <a:p>
          <a:r>
            <a:rPr lang="es-CO" sz="900" dirty="0"/>
            <a:t>Los resultados de los programas de promoción y prevención y la supervisión de la alta dirección</a:t>
          </a:r>
        </a:p>
      </dgm:t>
    </dgm:pt>
    <dgm:pt modelId="{E2B495C8-044E-4F04-A039-C18A15DCAD59}" type="parTrans" cxnId="{0752F198-4A7D-45A4-8A98-DAF685399AD6}">
      <dgm:prSet/>
      <dgm:spPr/>
      <dgm:t>
        <a:bodyPr/>
        <a:lstStyle/>
        <a:p>
          <a:endParaRPr lang="es-CO"/>
        </a:p>
      </dgm:t>
    </dgm:pt>
    <dgm:pt modelId="{105636E1-9E44-47F7-984E-3125C20F5F90}" type="sibTrans" cxnId="{0752F198-4A7D-45A4-8A98-DAF685399AD6}">
      <dgm:prSet/>
      <dgm:spPr/>
      <dgm:t>
        <a:bodyPr/>
        <a:lstStyle/>
        <a:p>
          <a:endParaRPr lang="es-CO" dirty="0"/>
        </a:p>
      </dgm:t>
    </dgm:pt>
    <dgm:pt modelId="{6AD11DF6-751F-47BC-97D3-F135EA890A8F}">
      <dgm:prSet phldrT="[Texto]" custT="1"/>
      <dgm:spPr/>
      <dgm:t>
        <a:bodyPr/>
        <a:lstStyle/>
        <a:p>
          <a:r>
            <a:rPr lang="es-CO" sz="900" dirty="0"/>
            <a:t>Las recomendaciones de los trabajadores y el Copasst o Vigía</a:t>
          </a:r>
        </a:p>
      </dgm:t>
    </dgm:pt>
    <dgm:pt modelId="{B1157016-3C9E-47E1-BEDB-0B23DD5640D9}" type="parTrans" cxnId="{274ACEE1-090C-45D8-A5B7-BE75133FCC10}">
      <dgm:prSet/>
      <dgm:spPr/>
      <dgm:t>
        <a:bodyPr/>
        <a:lstStyle/>
        <a:p>
          <a:endParaRPr lang="es-CO"/>
        </a:p>
      </dgm:t>
    </dgm:pt>
    <dgm:pt modelId="{F53DBE03-D62D-4EF6-9C47-81FD6C8CC78C}" type="sibTrans" cxnId="{274ACEE1-090C-45D8-A5B7-BE75133FCC10}">
      <dgm:prSet/>
      <dgm:spPr/>
      <dgm:t>
        <a:bodyPr/>
        <a:lstStyle/>
        <a:p>
          <a:endParaRPr lang="es-CO" dirty="0"/>
        </a:p>
      </dgm:t>
    </dgm:pt>
    <dgm:pt modelId="{378B8805-E2AA-4870-9434-808FE0E751FB}">
      <dgm:prSet phldrT="[Texto]" custT="1"/>
      <dgm:spPr/>
      <dgm:t>
        <a:bodyPr/>
        <a:lstStyle/>
        <a:p>
          <a:r>
            <a:rPr lang="es-CO" sz="900" dirty="0"/>
            <a:t>Resultados de la auditoría y revisión del SGSST</a:t>
          </a:r>
        </a:p>
      </dgm:t>
    </dgm:pt>
    <dgm:pt modelId="{EB7393DE-D05B-4E68-B7B2-16397ADCF20A}" type="parTrans" cxnId="{8A005C38-6E9E-4C2B-9120-F0ADD4C997E5}">
      <dgm:prSet/>
      <dgm:spPr/>
      <dgm:t>
        <a:bodyPr/>
        <a:lstStyle/>
        <a:p>
          <a:endParaRPr lang="es-CO"/>
        </a:p>
      </dgm:t>
    </dgm:pt>
    <dgm:pt modelId="{52A8C8E1-0106-41A2-A2CA-4AE8B3FD8A77}" type="sibTrans" cxnId="{8A005C38-6E9E-4C2B-9120-F0ADD4C997E5}">
      <dgm:prSet/>
      <dgm:spPr/>
      <dgm:t>
        <a:bodyPr/>
        <a:lstStyle/>
        <a:p>
          <a:endParaRPr lang="es-CO" dirty="0"/>
        </a:p>
      </dgm:t>
    </dgm:pt>
    <dgm:pt modelId="{393F3B4F-1497-4778-8BBB-F75227E0F0F8}" type="pres">
      <dgm:prSet presAssocID="{DCCB1D62-F1A8-4735-BFCD-55DBF6C449F1}" presName="cycle" presStyleCnt="0">
        <dgm:presLayoutVars>
          <dgm:dir/>
          <dgm:resizeHandles val="exact"/>
        </dgm:presLayoutVars>
      </dgm:prSet>
      <dgm:spPr/>
      <dgm:t>
        <a:bodyPr/>
        <a:lstStyle/>
        <a:p>
          <a:endParaRPr lang="es-CO"/>
        </a:p>
      </dgm:t>
    </dgm:pt>
    <dgm:pt modelId="{5A41B0EF-7892-4487-8F9F-0B6445C024C4}" type="pres">
      <dgm:prSet presAssocID="{9ECE90FB-7D12-41F5-A360-046F104088A6}" presName="node" presStyleLbl="node1" presStyleIdx="0" presStyleCnt="5" custScaleX="112281">
        <dgm:presLayoutVars>
          <dgm:bulletEnabled val="1"/>
        </dgm:presLayoutVars>
      </dgm:prSet>
      <dgm:spPr/>
      <dgm:t>
        <a:bodyPr/>
        <a:lstStyle/>
        <a:p>
          <a:endParaRPr lang="es-CO"/>
        </a:p>
      </dgm:t>
    </dgm:pt>
    <dgm:pt modelId="{2F07448F-0867-4155-AFBD-0CA68BF7D387}" type="pres">
      <dgm:prSet presAssocID="{D8F024A4-F9A8-48DA-8972-604ED3E5D1C4}" presName="sibTrans" presStyleLbl="sibTrans2D1" presStyleIdx="0" presStyleCnt="5"/>
      <dgm:spPr/>
      <dgm:t>
        <a:bodyPr/>
        <a:lstStyle/>
        <a:p>
          <a:endParaRPr lang="es-CO"/>
        </a:p>
      </dgm:t>
    </dgm:pt>
    <dgm:pt modelId="{55A7A7CF-32C9-46FB-99E7-BA27B3F33882}" type="pres">
      <dgm:prSet presAssocID="{D8F024A4-F9A8-48DA-8972-604ED3E5D1C4}" presName="connectorText" presStyleLbl="sibTrans2D1" presStyleIdx="0" presStyleCnt="5"/>
      <dgm:spPr/>
      <dgm:t>
        <a:bodyPr/>
        <a:lstStyle/>
        <a:p>
          <a:endParaRPr lang="es-CO"/>
        </a:p>
      </dgm:t>
    </dgm:pt>
    <dgm:pt modelId="{86329239-5D14-47F1-AAAB-1331AC2678F6}" type="pres">
      <dgm:prSet presAssocID="{36C52321-7837-496F-82AA-1028A8BBD90A}" presName="node" presStyleLbl="node1" presStyleIdx="1" presStyleCnt="5" custScaleX="113809">
        <dgm:presLayoutVars>
          <dgm:bulletEnabled val="1"/>
        </dgm:presLayoutVars>
      </dgm:prSet>
      <dgm:spPr/>
      <dgm:t>
        <a:bodyPr/>
        <a:lstStyle/>
        <a:p>
          <a:endParaRPr lang="es-CO"/>
        </a:p>
      </dgm:t>
    </dgm:pt>
    <dgm:pt modelId="{F5E04685-EF9A-43F1-9ED7-D88B0433980D}" type="pres">
      <dgm:prSet presAssocID="{2E695675-D6DC-4451-B13C-35980E70139A}" presName="sibTrans" presStyleLbl="sibTrans2D1" presStyleIdx="1" presStyleCnt="5"/>
      <dgm:spPr/>
      <dgm:t>
        <a:bodyPr/>
        <a:lstStyle/>
        <a:p>
          <a:endParaRPr lang="es-CO"/>
        </a:p>
      </dgm:t>
    </dgm:pt>
    <dgm:pt modelId="{9E9E8087-C752-49E5-916D-F20D971EDF6C}" type="pres">
      <dgm:prSet presAssocID="{2E695675-D6DC-4451-B13C-35980E70139A}" presName="connectorText" presStyleLbl="sibTrans2D1" presStyleIdx="1" presStyleCnt="5"/>
      <dgm:spPr/>
      <dgm:t>
        <a:bodyPr/>
        <a:lstStyle/>
        <a:p>
          <a:endParaRPr lang="es-CO"/>
        </a:p>
      </dgm:t>
    </dgm:pt>
    <dgm:pt modelId="{FBC03797-C090-4FF7-B5D2-904571266818}" type="pres">
      <dgm:prSet presAssocID="{81E1EFDF-C813-471C-906D-E83C2E4A3A4B}" presName="node" presStyleLbl="node1" presStyleIdx="2" presStyleCnt="5" custScaleX="114972">
        <dgm:presLayoutVars>
          <dgm:bulletEnabled val="1"/>
        </dgm:presLayoutVars>
      </dgm:prSet>
      <dgm:spPr/>
      <dgm:t>
        <a:bodyPr/>
        <a:lstStyle/>
        <a:p>
          <a:endParaRPr lang="es-CO"/>
        </a:p>
      </dgm:t>
    </dgm:pt>
    <dgm:pt modelId="{F40A6795-838A-4240-9272-4EC271636631}" type="pres">
      <dgm:prSet presAssocID="{105636E1-9E44-47F7-984E-3125C20F5F90}" presName="sibTrans" presStyleLbl="sibTrans2D1" presStyleIdx="2" presStyleCnt="5"/>
      <dgm:spPr/>
      <dgm:t>
        <a:bodyPr/>
        <a:lstStyle/>
        <a:p>
          <a:endParaRPr lang="es-CO"/>
        </a:p>
      </dgm:t>
    </dgm:pt>
    <dgm:pt modelId="{2B22CD24-672E-4CC6-82CC-83B718CC6BB9}" type="pres">
      <dgm:prSet presAssocID="{105636E1-9E44-47F7-984E-3125C20F5F90}" presName="connectorText" presStyleLbl="sibTrans2D1" presStyleIdx="2" presStyleCnt="5"/>
      <dgm:spPr/>
      <dgm:t>
        <a:bodyPr/>
        <a:lstStyle/>
        <a:p>
          <a:endParaRPr lang="es-CO"/>
        </a:p>
      </dgm:t>
    </dgm:pt>
    <dgm:pt modelId="{217DEFB4-AB14-4F12-BC84-266AE7F4D135}" type="pres">
      <dgm:prSet presAssocID="{6AD11DF6-751F-47BC-97D3-F135EA890A8F}" presName="node" presStyleLbl="node1" presStyleIdx="3" presStyleCnt="5" custScaleX="108032">
        <dgm:presLayoutVars>
          <dgm:bulletEnabled val="1"/>
        </dgm:presLayoutVars>
      </dgm:prSet>
      <dgm:spPr/>
      <dgm:t>
        <a:bodyPr/>
        <a:lstStyle/>
        <a:p>
          <a:endParaRPr lang="es-CO"/>
        </a:p>
      </dgm:t>
    </dgm:pt>
    <dgm:pt modelId="{4A228875-C823-493F-AF23-A5065CDE566D}" type="pres">
      <dgm:prSet presAssocID="{F53DBE03-D62D-4EF6-9C47-81FD6C8CC78C}" presName="sibTrans" presStyleLbl="sibTrans2D1" presStyleIdx="3" presStyleCnt="5"/>
      <dgm:spPr/>
      <dgm:t>
        <a:bodyPr/>
        <a:lstStyle/>
        <a:p>
          <a:endParaRPr lang="es-CO"/>
        </a:p>
      </dgm:t>
    </dgm:pt>
    <dgm:pt modelId="{7189071A-2085-4A12-A821-B364BA9C460D}" type="pres">
      <dgm:prSet presAssocID="{F53DBE03-D62D-4EF6-9C47-81FD6C8CC78C}" presName="connectorText" presStyleLbl="sibTrans2D1" presStyleIdx="3" presStyleCnt="5"/>
      <dgm:spPr/>
      <dgm:t>
        <a:bodyPr/>
        <a:lstStyle/>
        <a:p>
          <a:endParaRPr lang="es-CO"/>
        </a:p>
      </dgm:t>
    </dgm:pt>
    <dgm:pt modelId="{0E864ADA-8390-48DF-A47C-C353BD2B1123}" type="pres">
      <dgm:prSet presAssocID="{378B8805-E2AA-4870-9434-808FE0E751FB}" presName="node" presStyleLbl="node1" presStyleIdx="4" presStyleCnt="5" custScaleX="111748">
        <dgm:presLayoutVars>
          <dgm:bulletEnabled val="1"/>
        </dgm:presLayoutVars>
      </dgm:prSet>
      <dgm:spPr/>
      <dgm:t>
        <a:bodyPr/>
        <a:lstStyle/>
        <a:p>
          <a:endParaRPr lang="es-CO"/>
        </a:p>
      </dgm:t>
    </dgm:pt>
    <dgm:pt modelId="{3E7108DC-B4FC-4BB1-B63F-8A3A6908B918}" type="pres">
      <dgm:prSet presAssocID="{52A8C8E1-0106-41A2-A2CA-4AE8B3FD8A77}" presName="sibTrans" presStyleLbl="sibTrans2D1" presStyleIdx="4" presStyleCnt="5"/>
      <dgm:spPr/>
      <dgm:t>
        <a:bodyPr/>
        <a:lstStyle/>
        <a:p>
          <a:endParaRPr lang="es-CO"/>
        </a:p>
      </dgm:t>
    </dgm:pt>
    <dgm:pt modelId="{BAA3E2BD-6E74-4E54-8FD0-1987398199A7}" type="pres">
      <dgm:prSet presAssocID="{52A8C8E1-0106-41A2-A2CA-4AE8B3FD8A77}" presName="connectorText" presStyleLbl="sibTrans2D1" presStyleIdx="4" presStyleCnt="5"/>
      <dgm:spPr/>
      <dgm:t>
        <a:bodyPr/>
        <a:lstStyle/>
        <a:p>
          <a:endParaRPr lang="es-CO"/>
        </a:p>
      </dgm:t>
    </dgm:pt>
  </dgm:ptLst>
  <dgm:cxnLst>
    <dgm:cxn modelId="{7F41D99F-51F6-4BA5-BEE6-53E2A8C15E82}" type="presOf" srcId="{2E695675-D6DC-4451-B13C-35980E70139A}" destId="{F5E04685-EF9A-43F1-9ED7-D88B0433980D}" srcOrd="0" destOrd="0" presId="urn:microsoft.com/office/officeart/2005/8/layout/cycle2"/>
    <dgm:cxn modelId="{D894724D-56C8-4162-869A-098E74A5201B}" type="presOf" srcId="{378B8805-E2AA-4870-9434-808FE0E751FB}" destId="{0E864ADA-8390-48DF-A47C-C353BD2B1123}" srcOrd="0" destOrd="0" presId="urn:microsoft.com/office/officeart/2005/8/layout/cycle2"/>
    <dgm:cxn modelId="{B92A556D-CE0C-4114-B638-5C55AB92A20F}" type="presOf" srcId="{105636E1-9E44-47F7-984E-3125C20F5F90}" destId="{F40A6795-838A-4240-9272-4EC271636631}" srcOrd="0" destOrd="0" presId="urn:microsoft.com/office/officeart/2005/8/layout/cycle2"/>
    <dgm:cxn modelId="{12E22C6B-29F1-4ACF-8A61-E41DA257FADD}" type="presOf" srcId="{81E1EFDF-C813-471C-906D-E83C2E4A3A4B}" destId="{FBC03797-C090-4FF7-B5D2-904571266818}" srcOrd="0" destOrd="0" presId="urn:microsoft.com/office/officeart/2005/8/layout/cycle2"/>
    <dgm:cxn modelId="{5E5A7DB0-037C-4E1B-B572-0044BAF6547B}" srcId="{DCCB1D62-F1A8-4735-BFCD-55DBF6C449F1}" destId="{9ECE90FB-7D12-41F5-A360-046F104088A6}" srcOrd="0" destOrd="0" parTransId="{5FC771F9-44A7-4356-9937-2B7F3818EDD8}" sibTransId="{D8F024A4-F9A8-48DA-8972-604ED3E5D1C4}"/>
    <dgm:cxn modelId="{8D20C59B-0F39-44E1-B84E-C7864DEDFB43}" type="presOf" srcId="{F53DBE03-D62D-4EF6-9C47-81FD6C8CC78C}" destId="{7189071A-2085-4A12-A821-B364BA9C460D}" srcOrd="1" destOrd="0" presId="urn:microsoft.com/office/officeart/2005/8/layout/cycle2"/>
    <dgm:cxn modelId="{FD620DFB-7F23-46D3-A005-F2D8E6DEC0BF}" type="presOf" srcId="{52A8C8E1-0106-41A2-A2CA-4AE8B3FD8A77}" destId="{3E7108DC-B4FC-4BB1-B63F-8A3A6908B918}" srcOrd="0" destOrd="0" presId="urn:microsoft.com/office/officeart/2005/8/layout/cycle2"/>
    <dgm:cxn modelId="{274ACEE1-090C-45D8-A5B7-BE75133FCC10}" srcId="{DCCB1D62-F1A8-4735-BFCD-55DBF6C449F1}" destId="{6AD11DF6-751F-47BC-97D3-F135EA890A8F}" srcOrd="3" destOrd="0" parTransId="{B1157016-3C9E-47E1-BEDB-0B23DD5640D9}" sibTransId="{F53DBE03-D62D-4EF6-9C47-81FD6C8CC78C}"/>
    <dgm:cxn modelId="{8A005C38-6E9E-4C2B-9120-F0ADD4C997E5}" srcId="{DCCB1D62-F1A8-4735-BFCD-55DBF6C449F1}" destId="{378B8805-E2AA-4870-9434-808FE0E751FB}" srcOrd="4" destOrd="0" parTransId="{EB7393DE-D05B-4E68-B7B2-16397ADCF20A}" sibTransId="{52A8C8E1-0106-41A2-A2CA-4AE8B3FD8A77}"/>
    <dgm:cxn modelId="{7AEFB332-FABA-4015-A1D4-3A90982B29D2}" srcId="{DCCB1D62-F1A8-4735-BFCD-55DBF6C449F1}" destId="{36C52321-7837-496F-82AA-1028A8BBD90A}" srcOrd="1" destOrd="0" parTransId="{09BFDD22-5A91-45EA-A84E-FCF7B572C8B9}" sibTransId="{2E695675-D6DC-4451-B13C-35980E70139A}"/>
    <dgm:cxn modelId="{135D22D0-CC23-4315-8CEC-B13ADB20E7DF}" type="presOf" srcId="{D8F024A4-F9A8-48DA-8972-604ED3E5D1C4}" destId="{55A7A7CF-32C9-46FB-99E7-BA27B3F33882}" srcOrd="1" destOrd="0" presId="urn:microsoft.com/office/officeart/2005/8/layout/cycle2"/>
    <dgm:cxn modelId="{453B3BEE-73D5-4075-BCDF-3BC34913B305}" type="presOf" srcId="{6AD11DF6-751F-47BC-97D3-F135EA890A8F}" destId="{217DEFB4-AB14-4F12-BC84-266AE7F4D135}" srcOrd="0" destOrd="0" presId="urn:microsoft.com/office/officeart/2005/8/layout/cycle2"/>
    <dgm:cxn modelId="{8DFAF82A-3B6F-47A0-B61F-1A7B2E4E02C8}" type="presOf" srcId="{F53DBE03-D62D-4EF6-9C47-81FD6C8CC78C}" destId="{4A228875-C823-493F-AF23-A5065CDE566D}" srcOrd="0" destOrd="0" presId="urn:microsoft.com/office/officeart/2005/8/layout/cycle2"/>
    <dgm:cxn modelId="{D6B23F4A-D9DA-4EE0-842C-6A3CD88486FC}" type="presOf" srcId="{D8F024A4-F9A8-48DA-8972-604ED3E5D1C4}" destId="{2F07448F-0867-4155-AFBD-0CA68BF7D387}" srcOrd="0" destOrd="0" presId="urn:microsoft.com/office/officeart/2005/8/layout/cycle2"/>
    <dgm:cxn modelId="{7EF952F2-5B00-4D69-936E-CCDC6AB2CC18}" type="presOf" srcId="{105636E1-9E44-47F7-984E-3125C20F5F90}" destId="{2B22CD24-672E-4CC6-82CC-83B718CC6BB9}" srcOrd="1" destOrd="0" presId="urn:microsoft.com/office/officeart/2005/8/layout/cycle2"/>
    <dgm:cxn modelId="{523E8636-228C-4DD2-80E1-D4AD4DF62E43}" type="presOf" srcId="{9ECE90FB-7D12-41F5-A360-046F104088A6}" destId="{5A41B0EF-7892-4487-8F9F-0B6445C024C4}" srcOrd="0" destOrd="0" presId="urn:microsoft.com/office/officeart/2005/8/layout/cycle2"/>
    <dgm:cxn modelId="{0752F198-4A7D-45A4-8A98-DAF685399AD6}" srcId="{DCCB1D62-F1A8-4735-BFCD-55DBF6C449F1}" destId="{81E1EFDF-C813-471C-906D-E83C2E4A3A4B}" srcOrd="2" destOrd="0" parTransId="{E2B495C8-044E-4F04-A039-C18A15DCAD59}" sibTransId="{105636E1-9E44-47F7-984E-3125C20F5F90}"/>
    <dgm:cxn modelId="{CB0A9BCA-0238-49D5-8A72-949828CA4EF8}" type="presOf" srcId="{DCCB1D62-F1A8-4735-BFCD-55DBF6C449F1}" destId="{393F3B4F-1497-4778-8BBB-F75227E0F0F8}" srcOrd="0" destOrd="0" presId="urn:microsoft.com/office/officeart/2005/8/layout/cycle2"/>
    <dgm:cxn modelId="{F087E6EE-6715-41BC-A778-D8876FD78B2F}" type="presOf" srcId="{2E695675-D6DC-4451-B13C-35980E70139A}" destId="{9E9E8087-C752-49E5-916D-F20D971EDF6C}" srcOrd="1" destOrd="0" presId="urn:microsoft.com/office/officeart/2005/8/layout/cycle2"/>
    <dgm:cxn modelId="{40083A4D-B5A2-484E-9F9E-189CF8DEA331}" type="presOf" srcId="{52A8C8E1-0106-41A2-A2CA-4AE8B3FD8A77}" destId="{BAA3E2BD-6E74-4E54-8FD0-1987398199A7}" srcOrd="1" destOrd="0" presId="urn:microsoft.com/office/officeart/2005/8/layout/cycle2"/>
    <dgm:cxn modelId="{B4B7FD5E-960C-4EA3-9E04-B34E1FDC4B21}" type="presOf" srcId="{36C52321-7837-496F-82AA-1028A8BBD90A}" destId="{86329239-5D14-47F1-AAAB-1331AC2678F6}" srcOrd="0" destOrd="0" presId="urn:microsoft.com/office/officeart/2005/8/layout/cycle2"/>
    <dgm:cxn modelId="{3A76DAF5-0B03-491D-A795-DCEF14D6FDED}" type="presParOf" srcId="{393F3B4F-1497-4778-8BBB-F75227E0F0F8}" destId="{5A41B0EF-7892-4487-8F9F-0B6445C024C4}" srcOrd="0" destOrd="0" presId="urn:microsoft.com/office/officeart/2005/8/layout/cycle2"/>
    <dgm:cxn modelId="{A9D226FC-8E8C-413F-8BFF-FF61D3A330A2}" type="presParOf" srcId="{393F3B4F-1497-4778-8BBB-F75227E0F0F8}" destId="{2F07448F-0867-4155-AFBD-0CA68BF7D387}" srcOrd="1" destOrd="0" presId="urn:microsoft.com/office/officeart/2005/8/layout/cycle2"/>
    <dgm:cxn modelId="{8C5F14A4-9EA7-4D35-A379-ECCF0F7E192C}" type="presParOf" srcId="{2F07448F-0867-4155-AFBD-0CA68BF7D387}" destId="{55A7A7CF-32C9-46FB-99E7-BA27B3F33882}" srcOrd="0" destOrd="0" presId="urn:microsoft.com/office/officeart/2005/8/layout/cycle2"/>
    <dgm:cxn modelId="{47C4E5E1-C8CC-4B1A-B12D-8DBF85EABC81}" type="presParOf" srcId="{393F3B4F-1497-4778-8BBB-F75227E0F0F8}" destId="{86329239-5D14-47F1-AAAB-1331AC2678F6}" srcOrd="2" destOrd="0" presId="urn:microsoft.com/office/officeart/2005/8/layout/cycle2"/>
    <dgm:cxn modelId="{2423CD8D-3A1E-440E-B565-408547450202}" type="presParOf" srcId="{393F3B4F-1497-4778-8BBB-F75227E0F0F8}" destId="{F5E04685-EF9A-43F1-9ED7-D88B0433980D}" srcOrd="3" destOrd="0" presId="urn:microsoft.com/office/officeart/2005/8/layout/cycle2"/>
    <dgm:cxn modelId="{82593A07-D739-40BF-A249-EA8C18157BFA}" type="presParOf" srcId="{F5E04685-EF9A-43F1-9ED7-D88B0433980D}" destId="{9E9E8087-C752-49E5-916D-F20D971EDF6C}" srcOrd="0" destOrd="0" presId="urn:microsoft.com/office/officeart/2005/8/layout/cycle2"/>
    <dgm:cxn modelId="{D3BB9EEB-709E-402D-BAF0-744A0C061982}" type="presParOf" srcId="{393F3B4F-1497-4778-8BBB-F75227E0F0F8}" destId="{FBC03797-C090-4FF7-B5D2-904571266818}" srcOrd="4" destOrd="0" presId="urn:microsoft.com/office/officeart/2005/8/layout/cycle2"/>
    <dgm:cxn modelId="{99BD0A99-6491-491F-AB4B-84E2D59E1673}" type="presParOf" srcId="{393F3B4F-1497-4778-8BBB-F75227E0F0F8}" destId="{F40A6795-838A-4240-9272-4EC271636631}" srcOrd="5" destOrd="0" presId="urn:microsoft.com/office/officeart/2005/8/layout/cycle2"/>
    <dgm:cxn modelId="{81AD80EC-B463-4C57-BC63-BFCC9EF33965}" type="presParOf" srcId="{F40A6795-838A-4240-9272-4EC271636631}" destId="{2B22CD24-672E-4CC6-82CC-83B718CC6BB9}" srcOrd="0" destOrd="0" presId="urn:microsoft.com/office/officeart/2005/8/layout/cycle2"/>
    <dgm:cxn modelId="{9263CAFE-1047-4AE6-896C-30B9F980B110}" type="presParOf" srcId="{393F3B4F-1497-4778-8BBB-F75227E0F0F8}" destId="{217DEFB4-AB14-4F12-BC84-266AE7F4D135}" srcOrd="6" destOrd="0" presId="urn:microsoft.com/office/officeart/2005/8/layout/cycle2"/>
    <dgm:cxn modelId="{EC2D10EA-6174-4984-843C-74B613C1BC40}" type="presParOf" srcId="{393F3B4F-1497-4778-8BBB-F75227E0F0F8}" destId="{4A228875-C823-493F-AF23-A5065CDE566D}" srcOrd="7" destOrd="0" presId="urn:microsoft.com/office/officeart/2005/8/layout/cycle2"/>
    <dgm:cxn modelId="{5483AB8D-F15A-4FD9-B735-E98F4078D5E8}" type="presParOf" srcId="{4A228875-C823-493F-AF23-A5065CDE566D}" destId="{7189071A-2085-4A12-A821-B364BA9C460D}" srcOrd="0" destOrd="0" presId="urn:microsoft.com/office/officeart/2005/8/layout/cycle2"/>
    <dgm:cxn modelId="{81AB42E3-94CD-47CE-96BC-E474F9A0AF0F}" type="presParOf" srcId="{393F3B4F-1497-4778-8BBB-F75227E0F0F8}" destId="{0E864ADA-8390-48DF-A47C-C353BD2B1123}" srcOrd="8" destOrd="0" presId="urn:microsoft.com/office/officeart/2005/8/layout/cycle2"/>
    <dgm:cxn modelId="{E487B1C3-5289-491A-9260-7DECAD0C99AB}" type="presParOf" srcId="{393F3B4F-1497-4778-8BBB-F75227E0F0F8}" destId="{3E7108DC-B4FC-4BB1-B63F-8A3A6908B918}" srcOrd="9" destOrd="0" presId="urn:microsoft.com/office/officeart/2005/8/layout/cycle2"/>
    <dgm:cxn modelId="{999DE2A7-0C3A-4DF3-8E17-E4202724C235}" type="presParOf" srcId="{3E7108DC-B4FC-4BB1-B63F-8A3A6908B918}" destId="{BAA3E2BD-6E74-4E54-8FD0-1987398199A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BD361A-6D5D-4146-A6C8-DAC7D3EA6F73}">
      <dsp:nvSpPr>
        <dsp:cNvPr id="0" name=""/>
        <dsp:cNvSpPr/>
      </dsp:nvSpPr>
      <dsp:spPr>
        <a:xfrm>
          <a:off x="1553756" y="439210"/>
          <a:ext cx="3151072" cy="3151072"/>
        </a:xfrm>
        <a:prstGeom prst="blockArc">
          <a:avLst>
            <a:gd name="adj1" fmla="val 10800000"/>
            <a:gd name="adj2" fmla="val 16200000"/>
            <a:gd name="adj3" fmla="val 4639"/>
          </a:avLst>
        </a:prstGeom>
        <a:gradFill rotWithShape="0">
          <a:gsLst>
            <a:gs pos="0">
              <a:schemeClr val="accent2">
                <a:hueOff val="4681520"/>
                <a:satOff val="-5839"/>
                <a:lumOff val="1373"/>
                <a:alphaOff val="0"/>
                <a:tint val="50000"/>
                <a:satMod val="300000"/>
              </a:schemeClr>
            </a:gs>
            <a:gs pos="35000">
              <a:schemeClr val="accent2">
                <a:hueOff val="4681520"/>
                <a:satOff val="-5839"/>
                <a:lumOff val="1373"/>
                <a:alphaOff val="0"/>
                <a:tint val="37000"/>
                <a:satMod val="300000"/>
              </a:schemeClr>
            </a:gs>
            <a:gs pos="100000">
              <a:schemeClr val="accent2">
                <a:hueOff val="4681520"/>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61804710-5C8F-4A71-9AAD-95DFD4A2BF9E}">
      <dsp:nvSpPr>
        <dsp:cNvPr id="0" name=""/>
        <dsp:cNvSpPr/>
      </dsp:nvSpPr>
      <dsp:spPr>
        <a:xfrm>
          <a:off x="1553756" y="439210"/>
          <a:ext cx="3151072" cy="3151072"/>
        </a:xfrm>
        <a:prstGeom prst="blockArc">
          <a:avLst>
            <a:gd name="adj1" fmla="val 5400000"/>
            <a:gd name="adj2" fmla="val 10800000"/>
            <a:gd name="adj3" fmla="val 4639"/>
          </a:avLst>
        </a:prstGeom>
        <a:gradFill rotWithShape="0">
          <a:gsLst>
            <a:gs pos="0">
              <a:schemeClr val="accent2">
                <a:hueOff val="3121013"/>
                <a:satOff val="-3893"/>
                <a:lumOff val="915"/>
                <a:alphaOff val="0"/>
                <a:tint val="50000"/>
                <a:satMod val="300000"/>
              </a:schemeClr>
            </a:gs>
            <a:gs pos="35000">
              <a:schemeClr val="accent2">
                <a:hueOff val="3121013"/>
                <a:satOff val="-3893"/>
                <a:lumOff val="915"/>
                <a:alphaOff val="0"/>
                <a:tint val="37000"/>
                <a:satMod val="300000"/>
              </a:schemeClr>
            </a:gs>
            <a:gs pos="100000">
              <a:schemeClr val="accent2">
                <a:hueOff val="3121013"/>
                <a:satOff val="-3893"/>
                <a:lumOff val="915"/>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94D3820D-544C-4136-8CC1-1B1483EF17C2}">
      <dsp:nvSpPr>
        <dsp:cNvPr id="0" name=""/>
        <dsp:cNvSpPr/>
      </dsp:nvSpPr>
      <dsp:spPr>
        <a:xfrm>
          <a:off x="1610900" y="440272"/>
          <a:ext cx="3151072" cy="3151072"/>
        </a:xfrm>
        <a:prstGeom prst="blockArc">
          <a:avLst>
            <a:gd name="adj1" fmla="val 21597629"/>
            <a:gd name="adj2" fmla="val 5527674"/>
            <a:gd name="adj3" fmla="val 4639"/>
          </a:avLst>
        </a:prstGeom>
        <a:gradFill rotWithShape="0">
          <a:gsLst>
            <a:gs pos="0">
              <a:schemeClr val="accent2">
                <a:hueOff val="1560507"/>
                <a:satOff val="-1946"/>
                <a:lumOff val="458"/>
                <a:alphaOff val="0"/>
                <a:tint val="50000"/>
                <a:satMod val="300000"/>
              </a:schemeClr>
            </a:gs>
            <a:gs pos="35000">
              <a:schemeClr val="accent2">
                <a:hueOff val="1560507"/>
                <a:satOff val="-1946"/>
                <a:lumOff val="458"/>
                <a:alphaOff val="0"/>
                <a:tint val="37000"/>
                <a:satMod val="300000"/>
              </a:schemeClr>
            </a:gs>
            <a:gs pos="100000">
              <a:schemeClr val="accent2">
                <a:hueOff val="1560507"/>
                <a:satOff val="-1946"/>
                <a:lumOff val="458"/>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D7CFA594-1C2A-459E-BD0B-8F9DAB744F85}">
      <dsp:nvSpPr>
        <dsp:cNvPr id="0" name=""/>
        <dsp:cNvSpPr/>
      </dsp:nvSpPr>
      <dsp:spPr>
        <a:xfrm>
          <a:off x="1610900" y="438149"/>
          <a:ext cx="3151072" cy="3151072"/>
        </a:xfrm>
        <a:prstGeom prst="blockArc">
          <a:avLst>
            <a:gd name="adj1" fmla="val 16072326"/>
            <a:gd name="adj2" fmla="val 2371"/>
            <a:gd name="adj3" fmla="val 4639"/>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9E2DABE5-00DE-43AE-BFAF-78A856B31D1B}">
      <dsp:nvSpPr>
        <dsp:cNvPr id="0" name=""/>
        <dsp:cNvSpPr/>
      </dsp:nvSpPr>
      <dsp:spPr>
        <a:xfrm>
          <a:off x="2404216" y="1289670"/>
          <a:ext cx="1450153" cy="1450153"/>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t>Decreto </a:t>
          </a:r>
          <a:r>
            <a:rPr lang="es-CO" sz="1000" b="1" kern="1200" dirty="0" smtClean="0"/>
            <a:t>1072 2015: </a:t>
          </a:r>
          <a:r>
            <a:rPr lang="es-CO" sz="1000" b="0" kern="1200" dirty="0"/>
            <a:t>directrices de obligatorio cumplimiento para elaborar el SGSST.</a:t>
          </a:r>
          <a:endParaRPr lang="es-CO" sz="1000" b="1" kern="1200" dirty="0"/>
        </a:p>
      </dsp:txBody>
      <dsp:txXfrm>
        <a:off x="2616586" y="1502040"/>
        <a:ext cx="1025413" cy="1025413"/>
      </dsp:txXfrm>
    </dsp:sp>
    <dsp:sp modelId="{8040B1EF-30BA-42DC-8BB3-823BC05BC3CC}">
      <dsp:nvSpPr>
        <dsp:cNvPr id="0" name=""/>
        <dsp:cNvSpPr/>
      </dsp:nvSpPr>
      <dsp:spPr>
        <a:xfrm>
          <a:off x="2381910" y="-5964"/>
          <a:ext cx="1494765" cy="963438"/>
        </a:xfrm>
        <a:prstGeom prst="ellips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t>Decreto 1295 1994: </a:t>
          </a:r>
          <a:r>
            <a:rPr lang="es-CO" sz="1000" kern="1200" dirty="0"/>
            <a:t>normas para garantizar la seguridad de los trabajadores </a:t>
          </a:r>
        </a:p>
      </dsp:txBody>
      <dsp:txXfrm>
        <a:off x="2600813" y="135128"/>
        <a:ext cx="1056959" cy="681254"/>
      </dsp:txXfrm>
    </dsp:sp>
    <dsp:sp modelId="{86E6780A-2F3A-423D-AFA9-E7E54F540F10}">
      <dsp:nvSpPr>
        <dsp:cNvPr id="0" name=""/>
        <dsp:cNvSpPr/>
      </dsp:nvSpPr>
      <dsp:spPr>
        <a:xfrm>
          <a:off x="3960031" y="1519445"/>
          <a:ext cx="1530792" cy="990602"/>
        </a:xfrm>
        <a:prstGeom prst="ellipse">
          <a:avLst/>
        </a:prstGeom>
        <a:gradFill rotWithShape="0">
          <a:gsLst>
            <a:gs pos="0">
              <a:schemeClr val="accent2">
                <a:hueOff val="1560507"/>
                <a:satOff val="-1946"/>
                <a:lumOff val="458"/>
                <a:alphaOff val="0"/>
                <a:tint val="50000"/>
                <a:satMod val="300000"/>
              </a:schemeClr>
            </a:gs>
            <a:gs pos="35000">
              <a:schemeClr val="accent2">
                <a:hueOff val="1560507"/>
                <a:satOff val="-1946"/>
                <a:lumOff val="458"/>
                <a:alphaOff val="0"/>
                <a:tint val="37000"/>
                <a:satMod val="300000"/>
              </a:schemeClr>
            </a:gs>
            <a:gs pos="100000">
              <a:schemeClr val="accent2">
                <a:hueOff val="1560507"/>
                <a:satOff val="-1946"/>
                <a:lumOff val="4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t>Ley 1562 2012:</a:t>
          </a:r>
          <a:r>
            <a:rPr lang="es-CO" sz="1000" b="0" kern="1200" dirty="0"/>
            <a:t> estableció que el Programa de salud ocupacional, se entenderá como SGSST.</a:t>
          </a:r>
          <a:endParaRPr lang="es-CO" sz="1000" b="1" kern="1200" dirty="0"/>
        </a:p>
      </dsp:txBody>
      <dsp:txXfrm>
        <a:off x="4184210" y="1664515"/>
        <a:ext cx="1082434" cy="700462"/>
      </dsp:txXfrm>
    </dsp:sp>
    <dsp:sp modelId="{F81449CE-931C-4018-A029-9C176EB4BC42}">
      <dsp:nvSpPr>
        <dsp:cNvPr id="0" name=""/>
        <dsp:cNvSpPr/>
      </dsp:nvSpPr>
      <dsp:spPr>
        <a:xfrm>
          <a:off x="2267609" y="3005763"/>
          <a:ext cx="1723368" cy="1095950"/>
        </a:xfrm>
        <a:prstGeom prst="ellipse">
          <a:avLst/>
        </a:prstGeom>
        <a:gradFill rotWithShape="0">
          <a:gsLst>
            <a:gs pos="0">
              <a:schemeClr val="accent2">
                <a:hueOff val="3121013"/>
                <a:satOff val="-3893"/>
                <a:lumOff val="915"/>
                <a:alphaOff val="0"/>
                <a:tint val="50000"/>
                <a:satMod val="300000"/>
              </a:schemeClr>
            </a:gs>
            <a:gs pos="35000">
              <a:schemeClr val="accent2">
                <a:hueOff val="3121013"/>
                <a:satOff val="-3893"/>
                <a:lumOff val="915"/>
                <a:alphaOff val="0"/>
                <a:tint val="37000"/>
                <a:satMod val="300000"/>
              </a:schemeClr>
            </a:gs>
            <a:gs pos="100000">
              <a:schemeClr val="accent2">
                <a:hueOff val="3121013"/>
                <a:satOff val="-3893"/>
                <a:lumOff val="9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t>Organización internacional del trabajo OIT: </a:t>
          </a:r>
          <a:r>
            <a:rPr lang="es-CO" sz="1000" b="0" kern="1200" dirty="0"/>
            <a:t>directrices relativas a los SGSST, que sirvieron de base e decreto 1443 2014</a:t>
          </a:r>
          <a:endParaRPr lang="es-CO" sz="1000" b="1" kern="1200" dirty="0"/>
        </a:p>
      </dsp:txBody>
      <dsp:txXfrm>
        <a:off x="2519990" y="3166261"/>
        <a:ext cx="1218606" cy="774954"/>
      </dsp:txXfrm>
    </dsp:sp>
    <dsp:sp modelId="{9A6D0E37-AD19-4928-9795-DECCBBD3DFEE}">
      <dsp:nvSpPr>
        <dsp:cNvPr id="0" name=""/>
        <dsp:cNvSpPr/>
      </dsp:nvSpPr>
      <dsp:spPr>
        <a:xfrm>
          <a:off x="871868" y="1507193"/>
          <a:ext cx="1436864" cy="1015107"/>
        </a:xfrm>
        <a:prstGeom prst="ellipse">
          <a:avLst/>
        </a:prstGeom>
        <a:gradFill rotWithShape="0">
          <a:gsLst>
            <a:gs pos="0">
              <a:schemeClr val="accent2">
                <a:hueOff val="4681520"/>
                <a:satOff val="-5839"/>
                <a:lumOff val="1373"/>
                <a:alphaOff val="0"/>
                <a:tint val="50000"/>
                <a:satMod val="300000"/>
              </a:schemeClr>
            </a:gs>
            <a:gs pos="35000">
              <a:schemeClr val="accent2">
                <a:hueOff val="4681520"/>
                <a:satOff val="-5839"/>
                <a:lumOff val="1373"/>
                <a:alphaOff val="0"/>
                <a:tint val="37000"/>
                <a:satMod val="300000"/>
              </a:schemeClr>
            </a:gs>
            <a:gs pos="100000">
              <a:schemeClr val="accent2">
                <a:hueOff val="4681520"/>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O" sz="900" b="1" kern="1200" dirty="0"/>
            <a:t>La Comunidad Andina de naciones</a:t>
          </a:r>
          <a:r>
            <a:rPr lang="es-CO" sz="900" kern="1200" dirty="0"/>
            <a:t>: impulsar en los </a:t>
          </a:r>
          <a:r>
            <a:rPr lang="es-CO" sz="900" kern="1200" dirty="0" smtClean="0"/>
            <a:t>países </a:t>
          </a:r>
          <a:r>
            <a:rPr lang="es-CO" sz="900" kern="1200" dirty="0"/>
            <a:t>miembros adopción de directrices sobre SST.</a:t>
          </a:r>
        </a:p>
      </dsp:txBody>
      <dsp:txXfrm>
        <a:off x="1082292" y="1655852"/>
        <a:ext cx="1016016" cy="7177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C4E80-F03C-4045-AC6F-3720C74C0746}">
      <dsp:nvSpPr>
        <dsp:cNvPr id="0" name=""/>
        <dsp:cNvSpPr/>
      </dsp:nvSpPr>
      <dsp:spPr>
        <a:xfrm rot="10800000">
          <a:off x="1641671" y="48653"/>
          <a:ext cx="5432727" cy="997037"/>
        </a:xfrm>
        <a:prstGeom prst="homePlat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032" tIns="41910" rIns="78232" bIns="41910" numCol="1" spcCol="1270" anchor="ctr" anchorCtr="0">
          <a:noAutofit/>
        </a:bodyPr>
        <a:lstStyle/>
        <a:p>
          <a:pPr lvl="0" algn="ctr" defTabSz="488950">
            <a:lnSpc>
              <a:spcPct val="90000"/>
            </a:lnSpc>
            <a:spcBef>
              <a:spcPct val="0"/>
            </a:spcBef>
            <a:spcAft>
              <a:spcPct val="35000"/>
            </a:spcAft>
          </a:pPr>
          <a:r>
            <a:rPr lang="es-CO" sz="1100" kern="1200" dirty="0"/>
            <a:t>Ser liderado por el empleador contratante, con la participación de los trabajadores y contratistas, garantizado la aplicación de las medidas de Seguridad y Salud en el Trabajo, el control de los peligros y el medio ambiente laboral en el lugar de trabajo.  </a:t>
          </a:r>
        </a:p>
      </dsp:txBody>
      <dsp:txXfrm rot="10800000">
        <a:off x="1890930" y="48653"/>
        <a:ext cx="5183468" cy="997037"/>
      </dsp:txXfrm>
    </dsp:sp>
    <dsp:sp modelId="{294718FB-8891-4F5D-845E-63CF865E86FE}">
      <dsp:nvSpPr>
        <dsp:cNvPr id="0" name=""/>
        <dsp:cNvSpPr/>
      </dsp:nvSpPr>
      <dsp:spPr>
        <a:xfrm>
          <a:off x="1095115" y="616"/>
          <a:ext cx="1093111" cy="1093111"/>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0" r="-20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CE38D9-7EEE-4FA8-B3B8-E6C6622FC770}">
      <dsp:nvSpPr>
        <dsp:cNvPr id="0" name=""/>
        <dsp:cNvSpPr/>
      </dsp:nvSpPr>
      <dsp:spPr>
        <a:xfrm rot="10800000">
          <a:off x="1641671" y="1420030"/>
          <a:ext cx="5432727" cy="1093111"/>
        </a:xfrm>
        <a:prstGeom prst="homePlat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032" tIns="41910" rIns="78232" bIns="41910" numCol="1" spcCol="1270" anchor="ctr" anchorCtr="0">
          <a:noAutofit/>
        </a:bodyPr>
        <a:lstStyle/>
        <a:p>
          <a:pPr lvl="0" algn="ctr" defTabSz="488950">
            <a:lnSpc>
              <a:spcPct val="90000"/>
            </a:lnSpc>
            <a:spcBef>
              <a:spcPct val="0"/>
            </a:spcBef>
            <a:spcAft>
              <a:spcPct val="35000"/>
            </a:spcAft>
          </a:pPr>
          <a:r>
            <a:rPr lang="es-CO" sz="1100" kern="1200" dirty="0"/>
            <a:t>Abordar la prevención de los accidentes y las enfermedades laborales y también la protección y promoción de la salud de los trabajadores y/o contratistas, a través de la implementación, mantenimiento y mejora continua de un sistema de gestión cuyos principios estén basados 'en el ciclo PHVA (Planificar, Hacer, Verificar y Actuar).</a:t>
          </a:r>
        </a:p>
      </dsp:txBody>
      <dsp:txXfrm rot="10800000">
        <a:off x="1914949" y="1420030"/>
        <a:ext cx="5159449" cy="1093111"/>
      </dsp:txXfrm>
    </dsp:sp>
    <dsp:sp modelId="{553941F1-3E58-4FFA-A902-C1CA21084EAD}">
      <dsp:nvSpPr>
        <dsp:cNvPr id="0" name=""/>
        <dsp:cNvSpPr/>
      </dsp:nvSpPr>
      <dsp:spPr>
        <a:xfrm>
          <a:off x="1095115" y="1420030"/>
          <a:ext cx="1093111" cy="1093111"/>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4FA47F-07F5-4271-A26C-26418B7F7C17}">
      <dsp:nvSpPr>
        <dsp:cNvPr id="0" name=""/>
        <dsp:cNvSpPr/>
      </dsp:nvSpPr>
      <dsp:spPr>
        <a:xfrm rot="10800000">
          <a:off x="1641671" y="2839443"/>
          <a:ext cx="5432727" cy="1093111"/>
        </a:xfrm>
        <a:prstGeom prst="homePlat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032" tIns="41910" rIns="78232" bIns="41910" numCol="1" spcCol="1270" anchor="ctr" anchorCtr="0">
          <a:noAutofit/>
        </a:bodyPr>
        <a:lstStyle/>
        <a:p>
          <a:pPr lvl="0" algn="ctr" defTabSz="488950">
            <a:lnSpc>
              <a:spcPct val="90000"/>
            </a:lnSpc>
            <a:spcBef>
              <a:spcPct val="0"/>
            </a:spcBef>
            <a:spcAft>
              <a:spcPct val="35000"/>
            </a:spcAft>
          </a:pPr>
          <a:r>
            <a:rPr lang="es-CO" sz="1100" kern="1200" dirty="0"/>
            <a:t>Debe adaptarse al tamaño y características de la empresa; igualmente, puede ser compatible con los otros sistemas de gestión de la empresa y estar integrado en ellos.</a:t>
          </a:r>
        </a:p>
      </dsp:txBody>
      <dsp:txXfrm rot="10800000">
        <a:off x="1914949" y="2839443"/>
        <a:ext cx="5159449" cy="1093111"/>
      </dsp:txXfrm>
    </dsp:sp>
    <dsp:sp modelId="{05DA6CE6-89FA-4D15-82E4-072F736A7BBB}">
      <dsp:nvSpPr>
        <dsp:cNvPr id="0" name=""/>
        <dsp:cNvSpPr/>
      </dsp:nvSpPr>
      <dsp:spPr>
        <a:xfrm>
          <a:off x="1095115" y="2839443"/>
          <a:ext cx="1093111" cy="1093111"/>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67000" r="-67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5DA5C-6970-4A4E-BBF8-E0E5341176F8}">
      <dsp:nvSpPr>
        <dsp:cNvPr id="0" name=""/>
        <dsp:cNvSpPr/>
      </dsp:nvSpPr>
      <dsp:spPr>
        <a:xfrm rot="16200000">
          <a:off x="-1427810" y="1956483"/>
          <a:ext cx="3320986" cy="3447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4014" bIns="0" numCol="1" spcCol="1270" anchor="t" anchorCtr="0">
          <a:noAutofit/>
        </a:bodyPr>
        <a:lstStyle/>
        <a:p>
          <a:pPr lvl="0" algn="ctr" defTabSz="1022350">
            <a:lnSpc>
              <a:spcPct val="90000"/>
            </a:lnSpc>
            <a:spcBef>
              <a:spcPct val="0"/>
            </a:spcBef>
            <a:spcAft>
              <a:spcPct val="35000"/>
            </a:spcAft>
          </a:pPr>
          <a:r>
            <a:rPr lang="es-CO" sz="2300" kern="1200"/>
            <a:t>Empleador. Artículo 8</a:t>
          </a:r>
        </a:p>
      </dsp:txBody>
      <dsp:txXfrm>
        <a:off x="-1427810" y="1956483"/>
        <a:ext cx="3320986" cy="344708"/>
      </dsp:txXfrm>
    </dsp:sp>
    <dsp:sp modelId="{A2C13663-1DE7-4600-8574-1D9856A6DEE0}">
      <dsp:nvSpPr>
        <dsp:cNvPr id="0" name=""/>
        <dsp:cNvSpPr/>
      </dsp:nvSpPr>
      <dsp:spPr>
        <a:xfrm>
          <a:off x="468489" y="4"/>
          <a:ext cx="1892132" cy="4257670"/>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304014" rIns="71120" bIns="71120" numCol="1" spcCol="1270" anchor="t" anchorCtr="0">
          <a:noAutofit/>
        </a:bodyPr>
        <a:lstStyle/>
        <a:p>
          <a:pPr marL="57150" lvl="1" indent="-57150" algn="l" defTabSz="444500">
            <a:lnSpc>
              <a:spcPct val="90000"/>
            </a:lnSpc>
            <a:spcBef>
              <a:spcPct val="0"/>
            </a:spcBef>
            <a:spcAft>
              <a:spcPct val="15000"/>
            </a:spcAft>
            <a:buChar char="••"/>
          </a:pPr>
          <a:r>
            <a:rPr lang="es-CO" sz="1000" kern="1200"/>
            <a:t>Definir, firmar y divulgar la politica. </a:t>
          </a:r>
        </a:p>
        <a:p>
          <a:pPr marL="57150" lvl="1" indent="-57150" algn="l" defTabSz="444500">
            <a:lnSpc>
              <a:spcPct val="90000"/>
            </a:lnSpc>
            <a:spcBef>
              <a:spcPct val="0"/>
            </a:spcBef>
            <a:spcAft>
              <a:spcPct val="15000"/>
            </a:spcAft>
            <a:buChar char="••"/>
          </a:pPr>
          <a:r>
            <a:rPr lang="es-CO" sz="1000" kern="1200"/>
            <a:t>Asignación y comunicación de responsabilidades. </a:t>
          </a:r>
        </a:p>
        <a:p>
          <a:pPr marL="57150" lvl="1" indent="-57150" algn="l" defTabSz="444500">
            <a:lnSpc>
              <a:spcPct val="90000"/>
            </a:lnSpc>
            <a:spcBef>
              <a:spcPct val="0"/>
            </a:spcBef>
            <a:spcAft>
              <a:spcPct val="15000"/>
            </a:spcAft>
            <a:buChar char="••"/>
          </a:pPr>
          <a:r>
            <a:rPr lang="es-CO" sz="1000" kern="1200"/>
            <a:t>Rendición de cuentas al interior de la empresa. </a:t>
          </a:r>
        </a:p>
        <a:p>
          <a:pPr marL="57150" lvl="1" indent="-57150" algn="l" defTabSz="444500">
            <a:lnSpc>
              <a:spcPct val="90000"/>
            </a:lnSpc>
            <a:spcBef>
              <a:spcPct val="0"/>
            </a:spcBef>
            <a:spcAft>
              <a:spcPct val="15000"/>
            </a:spcAft>
            <a:buChar char="••"/>
          </a:pPr>
          <a:r>
            <a:rPr lang="es-CO" sz="1000" kern="1200"/>
            <a:t>Definición de recursos. </a:t>
          </a:r>
        </a:p>
        <a:p>
          <a:pPr marL="57150" lvl="1" indent="-57150" algn="l" defTabSz="444500">
            <a:lnSpc>
              <a:spcPct val="90000"/>
            </a:lnSpc>
            <a:spcBef>
              <a:spcPct val="0"/>
            </a:spcBef>
            <a:spcAft>
              <a:spcPct val="15000"/>
            </a:spcAft>
            <a:buChar char="••"/>
          </a:pPr>
          <a:r>
            <a:rPr lang="es-CO" sz="1000" kern="1200"/>
            <a:t>Cumplimiento de los requisitos normativos aplicables*</a:t>
          </a:r>
        </a:p>
        <a:p>
          <a:pPr marL="57150" lvl="1" indent="-57150" algn="l" defTabSz="444500">
            <a:lnSpc>
              <a:spcPct val="90000"/>
            </a:lnSpc>
            <a:spcBef>
              <a:spcPct val="0"/>
            </a:spcBef>
            <a:spcAft>
              <a:spcPct val="15000"/>
            </a:spcAft>
            <a:buChar char="••"/>
          </a:pPr>
          <a:r>
            <a:rPr lang="es-CO" sz="1000" kern="1200"/>
            <a:t>Gestión de peligros y riesgos. </a:t>
          </a:r>
        </a:p>
        <a:p>
          <a:pPr marL="57150" lvl="1" indent="-57150" algn="l" defTabSz="444500">
            <a:lnSpc>
              <a:spcPct val="90000"/>
            </a:lnSpc>
            <a:spcBef>
              <a:spcPct val="0"/>
            </a:spcBef>
            <a:spcAft>
              <a:spcPct val="15000"/>
            </a:spcAft>
            <a:buChar char="••"/>
          </a:pPr>
          <a:r>
            <a:rPr lang="es-CO" sz="1000" kern="1200"/>
            <a:t>Plan de trabajo anual de SST.</a:t>
          </a:r>
        </a:p>
        <a:p>
          <a:pPr marL="57150" lvl="1" indent="-57150" algn="l" defTabSz="444500">
            <a:lnSpc>
              <a:spcPct val="90000"/>
            </a:lnSpc>
            <a:spcBef>
              <a:spcPct val="0"/>
            </a:spcBef>
            <a:spcAft>
              <a:spcPct val="15000"/>
            </a:spcAft>
            <a:buChar char="••"/>
          </a:pPr>
          <a:r>
            <a:rPr lang="es-CO" sz="1000" kern="1200"/>
            <a:t>Prevención y promoción de riesgos laborales. </a:t>
          </a:r>
        </a:p>
        <a:p>
          <a:pPr marL="57150" lvl="1" indent="-57150" algn="l" defTabSz="444500">
            <a:lnSpc>
              <a:spcPct val="90000"/>
            </a:lnSpc>
            <a:spcBef>
              <a:spcPct val="0"/>
            </a:spcBef>
            <a:spcAft>
              <a:spcPct val="15000"/>
            </a:spcAft>
            <a:buChar char="••"/>
          </a:pPr>
          <a:r>
            <a:rPr lang="es-CO" sz="1000" kern="1200"/>
            <a:t>Participación de los trabajadores.</a:t>
          </a:r>
        </a:p>
        <a:p>
          <a:pPr marL="57150" lvl="1" indent="-57150" algn="l" defTabSz="444500">
            <a:lnSpc>
              <a:spcPct val="90000"/>
            </a:lnSpc>
            <a:spcBef>
              <a:spcPct val="0"/>
            </a:spcBef>
            <a:spcAft>
              <a:spcPct val="15000"/>
            </a:spcAft>
            <a:buChar char="••"/>
          </a:pPr>
          <a:r>
            <a:rPr lang="es-CO" sz="1000" kern="1200"/>
            <a:t>Informar sus representantes al Copasst o Vigía de SST. </a:t>
          </a:r>
        </a:p>
        <a:p>
          <a:pPr marL="57150" lvl="1" indent="-57150" algn="l" defTabSz="444500">
            <a:lnSpc>
              <a:spcPct val="90000"/>
            </a:lnSpc>
            <a:spcBef>
              <a:spcPct val="0"/>
            </a:spcBef>
            <a:spcAft>
              <a:spcPct val="15000"/>
            </a:spcAft>
            <a:buChar char="••"/>
          </a:pPr>
          <a:r>
            <a:rPr lang="es-CO" sz="1000" kern="1200"/>
            <a:t>Garantizar la capacitación de los trabajadores. </a:t>
          </a:r>
        </a:p>
        <a:p>
          <a:pPr marL="57150" lvl="1" indent="-57150" algn="l" defTabSz="444500">
            <a:lnSpc>
              <a:spcPct val="90000"/>
            </a:lnSpc>
            <a:spcBef>
              <a:spcPct val="0"/>
            </a:spcBef>
            <a:spcAft>
              <a:spcPct val="15000"/>
            </a:spcAft>
            <a:buChar char="••"/>
          </a:pPr>
          <a:r>
            <a:rPr lang="es-CO" sz="1000" kern="1200"/>
            <a:t>Garantizar disponibilidad de personal responsable de en SST.</a:t>
          </a:r>
        </a:p>
        <a:p>
          <a:pPr marL="57150" lvl="1" indent="-57150" algn="l" defTabSz="444500">
            <a:lnSpc>
              <a:spcPct val="90000"/>
            </a:lnSpc>
            <a:spcBef>
              <a:spcPct val="0"/>
            </a:spcBef>
            <a:spcAft>
              <a:spcPct val="15000"/>
            </a:spcAft>
            <a:buChar char="••"/>
          </a:pPr>
          <a:r>
            <a:rPr lang="es-CO" sz="1000" kern="1200"/>
            <a:t>Realizar como mínimo una vez al año evaluación al SGSST.</a:t>
          </a:r>
        </a:p>
        <a:p>
          <a:pPr marL="57150" lvl="1" indent="-57150" algn="l" defTabSz="444500">
            <a:lnSpc>
              <a:spcPct val="90000"/>
            </a:lnSpc>
            <a:spcBef>
              <a:spcPct val="0"/>
            </a:spcBef>
            <a:spcAft>
              <a:spcPct val="15000"/>
            </a:spcAft>
            <a:buChar char="••"/>
          </a:pPr>
          <a:r>
            <a:rPr lang="es-CO" sz="1000" kern="1200"/>
            <a:t>Promover la participación de todos los miembros de la empresa en el SGSST. </a:t>
          </a:r>
        </a:p>
        <a:p>
          <a:pPr marL="57150" lvl="1" indent="-57150" algn="l" defTabSz="444500">
            <a:lnSpc>
              <a:spcPct val="90000"/>
            </a:lnSpc>
            <a:spcBef>
              <a:spcPct val="0"/>
            </a:spcBef>
            <a:spcAft>
              <a:spcPct val="15000"/>
            </a:spcAft>
            <a:buChar char="••"/>
          </a:pPr>
          <a:endParaRPr lang="es-CO" sz="1000" kern="1200"/>
        </a:p>
        <a:p>
          <a:pPr marL="57150" lvl="1" indent="-57150" algn="l" defTabSz="444500">
            <a:lnSpc>
              <a:spcPct val="90000"/>
            </a:lnSpc>
            <a:spcBef>
              <a:spcPct val="0"/>
            </a:spcBef>
            <a:spcAft>
              <a:spcPct val="15000"/>
            </a:spcAft>
            <a:buChar char="••"/>
          </a:pPr>
          <a:endParaRPr lang="es-CO" sz="1000" kern="1200"/>
        </a:p>
      </dsp:txBody>
      <dsp:txXfrm>
        <a:off x="468489" y="4"/>
        <a:ext cx="1892132" cy="4257670"/>
      </dsp:txXfrm>
    </dsp:sp>
    <dsp:sp modelId="{8EE689DB-597B-42BD-B5FF-3518F963392B}">
      <dsp:nvSpPr>
        <dsp:cNvPr id="0" name=""/>
        <dsp:cNvSpPr/>
      </dsp:nvSpPr>
      <dsp:spPr>
        <a:xfrm>
          <a:off x="45009" y="31040"/>
          <a:ext cx="388886" cy="349672"/>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49C428-B10D-47EE-9C58-77D2665212C0}">
      <dsp:nvSpPr>
        <dsp:cNvPr id="0" name=""/>
        <dsp:cNvSpPr/>
      </dsp:nvSpPr>
      <dsp:spPr>
        <a:xfrm rot="16200000">
          <a:off x="938757" y="2019880"/>
          <a:ext cx="3320986" cy="3447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4014" bIns="0" numCol="1" spcCol="1270" anchor="t" anchorCtr="0">
          <a:noAutofit/>
        </a:bodyPr>
        <a:lstStyle/>
        <a:p>
          <a:pPr lvl="0" algn="ctr" defTabSz="1022350">
            <a:lnSpc>
              <a:spcPct val="90000"/>
            </a:lnSpc>
            <a:spcBef>
              <a:spcPct val="0"/>
            </a:spcBef>
            <a:spcAft>
              <a:spcPct val="35000"/>
            </a:spcAft>
          </a:pPr>
          <a:r>
            <a:rPr lang="es-CO" sz="2300" kern="1200"/>
            <a:t>ARL. Artículo 9  </a:t>
          </a:r>
        </a:p>
      </dsp:txBody>
      <dsp:txXfrm>
        <a:off x="938757" y="2019880"/>
        <a:ext cx="3320986" cy="344708"/>
      </dsp:txXfrm>
    </dsp:sp>
    <dsp:sp modelId="{08B201D0-C545-4094-8D82-127D7B0DF8D4}">
      <dsp:nvSpPr>
        <dsp:cNvPr id="0" name=""/>
        <dsp:cNvSpPr/>
      </dsp:nvSpPr>
      <dsp:spPr>
        <a:xfrm>
          <a:off x="2847541" y="2"/>
          <a:ext cx="2016838" cy="4257670"/>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304014" rIns="71120" bIns="71120" numCol="1" spcCol="1270" anchor="t" anchorCtr="0">
          <a:noAutofit/>
        </a:bodyPr>
        <a:lstStyle/>
        <a:p>
          <a:pPr marL="57150" lvl="1" indent="-57150" algn="just" defTabSz="444500">
            <a:lnSpc>
              <a:spcPct val="90000"/>
            </a:lnSpc>
            <a:spcBef>
              <a:spcPct val="0"/>
            </a:spcBef>
            <a:spcAft>
              <a:spcPct val="15000"/>
            </a:spcAft>
            <a:buChar char="••"/>
          </a:pPr>
          <a:r>
            <a:rPr lang="es-CO" sz="1000" kern="1200" dirty="0"/>
            <a:t>Las Administradoras de Riesgos Laborales - ARL, dentro de las obligaciones que le confiere la normatividad vigente en el Sistema General de Riesgos Laborales, capacitarán al Comité Paritario o Vigía de Seguridad y Salud en el Trabajo COPASST o Vigía en Seguridad y Salud en el Trabajo en los aspectos relativos al SG-SST y prestarán asesoría y asistencia técnica a sus empresas y trabajadores afiliados en la implementación del SGSST.</a:t>
          </a:r>
        </a:p>
        <a:p>
          <a:pPr marL="57150" lvl="1" indent="-57150" algn="just" defTabSz="444500">
            <a:lnSpc>
              <a:spcPct val="90000"/>
            </a:lnSpc>
            <a:spcBef>
              <a:spcPct val="0"/>
            </a:spcBef>
            <a:spcAft>
              <a:spcPct val="15000"/>
            </a:spcAft>
            <a:buChar char="••"/>
          </a:pPr>
          <a:r>
            <a:rPr lang="es-CO" sz="1000" kern="1200"/>
            <a:t>Realizarán la vigilancia delegada del cumplimiento de lo dispuesto en el Decreto 1443 de 2014 e informarán a las Direcciones Territoriales del Ministerio del Trabajo los casos en los cuales se evidencia el no cumplimiento del mismo por parte de sus empresas afiliadas.</a:t>
          </a:r>
        </a:p>
        <a:p>
          <a:pPr marL="57150" lvl="1" indent="-57150" algn="just" defTabSz="444500">
            <a:lnSpc>
              <a:spcPct val="90000"/>
            </a:lnSpc>
            <a:spcBef>
              <a:spcPct val="0"/>
            </a:spcBef>
            <a:spcAft>
              <a:spcPct val="15000"/>
            </a:spcAft>
            <a:buChar char="••"/>
          </a:pPr>
          <a:r>
            <a:rPr lang="es-CO" sz="1000" kern="1200"/>
            <a:t>Brindar asesoría y asistencia técnica para implementar el SGSST. </a:t>
          </a:r>
        </a:p>
      </dsp:txBody>
      <dsp:txXfrm>
        <a:off x="2847541" y="2"/>
        <a:ext cx="2016838" cy="4257670"/>
      </dsp:txXfrm>
    </dsp:sp>
    <dsp:sp modelId="{5D4D0C3B-8A22-472A-8BBC-DFB4096C7E20}">
      <dsp:nvSpPr>
        <dsp:cNvPr id="0" name=""/>
        <dsp:cNvSpPr/>
      </dsp:nvSpPr>
      <dsp:spPr>
        <a:xfrm>
          <a:off x="2387575" y="49151"/>
          <a:ext cx="378103" cy="440868"/>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862DA5-076A-478E-A83C-F1D63DE13D36}">
      <dsp:nvSpPr>
        <dsp:cNvPr id="0" name=""/>
        <dsp:cNvSpPr/>
      </dsp:nvSpPr>
      <dsp:spPr>
        <a:xfrm rot="16200000">
          <a:off x="3506681" y="2028947"/>
          <a:ext cx="3320986" cy="3447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4014" bIns="0" numCol="1" spcCol="1270" anchor="t" anchorCtr="0">
          <a:noAutofit/>
        </a:bodyPr>
        <a:lstStyle/>
        <a:p>
          <a:pPr lvl="0" algn="ctr" defTabSz="1022350">
            <a:lnSpc>
              <a:spcPct val="90000"/>
            </a:lnSpc>
            <a:spcBef>
              <a:spcPct val="0"/>
            </a:spcBef>
            <a:spcAft>
              <a:spcPct val="35000"/>
            </a:spcAft>
          </a:pPr>
          <a:r>
            <a:rPr lang="es-CO" sz="2300" kern="1200"/>
            <a:t>Trabajadores. Artículo 10</a:t>
          </a:r>
        </a:p>
      </dsp:txBody>
      <dsp:txXfrm>
        <a:off x="3506681" y="2028947"/>
        <a:ext cx="3320986" cy="344708"/>
      </dsp:txXfrm>
    </dsp:sp>
    <dsp:sp modelId="{BB9B4292-F9E2-4637-A58C-150E4E025625}">
      <dsp:nvSpPr>
        <dsp:cNvPr id="0" name=""/>
        <dsp:cNvSpPr/>
      </dsp:nvSpPr>
      <dsp:spPr>
        <a:xfrm>
          <a:off x="5518941" y="2"/>
          <a:ext cx="1983580" cy="4257670"/>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304014" rIns="71120" bIns="71120" numCol="1" spcCol="1270" anchor="t" anchorCtr="0">
          <a:noAutofit/>
        </a:bodyPr>
        <a:lstStyle/>
        <a:p>
          <a:pPr marL="57150" lvl="1" indent="-57150" algn="just" defTabSz="444500">
            <a:lnSpc>
              <a:spcPct val="90000"/>
            </a:lnSpc>
            <a:spcBef>
              <a:spcPct val="0"/>
            </a:spcBef>
            <a:spcAft>
              <a:spcPct val="15000"/>
            </a:spcAft>
            <a:buChar char="••"/>
          </a:pPr>
          <a:r>
            <a:rPr lang="es-CO" sz="1000" kern="1200"/>
            <a:t>Procurar el cuidado integral de su salud.</a:t>
          </a:r>
        </a:p>
        <a:p>
          <a:pPr marL="57150" lvl="1" indent="-57150" algn="just" defTabSz="444500">
            <a:lnSpc>
              <a:spcPct val="90000"/>
            </a:lnSpc>
            <a:spcBef>
              <a:spcPct val="0"/>
            </a:spcBef>
            <a:spcAft>
              <a:spcPct val="15000"/>
            </a:spcAft>
            <a:buChar char="••"/>
          </a:pPr>
          <a:r>
            <a:rPr lang="es-CO" sz="1000" kern="1200"/>
            <a:t>Suministrar información clara, veraz y completa sobre su estado de salud.</a:t>
          </a:r>
        </a:p>
        <a:p>
          <a:pPr marL="57150" lvl="1" indent="-57150" algn="just" defTabSz="444500">
            <a:lnSpc>
              <a:spcPct val="90000"/>
            </a:lnSpc>
            <a:spcBef>
              <a:spcPct val="0"/>
            </a:spcBef>
            <a:spcAft>
              <a:spcPct val="15000"/>
            </a:spcAft>
            <a:buChar char="••"/>
          </a:pPr>
          <a:r>
            <a:rPr lang="es-CO" sz="1000" kern="1200"/>
            <a:t>Cumplir las normas, reglamentos e instrucciones del Sistema de Gestión de la Seguridad y Salud en el Trabajo de la empresa.</a:t>
          </a:r>
        </a:p>
        <a:p>
          <a:pPr marL="57150" lvl="1" indent="-57150" algn="just" defTabSz="444500">
            <a:lnSpc>
              <a:spcPct val="90000"/>
            </a:lnSpc>
            <a:spcBef>
              <a:spcPct val="0"/>
            </a:spcBef>
            <a:spcAft>
              <a:spcPct val="15000"/>
            </a:spcAft>
            <a:buChar char="••"/>
          </a:pPr>
          <a:r>
            <a:rPr lang="es-CO" sz="1000" kern="1200"/>
            <a:t>Informar oportunamente al empleador o contratante acerca de los peligros y riesgos latentes en su sitio de trabajo.</a:t>
          </a:r>
        </a:p>
        <a:p>
          <a:pPr marL="57150" lvl="1" indent="-57150" algn="just" defTabSz="444500">
            <a:lnSpc>
              <a:spcPct val="90000"/>
            </a:lnSpc>
            <a:spcBef>
              <a:spcPct val="0"/>
            </a:spcBef>
            <a:spcAft>
              <a:spcPct val="15000"/>
            </a:spcAft>
            <a:buChar char="••"/>
          </a:pPr>
          <a:r>
            <a:rPr lang="es-CO" sz="1000" kern="1200"/>
            <a:t>Participar en las actividades de capacitación en seguridad y salud en el trabajo definido en el plan de capacitación del SG-SST.</a:t>
          </a:r>
        </a:p>
        <a:p>
          <a:pPr marL="57150" lvl="1" indent="-57150" algn="just" defTabSz="444500">
            <a:lnSpc>
              <a:spcPct val="90000"/>
            </a:lnSpc>
            <a:spcBef>
              <a:spcPct val="0"/>
            </a:spcBef>
            <a:spcAft>
              <a:spcPct val="15000"/>
            </a:spcAft>
            <a:buChar char="••"/>
          </a:pPr>
          <a:r>
            <a:rPr lang="es-CO" sz="1000" kern="1200"/>
            <a:t>Participar y contribuir al cumplimiento de los objetivos del Sistema de Gestión de la Seguridad y Salud en el Trabajo SG-SST.</a:t>
          </a:r>
        </a:p>
        <a:p>
          <a:pPr marL="57150" lvl="1" indent="-57150" algn="l" defTabSz="444500">
            <a:lnSpc>
              <a:spcPct val="90000"/>
            </a:lnSpc>
            <a:spcBef>
              <a:spcPct val="0"/>
            </a:spcBef>
            <a:spcAft>
              <a:spcPct val="15000"/>
            </a:spcAft>
            <a:buChar char="••"/>
          </a:pPr>
          <a:endParaRPr lang="es-CO" sz="1000" kern="1200"/>
        </a:p>
      </dsp:txBody>
      <dsp:txXfrm>
        <a:off x="5518941" y="2"/>
        <a:ext cx="1983580" cy="4257670"/>
      </dsp:txXfrm>
    </dsp:sp>
    <dsp:sp modelId="{3C29A1C2-D589-45B8-AE01-BFF68167611B}">
      <dsp:nvSpPr>
        <dsp:cNvPr id="0" name=""/>
        <dsp:cNvSpPr/>
      </dsp:nvSpPr>
      <dsp:spPr>
        <a:xfrm>
          <a:off x="5039288" y="19554"/>
          <a:ext cx="413519" cy="482316"/>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6000" b="-16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B244AC-9F95-4E08-8FB8-690C5279D578}">
      <dsp:nvSpPr>
        <dsp:cNvPr id="0" name=""/>
        <dsp:cNvSpPr/>
      </dsp:nvSpPr>
      <dsp:spPr>
        <a:xfrm>
          <a:off x="1932837" y="1511408"/>
          <a:ext cx="1784192" cy="1784192"/>
        </a:xfrm>
        <a:prstGeom prst="gear9">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solidFill>
                <a:sysClr val="windowText" lastClr="000000"/>
              </a:solidFill>
            </a:rPr>
            <a:t>Planificación del SGSST</a:t>
          </a:r>
        </a:p>
      </dsp:txBody>
      <dsp:txXfrm>
        <a:off x="2291539" y="1929346"/>
        <a:ext cx="1066788" cy="917112"/>
      </dsp:txXfrm>
    </dsp:sp>
    <dsp:sp modelId="{0C86438F-79E3-4471-BB1E-312146EA3FD0}">
      <dsp:nvSpPr>
        <dsp:cNvPr id="0" name=""/>
        <dsp:cNvSpPr/>
      </dsp:nvSpPr>
      <dsp:spPr>
        <a:xfrm>
          <a:off x="793458" y="1259142"/>
          <a:ext cx="1478115" cy="1377967"/>
        </a:xfrm>
        <a:prstGeom prst="gear6">
          <a:avLst/>
        </a:prstGeom>
        <a:solidFill>
          <a:schemeClr val="accent3">
            <a:hueOff val="5625133"/>
            <a:satOff val="-8440"/>
            <a:lumOff val="-137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solidFill>
                <a:sysClr val="windowText" lastClr="000000"/>
              </a:solidFill>
            </a:rPr>
            <a:t>Evaluación Inicial </a:t>
          </a:r>
        </a:p>
      </dsp:txBody>
      <dsp:txXfrm>
        <a:off x="1154923" y="1608146"/>
        <a:ext cx="755185" cy="679959"/>
      </dsp:txXfrm>
    </dsp:sp>
    <dsp:sp modelId="{BD7756A1-22EE-4BE0-81E6-D69627908F4A}">
      <dsp:nvSpPr>
        <dsp:cNvPr id="0" name=""/>
        <dsp:cNvSpPr/>
      </dsp:nvSpPr>
      <dsp:spPr>
        <a:xfrm rot="20700000">
          <a:off x="1432796" y="138187"/>
          <a:ext cx="1648878" cy="1383967"/>
        </a:xfrm>
        <a:prstGeom prst="gear6">
          <a:avLst/>
        </a:prstGeom>
        <a:solidFill>
          <a:schemeClr val="accent3">
            <a:hueOff val="11250266"/>
            <a:satOff val="-16880"/>
            <a:lumOff val="-274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solidFill>
                <a:sysClr val="windowText" lastClr="000000"/>
              </a:solidFill>
            </a:rPr>
            <a:t>Identificación de peligros y valoración de riesgos </a:t>
          </a:r>
        </a:p>
      </dsp:txBody>
      <dsp:txXfrm rot="-20700000">
        <a:off x="1810156" y="426019"/>
        <a:ext cx="894158" cy="808303"/>
      </dsp:txXfrm>
    </dsp:sp>
    <dsp:sp modelId="{8703A639-8CA5-4E22-8A38-3C7C97566219}">
      <dsp:nvSpPr>
        <dsp:cNvPr id="0" name=""/>
        <dsp:cNvSpPr/>
      </dsp:nvSpPr>
      <dsp:spPr>
        <a:xfrm>
          <a:off x="1785496" y="1247900"/>
          <a:ext cx="2283766" cy="2283766"/>
        </a:xfrm>
        <a:prstGeom prst="circularArrow">
          <a:avLst>
            <a:gd name="adj1" fmla="val 4688"/>
            <a:gd name="adj2" fmla="val 299029"/>
            <a:gd name="adj3" fmla="val 2488287"/>
            <a:gd name="adj4" fmla="val 15922694"/>
            <a:gd name="adj5" fmla="val 5469"/>
          </a:avLst>
        </a:prstGeom>
        <a:solidFill>
          <a:schemeClr val="accent3">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7F66ECD5-5FDE-429E-A4E2-D24ADA182F01}">
      <dsp:nvSpPr>
        <dsp:cNvPr id="0" name=""/>
        <dsp:cNvSpPr/>
      </dsp:nvSpPr>
      <dsp:spPr>
        <a:xfrm>
          <a:off x="664960" y="806659"/>
          <a:ext cx="1659298" cy="1659298"/>
        </a:xfrm>
        <a:prstGeom prst="leftCircularArrow">
          <a:avLst>
            <a:gd name="adj1" fmla="val 6452"/>
            <a:gd name="adj2" fmla="val 429999"/>
            <a:gd name="adj3" fmla="val 10489124"/>
            <a:gd name="adj4" fmla="val 14837806"/>
            <a:gd name="adj5" fmla="val 7527"/>
          </a:avLst>
        </a:prstGeom>
        <a:solidFill>
          <a:schemeClr val="accent3">
            <a:hueOff val="5625133"/>
            <a:satOff val="-8440"/>
            <a:lumOff val="-1373"/>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F6F45DFC-D75D-41DE-B28D-2F66BAD06968}">
      <dsp:nvSpPr>
        <dsp:cNvPr id="0" name=""/>
        <dsp:cNvSpPr/>
      </dsp:nvSpPr>
      <dsp:spPr>
        <a:xfrm>
          <a:off x="1327464" y="-79918"/>
          <a:ext cx="1789058" cy="1789058"/>
        </a:xfrm>
        <a:prstGeom prst="circularArrow">
          <a:avLst>
            <a:gd name="adj1" fmla="val 5984"/>
            <a:gd name="adj2" fmla="val 394124"/>
            <a:gd name="adj3" fmla="val 13313824"/>
            <a:gd name="adj4" fmla="val 10508221"/>
            <a:gd name="adj5" fmla="val 6981"/>
          </a:avLst>
        </a:prstGeom>
        <a:solidFill>
          <a:schemeClr val="accent3">
            <a:hueOff val="11250266"/>
            <a:satOff val="-16880"/>
            <a:lumOff val="-2745"/>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B244AC-9F95-4E08-8FB8-690C5279D578}">
      <dsp:nvSpPr>
        <dsp:cNvPr id="0" name=""/>
        <dsp:cNvSpPr/>
      </dsp:nvSpPr>
      <dsp:spPr>
        <a:xfrm>
          <a:off x="2658373" y="1881997"/>
          <a:ext cx="2221667" cy="2221667"/>
        </a:xfrm>
        <a:prstGeom prst="gear9">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solidFill>
                <a:schemeClr val="tx1"/>
              </a:solidFill>
            </a:rPr>
            <a:t>Estar documentados y comunicados a los trabajadores. Ser revisados y evaluados 1 vez al año </a:t>
          </a:r>
          <a:r>
            <a:rPr lang="es-CO" sz="1000" b="1" kern="1200" dirty="0" smtClean="0">
              <a:solidFill>
                <a:schemeClr val="tx1"/>
              </a:solidFill>
            </a:rPr>
            <a:t>mínimo</a:t>
          </a:r>
          <a:endParaRPr lang="es-CO" sz="1000" b="1" kern="1200" dirty="0">
            <a:solidFill>
              <a:schemeClr val="tx1"/>
            </a:solidFill>
          </a:endParaRPr>
        </a:p>
      </dsp:txBody>
      <dsp:txXfrm>
        <a:off x="3105027" y="2402412"/>
        <a:ext cx="1328359" cy="1141983"/>
      </dsp:txXfrm>
    </dsp:sp>
    <dsp:sp modelId="{0C86438F-79E3-4471-BB1E-312146EA3FD0}">
      <dsp:nvSpPr>
        <dsp:cNvPr id="0" name=""/>
        <dsp:cNvSpPr/>
      </dsp:nvSpPr>
      <dsp:spPr>
        <a:xfrm>
          <a:off x="1157181" y="1540386"/>
          <a:ext cx="2005430" cy="1770822"/>
        </a:xfrm>
        <a:prstGeom prst="gear6">
          <a:avLst/>
        </a:prstGeom>
        <a:solidFill>
          <a:schemeClr val="accent2">
            <a:hueOff val="2340760"/>
            <a:satOff val="-2919"/>
            <a:lumOff val="68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solidFill>
                <a:schemeClr val="tx1"/>
              </a:solidFill>
            </a:rPr>
            <a:t>Adecuados, coherentes y compatibles</a:t>
          </a:r>
        </a:p>
      </dsp:txBody>
      <dsp:txXfrm>
        <a:off x="1637094" y="1988890"/>
        <a:ext cx="1045604" cy="873814"/>
      </dsp:txXfrm>
    </dsp:sp>
    <dsp:sp modelId="{BD7756A1-22EE-4BE0-81E6-D69627908F4A}">
      <dsp:nvSpPr>
        <dsp:cNvPr id="0" name=""/>
        <dsp:cNvSpPr/>
      </dsp:nvSpPr>
      <dsp:spPr>
        <a:xfrm rot="20700000">
          <a:off x="2035725" y="172070"/>
          <a:ext cx="2053175" cy="1723309"/>
        </a:xfrm>
        <a:prstGeom prst="gear6">
          <a:avLst/>
        </a:prstGeom>
        <a:solidFill>
          <a:schemeClr val="accent2">
            <a:hueOff val="4681520"/>
            <a:satOff val="-5839"/>
            <a:lumOff val="137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CO" sz="1000" b="1" kern="1200" dirty="0">
              <a:solidFill>
                <a:schemeClr val="tx1"/>
              </a:solidFill>
            </a:rPr>
            <a:t>Claros, medibles, cuantificables</a:t>
          </a:r>
        </a:p>
      </dsp:txBody>
      <dsp:txXfrm rot="-20700000">
        <a:off x="2505612" y="530477"/>
        <a:ext cx="1113401" cy="1006495"/>
      </dsp:txXfrm>
    </dsp:sp>
    <dsp:sp modelId="{8703A639-8CA5-4E22-8A38-3C7C97566219}">
      <dsp:nvSpPr>
        <dsp:cNvPr id="0" name=""/>
        <dsp:cNvSpPr/>
      </dsp:nvSpPr>
      <dsp:spPr>
        <a:xfrm>
          <a:off x="2485852" y="1547712"/>
          <a:ext cx="2843734" cy="2843734"/>
        </a:xfrm>
        <a:prstGeom prst="circularArrow">
          <a:avLst>
            <a:gd name="adj1" fmla="val 4688"/>
            <a:gd name="adj2" fmla="val 299029"/>
            <a:gd name="adj3" fmla="val 2512466"/>
            <a:gd name="adj4" fmla="val 15869269"/>
            <a:gd name="adj5" fmla="val 5469"/>
          </a:avLst>
        </a:prstGeom>
        <a:solidFill>
          <a:schemeClr val="accent2">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7F66ECD5-5FDE-429E-A4E2-D24ADA182F01}">
      <dsp:nvSpPr>
        <dsp:cNvPr id="0" name=""/>
        <dsp:cNvSpPr/>
      </dsp:nvSpPr>
      <dsp:spPr>
        <a:xfrm>
          <a:off x="1079619" y="1000035"/>
          <a:ext cx="2066150" cy="2066150"/>
        </a:xfrm>
        <a:prstGeom prst="leftCircularArrow">
          <a:avLst>
            <a:gd name="adj1" fmla="val 6452"/>
            <a:gd name="adj2" fmla="val 429999"/>
            <a:gd name="adj3" fmla="val 10489124"/>
            <a:gd name="adj4" fmla="val 14837806"/>
            <a:gd name="adj5" fmla="val 7527"/>
          </a:avLst>
        </a:prstGeom>
        <a:solidFill>
          <a:schemeClr val="accent2">
            <a:hueOff val="2340760"/>
            <a:satOff val="-2919"/>
            <a:lumOff val="686"/>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F6F45DFC-D75D-41DE-B28D-2F66BAD06968}">
      <dsp:nvSpPr>
        <dsp:cNvPr id="0" name=""/>
        <dsp:cNvSpPr/>
      </dsp:nvSpPr>
      <dsp:spPr>
        <a:xfrm>
          <a:off x="1904566" y="-103928"/>
          <a:ext cx="2227726" cy="2227726"/>
        </a:xfrm>
        <a:prstGeom prst="circularArrow">
          <a:avLst>
            <a:gd name="adj1" fmla="val 5984"/>
            <a:gd name="adj2" fmla="val 394124"/>
            <a:gd name="adj3" fmla="val 13313824"/>
            <a:gd name="adj4" fmla="val 10508221"/>
            <a:gd name="adj5" fmla="val 6981"/>
          </a:avLst>
        </a:prstGeom>
        <a:solidFill>
          <a:schemeClr val="accent2">
            <a:hueOff val="4681520"/>
            <a:satOff val="-5839"/>
            <a:lumOff val="1373"/>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5B29F8-C5A8-438B-837F-E6015C762680}">
      <dsp:nvSpPr>
        <dsp:cNvPr id="0" name=""/>
        <dsp:cNvSpPr/>
      </dsp:nvSpPr>
      <dsp:spPr>
        <a:xfrm rot="2563349">
          <a:off x="1284624" y="1802874"/>
          <a:ext cx="393076" cy="56425"/>
        </a:xfrm>
        <a:custGeom>
          <a:avLst/>
          <a:gdLst/>
          <a:ahLst/>
          <a:cxnLst/>
          <a:rect l="0" t="0" r="0" b="0"/>
          <a:pathLst>
            <a:path>
              <a:moveTo>
                <a:pt x="0" y="28212"/>
              </a:moveTo>
              <a:lnTo>
                <a:pt x="393076" y="28212"/>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731AF2-CFF9-4209-AD04-41B3460707BC}">
      <dsp:nvSpPr>
        <dsp:cNvPr id="0" name=""/>
        <dsp:cNvSpPr/>
      </dsp:nvSpPr>
      <dsp:spPr>
        <a:xfrm>
          <a:off x="1336776" y="1264075"/>
          <a:ext cx="437426" cy="56425"/>
        </a:xfrm>
        <a:custGeom>
          <a:avLst/>
          <a:gdLst/>
          <a:ahLst/>
          <a:cxnLst/>
          <a:rect l="0" t="0" r="0" b="0"/>
          <a:pathLst>
            <a:path>
              <a:moveTo>
                <a:pt x="0" y="28212"/>
              </a:moveTo>
              <a:lnTo>
                <a:pt x="437426" y="28212"/>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C5AFD9-9E11-4629-B955-ADCEB8203AD1}">
      <dsp:nvSpPr>
        <dsp:cNvPr id="0" name=""/>
        <dsp:cNvSpPr/>
      </dsp:nvSpPr>
      <dsp:spPr>
        <a:xfrm rot="19028506">
          <a:off x="1284559" y="723644"/>
          <a:ext cx="391192" cy="56425"/>
        </a:xfrm>
        <a:custGeom>
          <a:avLst/>
          <a:gdLst/>
          <a:ahLst/>
          <a:cxnLst/>
          <a:rect l="0" t="0" r="0" b="0"/>
          <a:pathLst>
            <a:path>
              <a:moveTo>
                <a:pt x="0" y="28212"/>
              </a:moveTo>
              <a:lnTo>
                <a:pt x="391192" y="28212"/>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2A4054-A703-4567-BBA8-07876BF67500}">
      <dsp:nvSpPr>
        <dsp:cNvPr id="0" name=""/>
        <dsp:cNvSpPr/>
      </dsp:nvSpPr>
      <dsp:spPr>
        <a:xfrm>
          <a:off x="270526" y="665082"/>
          <a:ext cx="1254411" cy="125441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3000" r="-23000"/>
          </a:stretch>
        </a:blip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3DEF658-0179-45F2-83E1-5DF2F65315B1}">
      <dsp:nvSpPr>
        <dsp:cNvPr id="0" name=""/>
        <dsp:cNvSpPr/>
      </dsp:nvSpPr>
      <dsp:spPr>
        <a:xfrm>
          <a:off x="1501884" y="12861"/>
          <a:ext cx="790738" cy="703942"/>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CO" sz="1050" b="1" kern="1200" dirty="0">
              <a:solidFill>
                <a:srgbClr val="002060"/>
              </a:solidFill>
            </a:rPr>
            <a:t>De estructura </a:t>
          </a:r>
        </a:p>
      </dsp:txBody>
      <dsp:txXfrm>
        <a:off x="1617685" y="115951"/>
        <a:ext cx="559136" cy="497762"/>
      </dsp:txXfrm>
    </dsp:sp>
    <dsp:sp modelId="{92A3236C-DE6C-4B05-B5F1-D0311FC46871}">
      <dsp:nvSpPr>
        <dsp:cNvPr id="0" name=""/>
        <dsp:cNvSpPr/>
      </dsp:nvSpPr>
      <dsp:spPr>
        <a:xfrm>
          <a:off x="1774202" y="915965"/>
          <a:ext cx="752646" cy="752646"/>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CO" sz="1050" b="1" kern="1200" dirty="0">
              <a:solidFill>
                <a:srgbClr val="002060"/>
              </a:solidFill>
            </a:rPr>
            <a:t>De Proceso </a:t>
          </a:r>
        </a:p>
      </dsp:txBody>
      <dsp:txXfrm>
        <a:off x="1884424" y="1026187"/>
        <a:ext cx="532202" cy="532202"/>
      </dsp:txXfrm>
    </dsp:sp>
    <dsp:sp modelId="{A5236CDE-4920-45A7-9F6E-D02F183A6836}">
      <dsp:nvSpPr>
        <dsp:cNvPr id="0" name=""/>
        <dsp:cNvSpPr/>
      </dsp:nvSpPr>
      <dsp:spPr>
        <a:xfrm>
          <a:off x="1525691" y="1843420"/>
          <a:ext cx="752646" cy="752646"/>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CO" sz="1050" b="1" kern="1200" dirty="0">
              <a:solidFill>
                <a:srgbClr val="002060"/>
              </a:solidFill>
            </a:rPr>
            <a:t>De Resultado </a:t>
          </a:r>
        </a:p>
      </dsp:txBody>
      <dsp:txXfrm>
        <a:off x="1635913" y="1953642"/>
        <a:ext cx="532202" cy="5322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41B0EF-7892-4487-8F9F-0B6445C024C4}">
      <dsp:nvSpPr>
        <dsp:cNvPr id="0" name=""/>
        <dsp:cNvSpPr/>
      </dsp:nvSpPr>
      <dsp:spPr>
        <a:xfrm>
          <a:off x="2440628" y="738"/>
          <a:ext cx="1219766" cy="1086351"/>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O" sz="900" kern="1200" dirty="0"/>
            <a:t>Cumplimiento de los objetivos y cambios en la Legislación que apliquen</a:t>
          </a:r>
        </a:p>
      </dsp:txBody>
      <dsp:txXfrm>
        <a:off x="2619259" y="159830"/>
        <a:ext cx="862504" cy="768167"/>
      </dsp:txXfrm>
    </dsp:sp>
    <dsp:sp modelId="{2F07448F-0867-4155-AFBD-0CA68BF7D387}">
      <dsp:nvSpPr>
        <dsp:cNvPr id="0" name=""/>
        <dsp:cNvSpPr/>
      </dsp:nvSpPr>
      <dsp:spPr>
        <a:xfrm rot="2160000">
          <a:off x="3581645" y="834989"/>
          <a:ext cx="243634" cy="36664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CO" sz="1500" kern="1200" dirty="0"/>
        </a:p>
      </dsp:txBody>
      <dsp:txXfrm>
        <a:off x="3588624" y="886837"/>
        <a:ext cx="170544" cy="219985"/>
      </dsp:txXfrm>
    </dsp:sp>
    <dsp:sp modelId="{86329239-5D14-47F1-AAAB-1331AC2678F6}">
      <dsp:nvSpPr>
        <dsp:cNvPr id="0" name=""/>
        <dsp:cNvSpPr/>
      </dsp:nvSpPr>
      <dsp:spPr>
        <a:xfrm>
          <a:off x="3753218" y="960420"/>
          <a:ext cx="1236365" cy="1086351"/>
        </a:xfrm>
        <a:prstGeom prst="ellipse">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O" sz="900" kern="1200" dirty="0"/>
            <a:t>Resultado de la intervención de los peligros</a:t>
          </a:r>
        </a:p>
      </dsp:txBody>
      <dsp:txXfrm>
        <a:off x="3934279" y="1119512"/>
        <a:ext cx="874243" cy="768167"/>
      </dsp:txXfrm>
    </dsp:sp>
    <dsp:sp modelId="{F5E04685-EF9A-43F1-9ED7-D88B0433980D}">
      <dsp:nvSpPr>
        <dsp:cNvPr id="0" name=""/>
        <dsp:cNvSpPr/>
      </dsp:nvSpPr>
      <dsp:spPr>
        <a:xfrm rot="6480000">
          <a:off x="3980183" y="2088858"/>
          <a:ext cx="282978" cy="366643"/>
        </a:xfrm>
        <a:prstGeom prst="rightArrow">
          <a:avLst>
            <a:gd name="adj1" fmla="val 60000"/>
            <a:gd name="adj2" fmla="val 50000"/>
          </a:avLst>
        </a:prstGeom>
        <a:solidFill>
          <a:schemeClr val="accent5">
            <a:hueOff val="-2483469"/>
            <a:satOff val="9953"/>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CO" sz="1500" kern="1200" dirty="0"/>
        </a:p>
      </dsp:txBody>
      <dsp:txXfrm rot="10800000">
        <a:off x="4035746" y="2121818"/>
        <a:ext cx="198085" cy="219985"/>
      </dsp:txXfrm>
    </dsp:sp>
    <dsp:sp modelId="{FBC03797-C090-4FF7-B5D2-904571266818}">
      <dsp:nvSpPr>
        <dsp:cNvPr id="0" name=""/>
        <dsp:cNvSpPr/>
      </dsp:nvSpPr>
      <dsp:spPr>
        <a:xfrm>
          <a:off x="3242366" y="2513219"/>
          <a:ext cx="1248999" cy="1086351"/>
        </a:xfrm>
        <a:prstGeom prst="ellips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O" sz="900" kern="1200" dirty="0"/>
            <a:t>Los resultados de los programas de promoción y prevención y la supervisión de la alta dirección</a:t>
          </a:r>
        </a:p>
      </dsp:txBody>
      <dsp:txXfrm>
        <a:off x="3425278" y="2672311"/>
        <a:ext cx="883175" cy="768167"/>
      </dsp:txXfrm>
    </dsp:sp>
    <dsp:sp modelId="{F40A6795-838A-4240-9272-4EC271636631}">
      <dsp:nvSpPr>
        <dsp:cNvPr id="0" name=""/>
        <dsp:cNvSpPr/>
      </dsp:nvSpPr>
      <dsp:spPr>
        <a:xfrm rot="10800000">
          <a:off x="2926311" y="2873073"/>
          <a:ext cx="223345" cy="366643"/>
        </a:xfrm>
        <a:prstGeom prst="rightArrow">
          <a:avLst>
            <a:gd name="adj1" fmla="val 60000"/>
            <a:gd name="adj2" fmla="val 50000"/>
          </a:avLst>
        </a:prstGeom>
        <a:solidFill>
          <a:schemeClr val="accent5">
            <a:hueOff val="-4966938"/>
            <a:satOff val="19906"/>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CO" sz="1500" kern="1200" dirty="0"/>
        </a:p>
      </dsp:txBody>
      <dsp:txXfrm rot="10800000">
        <a:off x="2993314" y="2946402"/>
        <a:ext cx="156342" cy="219985"/>
      </dsp:txXfrm>
    </dsp:sp>
    <dsp:sp modelId="{217DEFB4-AB14-4F12-BC84-266AE7F4D135}">
      <dsp:nvSpPr>
        <dsp:cNvPr id="0" name=""/>
        <dsp:cNvSpPr/>
      </dsp:nvSpPr>
      <dsp:spPr>
        <a:xfrm>
          <a:off x="1647353" y="2513219"/>
          <a:ext cx="1173606" cy="1086351"/>
        </a:xfrm>
        <a:prstGeom prst="ellipse">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O" sz="900" kern="1200" dirty="0"/>
            <a:t>Las recomendaciones de los trabajadores y el Copasst o Vigía</a:t>
          </a:r>
        </a:p>
      </dsp:txBody>
      <dsp:txXfrm>
        <a:off x="1819224" y="2672311"/>
        <a:ext cx="829864" cy="768167"/>
      </dsp:txXfrm>
    </dsp:sp>
    <dsp:sp modelId="{4A228875-C823-493F-AF23-A5065CDE566D}">
      <dsp:nvSpPr>
        <dsp:cNvPr id="0" name=""/>
        <dsp:cNvSpPr/>
      </dsp:nvSpPr>
      <dsp:spPr>
        <a:xfrm rot="15120000">
          <a:off x="1842208" y="2105048"/>
          <a:ext cx="284803" cy="366643"/>
        </a:xfrm>
        <a:prstGeom prst="rightArrow">
          <a:avLst>
            <a:gd name="adj1" fmla="val 60000"/>
            <a:gd name="adj2" fmla="val 50000"/>
          </a:avLst>
        </a:prstGeom>
        <a:solidFill>
          <a:schemeClr val="accent5">
            <a:hueOff val="-7450407"/>
            <a:satOff val="29858"/>
            <a:lumOff val="647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CO" sz="1500" kern="1200" dirty="0"/>
        </a:p>
      </dsp:txBody>
      <dsp:txXfrm rot="10800000">
        <a:off x="1898130" y="2219007"/>
        <a:ext cx="199362" cy="219985"/>
      </dsp:txXfrm>
    </dsp:sp>
    <dsp:sp modelId="{0E864ADA-8390-48DF-A47C-C353BD2B1123}">
      <dsp:nvSpPr>
        <dsp:cNvPr id="0" name=""/>
        <dsp:cNvSpPr/>
      </dsp:nvSpPr>
      <dsp:spPr>
        <a:xfrm>
          <a:off x="1122634" y="960420"/>
          <a:ext cx="1213975" cy="1086351"/>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O" sz="900" kern="1200" dirty="0"/>
            <a:t>Resultados de la auditoría y revisión del SGSST</a:t>
          </a:r>
        </a:p>
      </dsp:txBody>
      <dsp:txXfrm>
        <a:off x="1300417" y="1119512"/>
        <a:ext cx="858409" cy="768167"/>
      </dsp:txXfrm>
    </dsp:sp>
    <dsp:sp modelId="{3E7108DC-B4FC-4BB1-B63F-8A3A6908B918}">
      <dsp:nvSpPr>
        <dsp:cNvPr id="0" name=""/>
        <dsp:cNvSpPr/>
      </dsp:nvSpPr>
      <dsp:spPr>
        <a:xfrm rot="19440000">
          <a:off x="2260220" y="845033"/>
          <a:ext cx="247029" cy="366643"/>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CO" sz="1500" kern="1200" dirty="0"/>
        </a:p>
      </dsp:txBody>
      <dsp:txXfrm>
        <a:off x="2267297" y="940142"/>
        <a:ext cx="172920" cy="219985"/>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90E468-9995-48B5-938D-1CF8969711E5}" type="datetimeFigureOut">
              <a:rPr lang="es-CO" smtClean="0"/>
              <a:t>16/05/16</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E49CE8-F3CF-4DFF-B16B-0B069BE9251B}" type="slidenum">
              <a:rPr lang="es-CO" smtClean="0"/>
              <a:t>‹#›</a:t>
            </a:fld>
            <a:endParaRPr lang="es-CO"/>
          </a:p>
        </p:txBody>
      </p:sp>
    </p:spTree>
    <p:extLst>
      <p:ext uri="{BB962C8B-B14F-4D97-AF65-F5344CB8AC3E}">
        <p14:creationId xmlns:p14="http://schemas.microsoft.com/office/powerpoint/2010/main" val="2989141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0"/>
            <a:r>
              <a:rPr lang="es-CO" sz="1200" kern="1200" dirty="0" smtClean="0">
                <a:solidFill>
                  <a:schemeClr val="tx1"/>
                </a:solidFill>
                <a:effectLst/>
                <a:latin typeface="+mn-lt"/>
                <a:ea typeface="+mn-ea"/>
                <a:cs typeface="+mn-cs"/>
              </a:rPr>
              <a:t>cumplimiento con la legislación nacional vigente en materia de riesgos laborales.</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El fortalecimiento de cada uno de los componentes (Política, Objetivos, Planificación, Aplicación, Evaluación Inicial, Auditoría y Mejora.</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El mejoramiento continuo de los resultados en seguridad y salud en el trabajo de la empresa.</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Definir las prioridades en materia de seguridad y salud en el trabajo de la empresa.</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Establecer el plan de trabajo anual.</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Definir indicadores que permitan evaluar el Sistema de Gestión de la Seguridad y Salud en el Trabajo.</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Definir los recursos financieros, humanos, técnicos y de otra índole requeridos para la implementación del Sistema de Gestión de la Seguridad y Salud en el Trabajo SG-SST.</a:t>
            </a:r>
          </a:p>
          <a:p>
            <a:r>
              <a:rPr lang="es-CO" sz="1200" kern="1200" dirty="0" smtClean="0">
                <a:solidFill>
                  <a:schemeClr val="tx1"/>
                </a:solidFill>
                <a:effectLst/>
                <a:latin typeface="+mn-lt"/>
                <a:ea typeface="+mn-ea"/>
                <a:cs typeface="+mn-cs"/>
              </a:rPr>
              <a:t> </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cumplimiento con la legislación nacional vigente en materia de riesgos laborales.</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El fortalecimiento de cada uno de los componentes (Política, Objetivos, Planificación, Aplicación, Evaluación Inicial, Auditoría y Mejora.</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El mejoramiento continuo de los resultados en seguridad y salud en el trabajo de la empresa.</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Definir las prioridades en materia de seguridad y salud en el trabajo de la empresa.</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Establecer el plan de trabajo anual.</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Definir indicadores que permitan evaluar el Sistema de Gestión de la Seguridad y Salud en el Trabajo.</a:t>
            </a:r>
          </a:p>
          <a:p>
            <a:r>
              <a:rPr lang="es-CO" sz="1200" kern="1200" dirty="0" smtClean="0">
                <a:solidFill>
                  <a:schemeClr val="tx1"/>
                </a:solidFill>
                <a:effectLst/>
                <a:latin typeface="+mn-lt"/>
                <a:ea typeface="+mn-ea"/>
                <a:cs typeface="+mn-cs"/>
              </a:rPr>
              <a:t> </a:t>
            </a:r>
          </a:p>
          <a:p>
            <a:pPr lvl="0"/>
            <a:r>
              <a:rPr lang="es-CO" sz="1200" kern="1200" dirty="0" smtClean="0">
                <a:solidFill>
                  <a:schemeClr val="tx1"/>
                </a:solidFill>
                <a:effectLst/>
                <a:latin typeface="+mn-lt"/>
                <a:ea typeface="+mn-ea"/>
                <a:cs typeface="+mn-cs"/>
              </a:rPr>
              <a:t>Definir los recursos financieros, humanos, técnicos y de otra índole requeridos para la implementación del Sistema de Gestión de la Seguridad y Salud en el Trabajo SG-SST.</a:t>
            </a:r>
          </a:p>
          <a:p>
            <a:r>
              <a:rPr lang="es-CO" sz="1200" kern="1200" dirty="0" smtClean="0">
                <a:solidFill>
                  <a:schemeClr val="tx1"/>
                </a:solidFill>
                <a:effectLst/>
                <a:latin typeface="+mn-lt"/>
                <a:ea typeface="+mn-ea"/>
                <a:cs typeface="+mn-cs"/>
              </a:rPr>
              <a:t> </a:t>
            </a:r>
          </a:p>
          <a:p>
            <a:r>
              <a:rPr lang="es-CO" sz="1200" kern="1200" dirty="0" smtClean="0">
                <a:solidFill>
                  <a:schemeClr val="tx1"/>
                </a:solidFill>
                <a:effectLst/>
                <a:latin typeface="+mn-lt"/>
                <a:ea typeface="+mn-ea"/>
                <a:cs typeface="+mn-cs"/>
              </a:rPr>
              <a:t> </a:t>
            </a:r>
          </a:p>
          <a:p>
            <a:r>
              <a:rPr lang="es-CO" sz="1200" kern="1200" dirty="0" smtClean="0">
                <a:solidFill>
                  <a:schemeClr val="tx1"/>
                </a:solidFill>
                <a:effectLst/>
                <a:latin typeface="+mn-lt"/>
                <a:ea typeface="+mn-ea"/>
                <a:cs typeface="+mn-cs"/>
              </a:rPr>
              <a:t/>
            </a:r>
            <a:br>
              <a:rPr lang="es-CO" sz="1200" kern="1200" dirty="0" smtClean="0">
                <a:solidFill>
                  <a:schemeClr val="tx1"/>
                </a:solidFill>
                <a:effectLst/>
                <a:latin typeface="+mn-lt"/>
                <a:ea typeface="+mn-ea"/>
                <a:cs typeface="+mn-cs"/>
              </a:rPr>
            </a:br>
            <a:r>
              <a:rPr lang="es-CO" sz="1200" kern="1200" dirty="0" smtClean="0">
                <a:solidFill>
                  <a:schemeClr val="tx1"/>
                </a:solidFill>
                <a:effectLst/>
                <a:latin typeface="+mn-lt"/>
                <a:ea typeface="+mn-ea"/>
                <a:cs typeface="+mn-cs"/>
              </a:rPr>
              <a:t/>
            </a:r>
            <a:br>
              <a:rPr lang="es-CO" sz="1200" kern="1200" dirty="0" smtClean="0">
                <a:solidFill>
                  <a:schemeClr val="tx1"/>
                </a:solidFill>
                <a:effectLst/>
                <a:latin typeface="+mn-lt"/>
                <a:ea typeface="+mn-ea"/>
                <a:cs typeface="+mn-cs"/>
              </a:rPr>
            </a:br>
            <a:endParaRPr lang="es-CO" dirty="0"/>
          </a:p>
        </p:txBody>
      </p:sp>
      <p:sp>
        <p:nvSpPr>
          <p:cNvPr id="4" name="Marcador de número de diapositiva 3"/>
          <p:cNvSpPr>
            <a:spLocks noGrp="1"/>
          </p:cNvSpPr>
          <p:nvPr>
            <p:ph type="sldNum" sz="quarter" idx="10"/>
          </p:nvPr>
        </p:nvSpPr>
        <p:spPr/>
        <p:txBody>
          <a:bodyPr/>
          <a:lstStyle/>
          <a:p>
            <a:fld id="{C4ACA7A1-42D5-429C-B4F8-A4914449D730}" type="slidenum">
              <a:rPr lang="es-CO" smtClean="0"/>
              <a:t>19</a:t>
            </a:fld>
            <a:endParaRPr lang="es-CO" dirty="0"/>
          </a:p>
        </p:txBody>
      </p:sp>
    </p:spTree>
    <p:extLst>
      <p:ext uri="{BB962C8B-B14F-4D97-AF65-F5344CB8AC3E}">
        <p14:creationId xmlns:p14="http://schemas.microsoft.com/office/powerpoint/2010/main" val="1631732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16/5/16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745278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16/5/16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347443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16/5/16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3092122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16/5/16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4240900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42824B2-ABB5-014F-A6E2-40296137E319}" type="datetimeFigureOut">
              <a:rPr lang="es-ES" smtClean="0"/>
              <a:t>16/5/16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639574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42824B2-ABB5-014F-A6E2-40296137E319}" type="datetimeFigureOut">
              <a:rPr lang="es-ES" smtClean="0"/>
              <a:t>16/5/16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520746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42824B2-ABB5-014F-A6E2-40296137E319}" type="datetimeFigureOut">
              <a:rPr lang="es-ES" smtClean="0"/>
              <a:t>16/5/16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941531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42824B2-ABB5-014F-A6E2-40296137E319}" type="datetimeFigureOut">
              <a:rPr lang="es-ES" smtClean="0"/>
              <a:t>16/5/16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143983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42824B2-ABB5-014F-A6E2-40296137E319}" type="datetimeFigureOut">
              <a:rPr lang="es-ES" smtClean="0"/>
              <a:t>16/5/16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1867227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16/5/16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1578146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16/5/16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3786003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dirty="0" smtClean="0"/>
              <a:t>Clic para editar título</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2824B2-ABB5-014F-A6E2-40296137E319}" type="datetimeFigureOut">
              <a:rPr lang="es-ES" smtClean="0"/>
              <a:t>16/5/16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D3129-0687-2747-B23B-08220C9A178D}" type="slidenum">
              <a:rPr lang="es-ES" smtClean="0"/>
              <a:t>‹#›</a:t>
            </a:fld>
            <a:endParaRPr lang="es-ES"/>
          </a:p>
        </p:txBody>
      </p:sp>
      <p:pic>
        <p:nvPicPr>
          <p:cNvPr id="8" name="Imagen 7" descr="Presentacion.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95370" y="411163"/>
            <a:ext cx="8833502" cy="6446837"/>
          </a:xfrm>
          <a:prstGeom prst="rect">
            <a:avLst/>
          </a:prstGeom>
        </p:spPr>
      </p:pic>
    </p:spTree>
    <p:extLst>
      <p:ext uri="{BB962C8B-B14F-4D97-AF65-F5344CB8AC3E}">
        <p14:creationId xmlns:p14="http://schemas.microsoft.com/office/powerpoint/2010/main" val="42414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1.xml"/><Relationship Id="rId2"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1.xml"/><Relationship Id="rId2"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6" Type="http://schemas.openxmlformats.org/officeDocument/2006/relationships/hyperlink" Target="http://centrosinformaticos.blogspot.com" TargetMode="External"/><Relationship Id="rId7" Type="http://schemas.openxmlformats.org/officeDocument/2006/relationships/hyperlink" Target="http://www.miremos.com-" TargetMode="External"/><Relationship Id="rId8" Type="http://schemas.openxmlformats.org/officeDocument/2006/relationships/hyperlink" Target="http://www.taringa.net-" TargetMode="External"/><Relationship Id="rId9" Type="http://schemas.openxmlformats.org/officeDocument/2006/relationships/hyperlink" Target="http://es.dreamstime.com/imagenes-de-archivo-3d-poco-humano-tomando-una-foto-image20259364" TargetMode="External"/><Relationship Id="rId1" Type="http://schemas.openxmlformats.org/officeDocument/2006/relationships/slideLayout" Target="../slideLayouts/slideLayout1.xml"/><Relationship Id="rId2" Type="http://schemas.openxmlformats.org/officeDocument/2006/relationships/image" Target="../media/image1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1.xml"/><Relationship Id="rId2" Type="http://schemas.openxmlformats.org/officeDocument/2006/relationships/diagramData" Target="../diagrams/data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1.xml"/><Relationship Id="rId2" Type="http://schemas.openxmlformats.org/officeDocument/2006/relationships/diagramData" Target="../diagrams/data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1.xml"/><Relationship Id="rId2" Type="http://schemas.openxmlformats.org/officeDocument/2006/relationships/diagramData" Target="../diagrams/data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maximopotencial.com/las-10-mejores-frases-de-gandhi-sobre-liderazgo-y-motivacion/" TargetMode="External"/><Relationship Id="rId3"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eg"/><Relationship Id="rId3" Type="http://schemas.openxmlformats.org/officeDocument/2006/relationships/hyperlink" Target="http://moblog.whmsoft.net/related_search.php?keyword=principales+problemas+ambientales+en+el"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osha.europa.eu/es/topics/management-leadership/index_html" TargetMode="External"/><Relationship Id="rId4" Type="http://schemas.openxmlformats.org/officeDocument/2006/relationships/hyperlink" Target="http://www.fiso-web.org/imagenes/publicaciones/archivos/3749.pdf" TargetMode="External"/><Relationship Id="rId5" Type="http://schemas.openxmlformats.org/officeDocument/2006/relationships/hyperlink" Target="http://www.arlsura.com/index.php/decretos/2147-decreto-1443-de-2014" TargetMode="External"/><Relationship Id="rId1" Type="http://schemas.openxmlformats.org/officeDocument/2006/relationships/slideLayout" Target="../slideLayouts/slideLayout2.xml"/><Relationship Id="rId2" Type="http://schemas.openxmlformats.org/officeDocument/2006/relationships/hyperlink" Target="http://algorconsultores.com/madrid/"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rvicios2.abc.gov.ar/lainstitucion/revistacomponents/revista/archivos/anales/numero06/archivosparadescargar/13_gagliano.pdf" TargetMode="Externa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 Id="rId3" Type="http://schemas.openxmlformats.org/officeDocument/2006/relationships/hyperlink" Target="http://www.concalidad.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101725" y="203200"/>
            <a:ext cx="6400800" cy="1752600"/>
          </a:xfrm>
        </p:spPr>
        <p:txBody>
          <a:bodyPr/>
          <a:lstStyle/>
          <a:p>
            <a:pPr lvl="0"/>
            <a:endParaRPr lang="es-CO" dirty="0" smtClean="0">
              <a:solidFill>
                <a:srgbClr val="0070C0"/>
              </a:solidFill>
              <a:ea typeface="Calibri"/>
              <a:cs typeface="Calibri"/>
              <a:sym typeface="Calibri"/>
            </a:endParaRPr>
          </a:p>
          <a:p>
            <a:pPr lvl="0"/>
            <a:r>
              <a:rPr lang="es-CO" dirty="0">
                <a:solidFill>
                  <a:srgbClr val="0070C0"/>
                </a:solidFill>
                <a:ea typeface="Calibri"/>
                <a:cs typeface="Calibri"/>
                <a:sym typeface="Calibri"/>
              </a:rPr>
              <a:t> </a:t>
            </a:r>
            <a:r>
              <a:rPr lang="es-CO" dirty="0" smtClean="0">
                <a:solidFill>
                  <a:srgbClr val="0070C0"/>
                </a:solidFill>
                <a:ea typeface="Calibri"/>
                <a:cs typeface="Calibri"/>
                <a:sym typeface="Calibri"/>
              </a:rPr>
              <a:t>    </a:t>
            </a:r>
            <a:r>
              <a:rPr lang="es-CO" dirty="0" smtClean="0">
                <a:solidFill>
                  <a:schemeClr val="bg1"/>
                </a:solidFill>
                <a:ea typeface="Calibri"/>
                <a:cs typeface="Calibri"/>
                <a:sym typeface="Calibri"/>
              </a:rPr>
              <a:t>PRIMEROS AUXILIOS</a:t>
            </a:r>
            <a:endParaRPr lang="es-CO" dirty="0">
              <a:solidFill>
                <a:schemeClr val="bg1"/>
              </a:solidFill>
              <a:ea typeface="Calibri"/>
              <a:cs typeface="Calibri"/>
              <a:sym typeface="Calibri"/>
            </a:endParaRPr>
          </a:p>
          <a:p>
            <a:endParaRPr lang="es-ES" dirty="0"/>
          </a:p>
        </p:txBody>
      </p:sp>
      <p:pic>
        <p:nvPicPr>
          <p:cNvPr id="7" name="Imagen 6"/>
          <p:cNvPicPr>
            <a:picLocks noChangeAspect="1"/>
          </p:cNvPicPr>
          <p:nvPr/>
        </p:nvPicPr>
        <p:blipFill>
          <a:blip r:embed="rId2"/>
          <a:stretch>
            <a:fillRect/>
          </a:stretch>
        </p:blipFill>
        <p:spPr>
          <a:xfrm>
            <a:off x="337653" y="1209869"/>
            <a:ext cx="4407825" cy="4407825"/>
          </a:xfrm>
          <a:prstGeom prst="rect">
            <a:avLst/>
          </a:prstGeom>
        </p:spPr>
      </p:pic>
      <p:sp>
        <p:nvSpPr>
          <p:cNvPr id="6" name="Rectángulo 5"/>
          <p:cNvSpPr/>
          <p:nvPr/>
        </p:nvSpPr>
        <p:spPr>
          <a:xfrm>
            <a:off x="5049671" y="2105890"/>
            <a:ext cx="3739487" cy="2615781"/>
          </a:xfrm>
          <a:prstGeom prst="rect">
            <a:avLst/>
          </a:prstGeom>
        </p:spPr>
        <p:txBody>
          <a:bodyPr wrap="square">
            <a:spAutoFit/>
          </a:bodyPr>
          <a:lstStyle/>
          <a:p>
            <a:pPr algn="ctr">
              <a:lnSpc>
                <a:spcPct val="115000"/>
              </a:lnSpc>
              <a:spcAft>
                <a:spcPts val="0"/>
              </a:spcAft>
            </a:pPr>
            <a:r>
              <a:rPr lang="es-CO" sz="2400" b="1" dirty="0" smtClean="0">
                <a:solidFill>
                  <a:srgbClr val="0070C0"/>
                </a:solidFill>
                <a:ea typeface="Calibri" panose="020F0502020204030204" pitchFamily="34" charset="0"/>
                <a:cs typeface="Times New Roman" panose="02020603050405020304" pitchFamily="18" charset="0"/>
              </a:rPr>
              <a:t>COMO ESTRUCTURAR UN SISTEMA DE GESTIÓN DE SEGURIDAD Y SALUD EN EL TRABAJO </a:t>
            </a:r>
          </a:p>
          <a:p>
            <a:pPr algn="ctr">
              <a:lnSpc>
                <a:spcPct val="115000"/>
              </a:lnSpc>
              <a:spcAft>
                <a:spcPts val="0"/>
              </a:spcAft>
            </a:pPr>
            <a:r>
              <a:rPr lang="es-CO" sz="2400" b="1" dirty="0" smtClean="0">
                <a:solidFill>
                  <a:srgbClr val="0070C0"/>
                </a:solidFill>
                <a:ea typeface="Calibri" panose="020F0502020204030204" pitchFamily="34" charset="0"/>
                <a:cs typeface="Times New Roman" panose="02020603050405020304" pitchFamily="18" charset="0"/>
              </a:rPr>
              <a:t>BAJO EL DECRETO 1443 2014</a:t>
            </a:r>
            <a:endParaRPr lang="es-CO" sz="2400" dirty="0">
              <a:solidFill>
                <a:srgbClr val="058FCA"/>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85287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2" name="Rectángulo 1"/>
          <p:cNvSpPr/>
          <p:nvPr/>
        </p:nvSpPr>
        <p:spPr>
          <a:xfrm>
            <a:off x="276996" y="1145144"/>
            <a:ext cx="7587641" cy="331245"/>
          </a:xfrm>
          <a:prstGeom prst="rect">
            <a:avLst/>
          </a:prstGeom>
        </p:spPr>
        <p:txBody>
          <a:bodyPr wrap="square">
            <a:spAutoFit/>
          </a:bodyPr>
          <a:lstStyle/>
          <a:p>
            <a:pPr algn="just">
              <a:lnSpc>
                <a:spcPct val="115000"/>
              </a:lnSpc>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Sistema de Gestión para la Seguridad y Salud en el Trabajo (SGSST) debe: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graphicFrame>
        <p:nvGraphicFramePr>
          <p:cNvPr id="11" name="Diagrama 10"/>
          <p:cNvGraphicFramePr/>
          <p:nvPr>
            <p:extLst>
              <p:ext uri="{D42A27DB-BD31-4B8C-83A1-F6EECF244321}">
                <p14:modId xmlns:p14="http://schemas.microsoft.com/office/powerpoint/2010/main" val="2018293887"/>
              </p:ext>
            </p:extLst>
          </p:nvPr>
        </p:nvGraphicFramePr>
        <p:xfrm>
          <a:off x="276996" y="1661550"/>
          <a:ext cx="8169515" cy="3933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2402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5"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3" name="Rectángulo 2"/>
          <p:cNvSpPr/>
          <p:nvPr/>
        </p:nvSpPr>
        <p:spPr>
          <a:xfrm>
            <a:off x="159026" y="1016316"/>
            <a:ext cx="8557462" cy="835613"/>
          </a:xfrm>
          <a:prstGeom prst="rect">
            <a:avLst/>
          </a:prstGeom>
        </p:spPr>
        <p:txBody>
          <a:bodyPr wrap="square">
            <a:spAutoFit/>
          </a:bodyPr>
          <a:lstStyle/>
          <a:p>
            <a:pPr algn="just">
              <a:lnSpc>
                <a:spcPct val="115000"/>
              </a:lnSpc>
              <a:spcAft>
                <a:spcPts val="0"/>
              </a:spcAft>
            </a:pPr>
            <a:r>
              <a:rPr lang="es-ES" sz="1400" b="1" dirty="0">
                <a:latin typeface="Verdana" panose="020B0604030504040204" pitchFamily="34" charset="0"/>
                <a:ea typeface="Cambria" panose="02040503050406030204" pitchFamily="18" charset="0"/>
                <a:cs typeface="Times New Roman" panose="02020603050405020304" pitchFamily="18" charset="0"/>
              </a:rPr>
              <a:t>Componentes del Sistema de Gestión en Seguridad y Salud en el Trabajo con base en el </a:t>
            </a:r>
            <a:r>
              <a:rPr lang="es-ES" sz="1400" dirty="0"/>
              <a:t>Decreto 1072 de 2015 en su capitulo 6 del titulo 4 del libro 2</a:t>
            </a:r>
            <a:endParaRPr lang="es-CO" sz="1400" dirty="0">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r>
              <a:rPr lang="es-ES" sz="1400" b="1" dirty="0">
                <a:latin typeface="Verdana" panose="020B0604030504040204" pitchFamily="34" charset="0"/>
                <a:ea typeface="Cambria" panose="02040503050406030204" pitchFamily="18" charset="0"/>
                <a:cs typeface="Times New Roman" panose="02020603050405020304" pitchFamily="18" charset="0"/>
              </a:rPr>
              <a:t> </a:t>
            </a:r>
            <a:endParaRPr lang="es-CO" sz="1400" dirty="0">
              <a:effectLst/>
              <a:latin typeface="Cambria" panose="02040503050406030204" pitchFamily="18" charset="0"/>
              <a:ea typeface="Cambria" panose="02040503050406030204" pitchFamily="18" charset="0"/>
              <a:cs typeface="Times New Roman" panose="02020603050405020304" pitchFamily="18" charset="0"/>
            </a:endParaRPr>
          </a:p>
        </p:txBody>
      </p:sp>
      <p:pic>
        <p:nvPicPr>
          <p:cNvPr id="7" name="Imagen 6"/>
          <p:cNvPicPr/>
          <p:nvPr/>
        </p:nvPicPr>
        <p:blipFill rotWithShape="1">
          <a:blip r:embed="rId2">
            <a:extLst>
              <a:ext uri="{28A0092B-C50C-407E-A947-70E740481C1C}">
                <a14:useLocalDpi xmlns:a14="http://schemas.microsoft.com/office/drawing/2010/main" val="0"/>
              </a:ext>
            </a:extLst>
          </a:blip>
          <a:srcRect l="16120" r="16275"/>
          <a:stretch/>
        </p:blipFill>
        <p:spPr bwMode="auto">
          <a:xfrm>
            <a:off x="1892182" y="1677170"/>
            <a:ext cx="5244887" cy="43436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273102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2" name="Rectángulo 1"/>
          <p:cNvSpPr/>
          <p:nvPr/>
        </p:nvSpPr>
        <p:spPr>
          <a:xfrm>
            <a:off x="227696" y="1165164"/>
            <a:ext cx="4381328" cy="331245"/>
          </a:xfrm>
          <a:prstGeom prst="rect">
            <a:avLst/>
          </a:prstGeom>
        </p:spPr>
        <p:txBody>
          <a:bodyPr wrap="none">
            <a:spAutoFit/>
          </a:bodyPr>
          <a:lstStyle/>
          <a:p>
            <a:pPr>
              <a:lnSpc>
                <a:spcPct val="115000"/>
              </a:lnSpc>
              <a:spcAft>
                <a:spcPts val="750"/>
              </a:spcAft>
            </a:pPr>
            <a:r>
              <a:rPr lang="es-CO" sz="1350" b="1" dirty="0">
                <a:solidFill>
                  <a:srgbClr val="595959"/>
                </a:solidFill>
                <a:latin typeface="Verdana" panose="020B0604030504040204" pitchFamily="34" charset="0"/>
                <a:ea typeface="Times New Roman" panose="02020603050405020304" pitchFamily="18" charset="0"/>
                <a:cs typeface="Times New Roman" panose="02020603050405020304" pitchFamily="18" charset="0"/>
              </a:rPr>
              <a:t>Política de Seguridad y Salud en el trabajo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8" name="Imagen 7" descr="http://ccooplataformaeuropa.blogia.com/upload/20110218094827-formacion.jpg"/>
          <p:cNvPicPr/>
          <p:nvPr/>
        </p:nvPicPr>
        <p:blipFill>
          <a:blip r:embed="rId2">
            <a:extLst>
              <a:ext uri="{28A0092B-C50C-407E-A947-70E740481C1C}">
                <a14:useLocalDpi xmlns:a14="http://schemas.microsoft.com/office/drawing/2010/main" val="0"/>
              </a:ext>
            </a:extLst>
          </a:blip>
          <a:srcRect/>
          <a:stretch>
            <a:fillRect/>
          </a:stretch>
        </p:blipFill>
        <p:spPr bwMode="auto">
          <a:xfrm>
            <a:off x="6109804" y="2512106"/>
            <a:ext cx="1565519" cy="1595649"/>
          </a:xfrm>
          <a:prstGeom prst="rect">
            <a:avLst/>
          </a:prstGeom>
          <a:noFill/>
          <a:ln>
            <a:noFill/>
          </a:ln>
        </p:spPr>
      </p:pic>
      <p:sp>
        <p:nvSpPr>
          <p:cNvPr id="9" name="Cuadro de texto 57"/>
          <p:cNvSpPr txBox="1"/>
          <p:nvPr/>
        </p:nvSpPr>
        <p:spPr>
          <a:xfrm>
            <a:off x="6529192" y="2579970"/>
            <a:ext cx="537103" cy="49438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ctr">
              <a:lnSpc>
                <a:spcPct val="115000"/>
              </a:lnSpc>
              <a:spcAft>
                <a:spcPts val="750"/>
              </a:spcAft>
            </a:pPr>
            <a:r>
              <a:rPr lang="es-CO" sz="525" b="1" dirty="0">
                <a:latin typeface="Comic Sans MS" panose="030F0702030302020204" pitchFamily="66" charset="0"/>
                <a:ea typeface="Times New Roman" panose="02020603050405020304" pitchFamily="18" charset="0"/>
                <a:cs typeface="Times New Roman" panose="02020603050405020304" pitchFamily="18" charset="0"/>
              </a:rPr>
              <a:t>Debe estar comunicada al Copasst o Vigía de SST.</a:t>
            </a:r>
            <a:endParaRPr lang="es-CO" sz="825" dirty="0">
              <a:ea typeface="Times New Roman" panose="02020603050405020304" pitchFamily="18" charset="0"/>
              <a:cs typeface="Times New Roman" panose="02020603050405020304" pitchFamily="18" charset="0"/>
            </a:endParaRPr>
          </a:p>
        </p:txBody>
      </p:sp>
      <p:sp>
        <p:nvSpPr>
          <p:cNvPr id="3" name="Rectángulo 2"/>
          <p:cNvSpPr/>
          <p:nvPr/>
        </p:nvSpPr>
        <p:spPr>
          <a:xfrm>
            <a:off x="307834" y="1684292"/>
            <a:ext cx="5192942" cy="3914918"/>
          </a:xfrm>
          <a:prstGeom prst="rect">
            <a:avLst/>
          </a:prstGeom>
        </p:spPr>
        <p:txBody>
          <a:bodyPr wrap="square">
            <a:spAutoFit/>
          </a:bodyPr>
          <a:lstStyle/>
          <a:p>
            <a:pPr algn="just">
              <a:lnSpc>
                <a:spcPct val="115000"/>
              </a:lnSpc>
            </a:pPr>
            <a:r>
              <a:rPr lang="es-CO" sz="120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Requisitos</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s-CO" sz="12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1F497D"/>
              </a:buClr>
              <a:buFont typeface="Wingdings" panose="05000000000000000000" pitchFamily="2" charset="2"/>
              <a:buChar char=""/>
            </a:pPr>
            <a:r>
              <a:rPr lang="es-CO"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Establecer el compromiso de la empresa hacia la implementación del SST de la empresa para la gestión de los riesgos laborales.</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s-CO" sz="12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1F497D"/>
              </a:buClr>
              <a:buFont typeface="Wingdings" panose="05000000000000000000" pitchFamily="2" charset="2"/>
              <a:buChar char=""/>
            </a:pPr>
            <a:r>
              <a:rPr lang="es-CO"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Ser específica para la empresa y apropiada para la naturaleza de sus peligros y el tamaño de la organización.</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s-CO" sz="12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1F497D"/>
              </a:buClr>
              <a:buFont typeface="Wingdings" panose="05000000000000000000" pitchFamily="2" charset="2"/>
              <a:buChar char=""/>
            </a:pPr>
            <a:r>
              <a:rPr lang="es-CO"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Ser concisa, redactada con claridad, estar fechada y firmada por el representante legal de la empresa.</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s-CO" sz="12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1F497D"/>
              </a:buClr>
              <a:buFont typeface="Wingdings" panose="05000000000000000000" pitchFamily="2" charset="2"/>
              <a:buChar char=""/>
            </a:pPr>
            <a:r>
              <a:rPr lang="es-CO"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Debe ser difundida a todos los niveles de la organización y estar accesible. a todos los trabajadores y demás partes interesadas, en el lugar de trabajo; y </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s-CO" sz="12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1F497D"/>
              </a:buClr>
              <a:buFont typeface="Wingdings" panose="05000000000000000000" pitchFamily="2" charset="2"/>
              <a:buChar char=""/>
            </a:pPr>
            <a:r>
              <a:rPr lang="es-CO"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Ser revisada como mínimo una vez al año y de requerirse, actualizada acorde con los cambios tanto en materia de Seguridad y Salud en el Trabajo -SST, como en la empresa. </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a:p>
            <a:pPr marL="342900" algn="just">
              <a:lnSpc>
                <a:spcPct val="115000"/>
              </a:lnSpc>
              <a:spcAft>
                <a:spcPts val="750"/>
              </a:spcAft>
            </a:pPr>
            <a:r>
              <a:rPr lang="es-CO"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2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24094495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2" name="Rectángulo 1"/>
          <p:cNvSpPr/>
          <p:nvPr/>
        </p:nvSpPr>
        <p:spPr>
          <a:xfrm>
            <a:off x="227696" y="1256624"/>
            <a:ext cx="4381328" cy="331245"/>
          </a:xfrm>
          <a:prstGeom prst="rect">
            <a:avLst/>
          </a:prstGeom>
        </p:spPr>
        <p:txBody>
          <a:bodyPr wrap="none">
            <a:spAutoFit/>
          </a:bodyPr>
          <a:lstStyle/>
          <a:p>
            <a:pPr>
              <a:lnSpc>
                <a:spcPct val="115000"/>
              </a:lnSpc>
              <a:spcAft>
                <a:spcPts val="750"/>
              </a:spcAft>
            </a:pPr>
            <a:r>
              <a:rPr lang="es-CO" sz="1350" b="1" dirty="0">
                <a:solidFill>
                  <a:srgbClr val="595959"/>
                </a:solidFill>
                <a:latin typeface="Verdana" panose="020B0604030504040204" pitchFamily="34" charset="0"/>
                <a:ea typeface="Times New Roman" panose="02020603050405020304" pitchFamily="18" charset="0"/>
                <a:cs typeface="Times New Roman" panose="02020603050405020304" pitchFamily="18" charset="0"/>
              </a:rPr>
              <a:t>Política de Seguridad y Salud en el trabajo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8" name="Imagen 7" descr="http://ccooplataformaeuropa.blogia.com/upload/20110218094827-formacion.jpg"/>
          <p:cNvPicPr/>
          <p:nvPr/>
        </p:nvPicPr>
        <p:blipFill>
          <a:blip r:embed="rId2">
            <a:extLst>
              <a:ext uri="{28A0092B-C50C-407E-A947-70E740481C1C}">
                <a14:useLocalDpi xmlns:a14="http://schemas.microsoft.com/office/drawing/2010/main" val="0"/>
              </a:ext>
            </a:extLst>
          </a:blip>
          <a:srcRect/>
          <a:stretch>
            <a:fillRect/>
          </a:stretch>
        </p:blipFill>
        <p:spPr bwMode="auto">
          <a:xfrm>
            <a:off x="6109804" y="2512106"/>
            <a:ext cx="1565519" cy="1595649"/>
          </a:xfrm>
          <a:prstGeom prst="rect">
            <a:avLst/>
          </a:prstGeom>
          <a:noFill/>
          <a:ln>
            <a:noFill/>
          </a:ln>
        </p:spPr>
      </p:pic>
      <p:sp>
        <p:nvSpPr>
          <p:cNvPr id="9" name="Cuadro de texto 57"/>
          <p:cNvSpPr txBox="1"/>
          <p:nvPr/>
        </p:nvSpPr>
        <p:spPr>
          <a:xfrm>
            <a:off x="6529192" y="2579970"/>
            <a:ext cx="537103" cy="49438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ctr">
              <a:lnSpc>
                <a:spcPct val="115000"/>
              </a:lnSpc>
              <a:spcAft>
                <a:spcPts val="750"/>
              </a:spcAft>
            </a:pPr>
            <a:r>
              <a:rPr lang="es-CO" sz="525" b="1" dirty="0">
                <a:latin typeface="Comic Sans MS" panose="030F0702030302020204" pitchFamily="66" charset="0"/>
                <a:ea typeface="Times New Roman" panose="02020603050405020304" pitchFamily="18" charset="0"/>
                <a:cs typeface="Times New Roman" panose="02020603050405020304" pitchFamily="18" charset="0"/>
              </a:rPr>
              <a:t>Debe estar comunicada al Copasst o Vigía de SST.</a:t>
            </a:r>
            <a:endParaRPr lang="es-CO" sz="825" dirty="0">
              <a:ea typeface="Times New Roman" panose="02020603050405020304" pitchFamily="18" charset="0"/>
              <a:cs typeface="Times New Roman" panose="02020603050405020304" pitchFamily="18" charset="0"/>
            </a:endParaRPr>
          </a:p>
        </p:txBody>
      </p:sp>
      <p:sp>
        <p:nvSpPr>
          <p:cNvPr id="4" name="Rectángulo 3"/>
          <p:cNvSpPr/>
          <p:nvPr/>
        </p:nvSpPr>
        <p:spPr>
          <a:xfrm>
            <a:off x="404634" y="1764455"/>
            <a:ext cx="4572000" cy="3737946"/>
          </a:xfrm>
          <a:prstGeom prst="rect">
            <a:avLst/>
          </a:prstGeom>
        </p:spPr>
        <p:txBody>
          <a:bodyPr>
            <a:spAutoFit/>
          </a:bodyPr>
          <a:lstStyle/>
          <a:p>
            <a:pPr marL="342900">
              <a:lnSpc>
                <a:spcPct val="115000"/>
              </a:lnSpc>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s-CO" sz="140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Objetivos de la Política de Seguridad y Salud en el Trabajo </a:t>
            </a:r>
            <a:endParaRPr lang="es-CO" sz="14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pPr>
            <a:r>
              <a:rPr lang="es-CO"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es-CO" sz="14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1F497D"/>
              </a:buClr>
              <a:buFont typeface="Wingdings" panose="05000000000000000000" pitchFamily="2" charset="2"/>
              <a:buChar char=""/>
            </a:pPr>
            <a:r>
              <a:rPr lang="es-CO"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Identificar los peligros, evaluar y valorar los riesgos y establecer los respectivos controles.</a:t>
            </a:r>
            <a:endParaRPr lang="es-CO" sz="1400" dirty="0">
              <a:latin typeface="Calibri" panose="020F0502020204030204" pitchFamily="34" charset="0"/>
              <a:ea typeface="Times New Roman" panose="02020603050405020304" pitchFamily="18" charset="0"/>
              <a:cs typeface="Times New Roman" panose="02020603050405020304" pitchFamily="18" charset="0"/>
            </a:endParaRPr>
          </a:p>
          <a:p>
            <a:pPr marL="342900" algn="just">
              <a:lnSpc>
                <a:spcPct val="115000"/>
              </a:lnSpc>
            </a:pPr>
            <a:r>
              <a:rPr lang="es-CO"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4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1F497D"/>
              </a:buClr>
              <a:buFont typeface="Wingdings" panose="05000000000000000000" pitchFamily="2" charset="2"/>
              <a:buChar char=""/>
            </a:pPr>
            <a:r>
              <a:rPr lang="es-CO"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Proteger la seguridad y salud de todos los trabajadores, mediante la mejora continua del Sistema de Gestión de la Seguridad y Salud en el Trabajo SGSST en la empresa; y</a:t>
            </a:r>
            <a:endParaRPr lang="es-CO" sz="14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pPr>
            <a:r>
              <a:rPr lang="es-CO"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es-CO" sz="14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1F497D"/>
              </a:buClr>
              <a:buFont typeface="Wingdings" panose="05000000000000000000" pitchFamily="2" charset="2"/>
              <a:buChar char=""/>
            </a:pPr>
            <a:r>
              <a:rPr lang="es-CO"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Cumplir la normatividad nacional vigente aplicable en materia de riesgos laborales.</a:t>
            </a:r>
            <a:endParaRPr lang="es-CO"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s-CO" sz="1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s-CO" sz="1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s-CO" sz="10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0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11191442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7" name="Rectángulo 6"/>
          <p:cNvSpPr/>
          <p:nvPr/>
        </p:nvSpPr>
        <p:spPr>
          <a:xfrm>
            <a:off x="159026" y="1019298"/>
            <a:ext cx="7831898" cy="300082"/>
          </a:xfrm>
          <a:prstGeom prst="rect">
            <a:avLst/>
          </a:prstGeom>
        </p:spPr>
        <p:txBody>
          <a:bodyPr wrap="square">
            <a:spAutoFit/>
          </a:bodyPr>
          <a:lstStyle/>
          <a:p>
            <a:r>
              <a:rPr lang="es-CO" sz="1350" b="1" dirty="0">
                <a:solidFill>
                  <a:srgbClr val="595959"/>
                </a:solidFill>
                <a:latin typeface="Verdana" panose="020B0604030504040204" pitchFamily="34" charset="0"/>
                <a:ea typeface="Times New Roman" panose="02020603050405020304" pitchFamily="18" charset="0"/>
                <a:cs typeface="Times New Roman" panose="02020603050405020304" pitchFamily="18" charset="0"/>
              </a:rPr>
              <a:t>Organización del Sistema de Gestión de la Seguridad y Salud en el Trabajo</a:t>
            </a:r>
            <a:endParaRPr lang="es-CO" sz="1350" dirty="0"/>
          </a:p>
        </p:txBody>
      </p:sp>
      <p:sp>
        <p:nvSpPr>
          <p:cNvPr id="9" name="Cuadro de texto 19559"/>
          <p:cNvSpPr txBox="1"/>
          <p:nvPr/>
        </p:nvSpPr>
        <p:spPr>
          <a:xfrm>
            <a:off x="6092062" y="5712459"/>
            <a:ext cx="2100263" cy="200025"/>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r">
              <a:lnSpc>
                <a:spcPct val="115000"/>
              </a:lnSpc>
              <a:spcAft>
                <a:spcPts val="750"/>
              </a:spcAft>
              <a:tabLst>
                <a:tab pos="3186113" algn="l"/>
              </a:tabLst>
            </a:pPr>
            <a:r>
              <a:rPr lang="es-CO" sz="750" i="1" u="sng" dirty="0">
                <a:latin typeface="Gill Sans MT" panose="020B0502020104020203" pitchFamily="34" charset="0"/>
                <a:ea typeface="Calibri" panose="020F0502020204030204" pitchFamily="34" charset="0"/>
                <a:cs typeface="Calibri" panose="020F0502020204030204" pitchFamily="34" charset="0"/>
              </a:rPr>
              <a:t>Tomado del Capítulo III Decreto 1443 de 2014</a:t>
            </a:r>
            <a:endParaRPr lang="es-CO" sz="825" dirty="0">
              <a:ea typeface="Times New Roman" panose="02020603050405020304" pitchFamily="18" charset="0"/>
              <a:cs typeface="Times New Roman" panose="02020603050405020304" pitchFamily="18" charset="0"/>
            </a:endParaRPr>
          </a:p>
          <a:p>
            <a:pPr>
              <a:lnSpc>
                <a:spcPct val="115000"/>
              </a:lnSpc>
              <a:spcAft>
                <a:spcPts val="750"/>
              </a:spcAft>
            </a:pPr>
            <a:r>
              <a:rPr lang="es-CO" sz="825" dirty="0">
                <a:ea typeface="Times New Roman" panose="02020603050405020304" pitchFamily="18" charset="0"/>
                <a:cs typeface="Times New Roman" panose="02020603050405020304" pitchFamily="18" charset="0"/>
              </a:rPr>
              <a:t> </a:t>
            </a:r>
          </a:p>
        </p:txBody>
      </p:sp>
      <p:sp>
        <p:nvSpPr>
          <p:cNvPr id="6"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graphicFrame>
        <p:nvGraphicFramePr>
          <p:cNvPr id="24" name="Diagrama 23"/>
          <p:cNvGraphicFramePr/>
          <p:nvPr>
            <p:extLst>
              <p:ext uri="{D42A27DB-BD31-4B8C-83A1-F6EECF244321}">
                <p14:modId xmlns:p14="http://schemas.microsoft.com/office/powerpoint/2010/main" val="3338162362"/>
              </p:ext>
            </p:extLst>
          </p:nvPr>
        </p:nvGraphicFramePr>
        <p:xfrm>
          <a:off x="529318" y="1337007"/>
          <a:ext cx="7562850" cy="4257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98441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72430" y="1294203"/>
            <a:ext cx="1136786" cy="331245"/>
          </a:xfrm>
          <a:prstGeom prst="rect">
            <a:avLst/>
          </a:prstGeom>
        </p:spPr>
        <p:txBody>
          <a:bodyPr wrap="none">
            <a:spAutoFit/>
          </a:bodyPr>
          <a:lstStyle/>
          <a:p>
            <a:pPr>
              <a:lnSpc>
                <a:spcPct val="115000"/>
              </a:lnSpc>
              <a:spcAft>
                <a:spcPts val="750"/>
              </a:spcAft>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Capacitación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1" name="Imagen 20" descr="http://2.bp.blogspot.com/_y92bIIyatNU/S8dVnhH6ihI/AAAAAAAAABQ/5yAzfjRh-8M/s1600/Lapiz1.jpg"/>
          <p:cNvPicPr/>
          <p:nvPr/>
        </p:nvPicPr>
        <p:blipFill>
          <a:blip r:embed="rId2">
            <a:extLst>
              <a:ext uri="{28A0092B-C50C-407E-A947-70E740481C1C}">
                <a14:useLocalDpi xmlns:a14="http://schemas.microsoft.com/office/drawing/2010/main" val="0"/>
              </a:ext>
            </a:extLst>
          </a:blip>
          <a:srcRect/>
          <a:stretch>
            <a:fillRect/>
          </a:stretch>
        </p:blipFill>
        <p:spPr bwMode="auto">
          <a:xfrm rot="900000">
            <a:off x="4123507" y="2357546"/>
            <a:ext cx="1036796" cy="956129"/>
          </a:xfrm>
          <a:prstGeom prst="rect">
            <a:avLst/>
          </a:prstGeom>
          <a:noFill/>
          <a:ln>
            <a:noFill/>
          </a:ln>
        </p:spPr>
      </p:pic>
      <p:sp>
        <p:nvSpPr>
          <p:cNvPr id="22" name="Cuadro de texto 298"/>
          <p:cNvSpPr txBox="1"/>
          <p:nvPr/>
        </p:nvSpPr>
        <p:spPr>
          <a:xfrm rot="17700000">
            <a:off x="4095666" y="2655566"/>
            <a:ext cx="848051" cy="228603"/>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nSpc>
                <a:spcPct val="115000"/>
              </a:lnSpc>
              <a:spcAft>
                <a:spcPts val="750"/>
              </a:spcAft>
            </a:pPr>
            <a:r>
              <a:rPr lang="es-CO" sz="825" b="1" dirty="0">
                <a:ea typeface="Times New Roman" panose="02020603050405020304" pitchFamily="18" charset="0"/>
                <a:cs typeface="Times New Roman" panose="02020603050405020304" pitchFamily="18" charset="0"/>
              </a:rPr>
              <a:t>Documentación </a:t>
            </a:r>
            <a:endParaRPr lang="es-CO" sz="825" dirty="0">
              <a:ea typeface="Times New Roman" panose="02020603050405020304" pitchFamily="18" charset="0"/>
              <a:cs typeface="Times New Roman" panose="02020603050405020304" pitchFamily="18" charset="0"/>
            </a:endParaRPr>
          </a:p>
        </p:txBody>
      </p:sp>
      <p:sp>
        <p:nvSpPr>
          <p:cNvPr id="9"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10" name="Rectángulo 9"/>
          <p:cNvSpPr/>
          <p:nvPr/>
        </p:nvSpPr>
        <p:spPr>
          <a:xfrm>
            <a:off x="351741" y="1893324"/>
            <a:ext cx="3768998" cy="2569934"/>
          </a:xfrm>
          <a:prstGeom prst="rect">
            <a:avLst/>
          </a:prstGeom>
        </p:spPr>
        <p:txBody>
          <a:bodyPr wrap="square">
            <a:spAutoFit/>
          </a:bodyPr>
          <a:lstStyle/>
          <a:p>
            <a:pPr algn="just">
              <a:lnSpc>
                <a:spcPct val="115000"/>
              </a:lnSpc>
              <a:spcAft>
                <a:spcPts val="1000"/>
              </a:spcAft>
            </a:pPr>
            <a:r>
              <a:rPr lang="es-CO"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empleador o contratante debe desarrollar un programa de capacitación que proporcione conocimiento para identificar los peligros y controlar los riesgos relacionados con el trabajo, hacerlo extensivo a todos los niveles de la organización incluyendo a trabajadores dependientes, contratistas, trabajadores cooperados y los trabajadores en misión, estar documentado y ser impartido por personal idóneo conforme a la normatividad vigente.</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1" name="Rectángulo 10"/>
          <p:cNvSpPr/>
          <p:nvPr/>
        </p:nvSpPr>
        <p:spPr>
          <a:xfrm>
            <a:off x="5266372" y="1876139"/>
            <a:ext cx="3549537" cy="3970318"/>
          </a:xfrm>
          <a:prstGeom prst="rect">
            <a:avLst/>
          </a:prstGeom>
        </p:spPr>
        <p:txBody>
          <a:bodyPr wrap="square">
            <a:spAutoFit/>
          </a:bodyPr>
          <a:lstStyle/>
          <a:p>
            <a:pPr algn="just"/>
            <a:r>
              <a:rPr lang="es-CO"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empleador debe mantener disponibles y debidamente actualizados entre otros, los siguientes documentos en relación con el Sistema de Gestión de la Seguridad y Salud en el Trabajo </a:t>
            </a:r>
            <a:r>
              <a:rPr lang="es-CO" sz="1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SG-SST:</a:t>
            </a:r>
          </a:p>
          <a:p>
            <a:pPr algn="just"/>
            <a:endParaRPr lang="es-CO" sz="1400" dirty="0">
              <a:solidFill>
                <a:srgbClr val="000000"/>
              </a:solidFill>
              <a:latin typeface="Calibri" panose="020F0502020204030204" pitchFamily="34" charset="0"/>
              <a:cs typeface="Times New Roman" panose="02020603050405020304" pitchFamily="18" charset="0"/>
            </a:endParaRPr>
          </a:p>
          <a:p>
            <a:pPr marL="171450" indent="-171450" algn="just">
              <a:buFont typeface="Arial" panose="020B0604020202020204" pitchFamily="34" charset="0"/>
              <a:buChar char="•"/>
            </a:pPr>
            <a:r>
              <a:rPr lang="es-CO" sz="1100" i="1" dirty="0"/>
              <a:t>La política y los objetivos de la empresa en materia de seguridad y salud en el trabajo SST, firmados por el empleador</a:t>
            </a:r>
            <a:r>
              <a:rPr lang="es-CO" sz="1100" i="1" dirty="0" smtClean="0"/>
              <a:t>.</a:t>
            </a:r>
          </a:p>
          <a:p>
            <a:pPr algn="just"/>
            <a:endParaRPr lang="es-CO" sz="1100" dirty="0"/>
          </a:p>
          <a:p>
            <a:pPr marL="171450" indent="-171450" algn="just">
              <a:buFont typeface="Arial" panose="020B0604020202020204" pitchFamily="34" charset="0"/>
              <a:buChar char="•"/>
            </a:pPr>
            <a:r>
              <a:rPr lang="es-CO" sz="1100" i="1" dirty="0" smtClean="0"/>
              <a:t>El </a:t>
            </a:r>
            <a:r>
              <a:rPr lang="es-CO" sz="1100" i="1" dirty="0"/>
              <a:t>informe de las condiciones de salud, junto con el perfil sociodemográfico de la población trabajadora y según los lineamientos de los programas de vigilancia epidemiológica en concordancia con los riesgos existentes en la organización</a:t>
            </a:r>
            <a:r>
              <a:rPr lang="es-CO" sz="1100" i="1" dirty="0" smtClean="0"/>
              <a:t>.</a:t>
            </a:r>
          </a:p>
          <a:p>
            <a:pPr algn="just"/>
            <a:endParaRPr lang="es-CO" sz="1100" dirty="0"/>
          </a:p>
          <a:p>
            <a:pPr marL="171450" indent="-171450" algn="just">
              <a:buFont typeface="Arial" panose="020B0604020202020204" pitchFamily="34" charset="0"/>
              <a:buChar char="•"/>
            </a:pPr>
            <a:r>
              <a:rPr lang="es-CO" sz="1100" i="1" dirty="0" smtClean="0"/>
              <a:t>El </a:t>
            </a:r>
            <a:r>
              <a:rPr lang="es-CO" sz="1100" i="1" dirty="0"/>
              <a:t>plan de trabajo anual en seguridad y salud en el trabajo, SST de la empresa, firmado por el empleador y el responsable del Sistema de Gestión de la Seguridad y Salud en el Trabajo SG-SST</a:t>
            </a:r>
            <a:endParaRPr lang="es-CO" sz="1100" dirty="0"/>
          </a:p>
          <a:p>
            <a:endParaRPr lang="es-CO" sz="1400" dirty="0"/>
          </a:p>
        </p:txBody>
      </p:sp>
    </p:spTree>
    <p:extLst>
      <p:ext uri="{BB962C8B-B14F-4D97-AF65-F5344CB8AC3E}">
        <p14:creationId xmlns:p14="http://schemas.microsoft.com/office/powerpoint/2010/main" val="34249856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5" name="Rectángulo 4"/>
          <p:cNvSpPr/>
          <p:nvPr/>
        </p:nvSpPr>
        <p:spPr>
          <a:xfrm>
            <a:off x="467530" y="1217715"/>
            <a:ext cx="2632644" cy="331245"/>
          </a:xfrm>
          <a:prstGeom prst="rect">
            <a:avLst/>
          </a:prstGeom>
        </p:spPr>
        <p:txBody>
          <a:bodyPr wrap="none">
            <a:spAutoFit/>
          </a:bodyPr>
          <a:lstStyle/>
          <a:p>
            <a:pPr>
              <a:lnSpc>
                <a:spcPct val="115000"/>
              </a:lnSpc>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Los documentos pueden existir en:</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Imagen 5" descr="http://www.miremos.com/web/images/papele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1837" y="1904715"/>
            <a:ext cx="1038438" cy="895366"/>
          </a:xfrm>
          <a:prstGeom prst="rect">
            <a:avLst/>
          </a:prstGeom>
          <a:noFill/>
          <a:ln>
            <a:noFill/>
          </a:ln>
        </p:spPr>
      </p:pic>
      <p:pic>
        <p:nvPicPr>
          <p:cNvPr id="7" name="Imagen 6" descr="https://encrypted-tbn3.gstatic.com/images?q=tbn:ANd9GcSwE8B7KM9tifyttpDq7ClJw-zcOwRilA7w2s_JBUd58i2nEvOTYw"/>
          <p:cNvPicPr/>
          <p:nvPr/>
        </p:nvPicPr>
        <p:blipFill>
          <a:blip r:embed="rId3">
            <a:extLst>
              <a:ext uri="{28A0092B-C50C-407E-A947-70E740481C1C}">
                <a14:useLocalDpi xmlns:a14="http://schemas.microsoft.com/office/drawing/2010/main" val="0"/>
              </a:ext>
            </a:extLst>
          </a:blip>
          <a:srcRect/>
          <a:stretch>
            <a:fillRect/>
          </a:stretch>
        </p:blipFill>
        <p:spPr bwMode="auto">
          <a:xfrm>
            <a:off x="3264088" y="1764734"/>
            <a:ext cx="898493" cy="1022848"/>
          </a:xfrm>
          <a:prstGeom prst="rect">
            <a:avLst/>
          </a:prstGeom>
          <a:noFill/>
          <a:ln>
            <a:noFill/>
          </a:ln>
        </p:spPr>
      </p:pic>
      <p:pic>
        <p:nvPicPr>
          <p:cNvPr id="8" name="Imagen 7" descr="http://www.elguruinformatico.com/wp-content/uploads/2010/04/blu-ray.jpg"/>
          <p:cNvPicPr/>
          <p:nvPr/>
        </p:nvPicPr>
        <p:blipFill>
          <a:blip r:embed="rId4">
            <a:extLst>
              <a:ext uri="{28A0092B-C50C-407E-A947-70E740481C1C}">
                <a14:useLocalDpi xmlns:a14="http://schemas.microsoft.com/office/drawing/2010/main" val="0"/>
              </a:ext>
            </a:extLst>
          </a:blip>
          <a:srcRect/>
          <a:stretch>
            <a:fillRect/>
          </a:stretch>
        </p:blipFill>
        <p:spPr bwMode="auto">
          <a:xfrm>
            <a:off x="5496394" y="2110634"/>
            <a:ext cx="854412" cy="736890"/>
          </a:xfrm>
          <a:prstGeom prst="rect">
            <a:avLst/>
          </a:prstGeom>
          <a:noFill/>
          <a:ln>
            <a:noFill/>
          </a:ln>
        </p:spPr>
      </p:pic>
      <p:pic>
        <p:nvPicPr>
          <p:cNvPr id="9" name="Imagen 8" descr="http://thumbs.dreamstime.com/z/3d-poco-humano-tomando-una-foto-20259364.jpg"/>
          <p:cNvPicPr/>
          <p:nvPr/>
        </p:nvPicPr>
        <p:blipFill rotWithShape="1">
          <a:blip r:embed="rId5" cstate="print">
            <a:extLst>
              <a:ext uri="{28A0092B-C50C-407E-A947-70E740481C1C}">
                <a14:useLocalDpi xmlns:a14="http://schemas.microsoft.com/office/drawing/2010/main" val="0"/>
              </a:ext>
            </a:extLst>
          </a:blip>
          <a:srcRect r="12645"/>
          <a:stretch/>
        </p:blipFill>
        <p:spPr bwMode="auto">
          <a:xfrm>
            <a:off x="7396066" y="1971111"/>
            <a:ext cx="810506" cy="1015935"/>
          </a:xfrm>
          <a:prstGeom prst="rect">
            <a:avLst/>
          </a:prstGeom>
          <a:noFill/>
          <a:ln>
            <a:noFill/>
          </a:ln>
          <a:extLst>
            <a:ext uri="{53640926-AAD7-44D8-BBD7-CCE9431645EC}">
              <a14:shadowObscured xmlns:a14="http://schemas.microsoft.com/office/drawing/2010/main"/>
            </a:ext>
          </a:extLst>
        </p:spPr>
      </p:pic>
      <p:sp>
        <p:nvSpPr>
          <p:cNvPr id="10" name="Rectángulo 9"/>
          <p:cNvSpPr/>
          <p:nvPr/>
        </p:nvSpPr>
        <p:spPr>
          <a:xfrm>
            <a:off x="291214" y="3660095"/>
            <a:ext cx="2346027" cy="331245"/>
          </a:xfrm>
          <a:prstGeom prst="rect">
            <a:avLst/>
          </a:prstGeom>
        </p:spPr>
        <p:txBody>
          <a:bodyPr wrap="none">
            <a:spAutoFit/>
          </a:bodyPr>
          <a:lstStyle/>
          <a:p>
            <a:pPr>
              <a:lnSpc>
                <a:spcPct val="115000"/>
              </a:lnSpc>
              <a:spcAft>
                <a:spcPts val="750"/>
              </a:spcAft>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Conservación de Documentos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1" name="Rectángulo 10"/>
          <p:cNvSpPr/>
          <p:nvPr/>
        </p:nvSpPr>
        <p:spPr>
          <a:xfrm>
            <a:off x="289285" y="4163967"/>
            <a:ext cx="8344280" cy="715581"/>
          </a:xfrm>
          <a:prstGeom prst="rect">
            <a:avLst/>
          </a:prstGeom>
        </p:spPr>
        <p:txBody>
          <a:bodyPr wrap="square">
            <a:spAutoFit/>
          </a:bodyPr>
          <a:lstStyle/>
          <a:p>
            <a:pPr algn="just"/>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empleador debe conservar los registros y documentos que soportan el Sistema de Gestión de la Seguridad y Salud en el Trabajo SG-SST de manera controlada, garantizando que sean legibles, fácilmente identificables y accesibles protegidos contra daño, deterioro o pérdida. </a:t>
            </a:r>
          </a:p>
        </p:txBody>
      </p:sp>
      <p:sp>
        <p:nvSpPr>
          <p:cNvPr id="12" name="Cuadro de texto 313"/>
          <p:cNvSpPr txBox="1"/>
          <p:nvPr/>
        </p:nvSpPr>
        <p:spPr>
          <a:xfrm>
            <a:off x="1237355" y="3053556"/>
            <a:ext cx="543944" cy="192881"/>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ctr">
              <a:lnSpc>
                <a:spcPct val="115000"/>
              </a:lnSpc>
              <a:spcAft>
                <a:spcPts val="750"/>
              </a:spcAft>
            </a:pPr>
            <a:r>
              <a:rPr lang="es-CO" sz="825" dirty="0">
                <a:ea typeface="Times New Roman" panose="02020603050405020304" pitchFamily="18" charset="0"/>
                <a:cs typeface="Times New Roman" panose="02020603050405020304" pitchFamily="18" charset="0"/>
              </a:rPr>
              <a:t>Papel</a:t>
            </a:r>
          </a:p>
        </p:txBody>
      </p:sp>
      <p:sp>
        <p:nvSpPr>
          <p:cNvPr id="13" name="Cuadro de texto 317"/>
          <p:cNvSpPr txBox="1"/>
          <p:nvPr/>
        </p:nvSpPr>
        <p:spPr>
          <a:xfrm>
            <a:off x="3291043" y="3149996"/>
            <a:ext cx="871538" cy="192881"/>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nSpc>
                <a:spcPct val="115000"/>
              </a:lnSpc>
              <a:spcAft>
                <a:spcPts val="750"/>
              </a:spcAft>
            </a:pPr>
            <a:r>
              <a:rPr lang="es-CO" sz="825" dirty="0">
                <a:ea typeface="Times New Roman" panose="02020603050405020304" pitchFamily="18" charset="0"/>
                <a:cs typeface="Times New Roman" panose="02020603050405020304" pitchFamily="18" charset="0"/>
              </a:rPr>
              <a:t>Disco Magnético </a:t>
            </a:r>
          </a:p>
        </p:txBody>
      </p:sp>
      <p:sp>
        <p:nvSpPr>
          <p:cNvPr id="15" name="Cuadro de texto 318"/>
          <p:cNvSpPr txBox="1"/>
          <p:nvPr/>
        </p:nvSpPr>
        <p:spPr>
          <a:xfrm>
            <a:off x="5444663" y="3093674"/>
            <a:ext cx="985838" cy="335756"/>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ctr">
              <a:lnSpc>
                <a:spcPct val="115000"/>
              </a:lnSpc>
              <a:spcAft>
                <a:spcPts val="750"/>
              </a:spcAft>
            </a:pPr>
            <a:r>
              <a:rPr lang="es-CO" sz="825" dirty="0">
                <a:ea typeface="Times New Roman" panose="02020603050405020304" pitchFamily="18" charset="0"/>
                <a:cs typeface="Times New Roman" panose="02020603050405020304" pitchFamily="18" charset="0"/>
              </a:rPr>
              <a:t>Disco Óptico o electrónico</a:t>
            </a:r>
          </a:p>
        </p:txBody>
      </p:sp>
      <p:sp>
        <p:nvSpPr>
          <p:cNvPr id="16" name="Cuadro de texto 319"/>
          <p:cNvSpPr txBox="1"/>
          <p:nvPr/>
        </p:nvSpPr>
        <p:spPr>
          <a:xfrm>
            <a:off x="7372694" y="3117937"/>
            <a:ext cx="857250" cy="192881"/>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ctr">
              <a:lnSpc>
                <a:spcPct val="115000"/>
              </a:lnSpc>
              <a:spcAft>
                <a:spcPts val="750"/>
              </a:spcAft>
            </a:pPr>
            <a:r>
              <a:rPr lang="es-CO" sz="825" dirty="0">
                <a:ea typeface="Times New Roman" panose="02020603050405020304" pitchFamily="18" charset="0"/>
                <a:cs typeface="Times New Roman" panose="02020603050405020304" pitchFamily="18" charset="0"/>
              </a:rPr>
              <a:t>Fotografías</a:t>
            </a:r>
          </a:p>
        </p:txBody>
      </p:sp>
      <p:sp>
        <p:nvSpPr>
          <p:cNvPr id="17" name="Cuadro de texto 19552"/>
          <p:cNvSpPr txBox="1"/>
          <p:nvPr/>
        </p:nvSpPr>
        <p:spPr>
          <a:xfrm>
            <a:off x="4771927" y="5167399"/>
            <a:ext cx="4071938" cy="556528"/>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just">
              <a:lnSpc>
                <a:spcPct val="115000"/>
              </a:lnSpc>
            </a:pPr>
            <a:r>
              <a:rPr lang="es-CO" sz="800" i="1" dirty="0">
                <a:ea typeface="Times New Roman" panose="02020603050405020304" pitchFamily="18" charset="0"/>
                <a:cs typeface="Times New Roman" panose="02020603050405020304" pitchFamily="18" charset="0"/>
              </a:rPr>
              <a:t>Imágenes tomadas de: </a:t>
            </a:r>
            <a:r>
              <a:rPr lang="es-CO" sz="800" i="1" u="sng" dirty="0">
                <a:solidFill>
                  <a:srgbClr val="0000FF"/>
                </a:solidFill>
                <a:ea typeface="Times New Roman" panose="02020603050405020304" pitchFamily="18" charset="0"/>
                <a:cs typeface="Times New Roman" panose="02020603050405020304" pitchFamily="18" charset="0"/>
                <a:hlinkClick r:id="rId6"/>
              </a:rPr>
              <a:t>http://centrosinformaticos.blogspot.com</a:t>
            </a:r>
            <a:r>
              <a:rPr lang="es-CO" sz="800" i="1" dirty="0">
                <a:solidFill>
                  <a:srgbClr val="000000"/>
                </a:solidFill>
                <a:ea typeface="Times New Roman" panose="02020603050405020304" pitchFamily="18" charset="0"/>
                <a:cs typeface="Times New Roman" panose="02020603050405020304" pitchFamily="18" charset="0"/>
              </a:rPr>
              <a:t>; </a:t>
            </a:r>
            <a:r>
              <a:rPr lang="es-CO" sz="800" i="1" u="sng" dirty="0">
                <a:solidFill>
                  <a:srgbClr val="0000FF"/>
                </a:solidFill>
                <a:ea typeface="Times New Roman" panose="02020603050405020304" pitchFamily="18" charset="0"/>
                <a:cs typeface="Times New Roman" panose="02020603050405020304" pitchFamily="18" charset="0"/>
                <a:hlinkClick r:id="rId7"/>
              </a:rPr>
              <a:t>www.miremos.com-</a:t>
            </a:r>
            <a:r>
              <a:rPr lang="es-CO" sz="800" i="1" dirty="0">
                <a:solidFill>
                  <a:srgbClr val="000000"/>
                </a:solidFill>
                <a:ea typeface="Times New Roman" panose="02020603050405020304" pitchFamily="18" charset="0"/>
                <a:cs typeface="Times New Roman" panose="02020603050405020304" pitchFamily="18" charset="0"/>
              </a:rPr>
              <a:t>; </a:t>
            </a:r>
            <a:r>
              <a:rPr lang="es-CO" sz="800" i="1" u="sng" dirty="0">
                <a:solidFill>
                  <a:srgbClr val="0000FF"/>
                </a:solidFill>
                <a:ea typeface="Times New Roman" panose="02020603050405020304" pitchFamily="18" charset="0"/>
                <a:cs typeface="Times New Roman" panose="02020603050405020304" pitchFamily="18" charset="0"/>
                <a:hlinkClick r:id="rId8"/>
              </a:rPr>
              <a:t>www.taringa.net-</a:t>
            </a:r>
            <a:r>
              <a:rPr lang="es-CO" sz="800" i="1" dirty="0">
                <a:solidFill>
                  <a:srgbClr val="000000"/>
                </a:solidFill>
                <a:ea typeface="Times New Roman" panose="02020603050405020304" pitchFamily="18" charset="0"/>
                <a:cs typeface="Times New Roman" panose="02020603050405020304" pitchFamily="18" charset="0"/>
              </a:rPr>
              <a:t> </a:t>
            </a:r>
            <a:r>
              <a:rPr lang="es-CO" sz="800" i="1" u="sng" dirty="0">
                <a:solidFill>
                  <a:srgbClr val="0000FF"/>
                </a:solidFill>
                <a:ea typeface="Times New Roman" panose="02020603050405020304" pitchFamily="18" charset="0"/>
                <a:cs typeface="Times New Roman" panose="02020603050405020304" pitchFamily="18" charset="0"/>
                <a:hlinkClick r:id="rId9"/>
              </a:rPr>
              <a:t>http://es.dreamstime.com/imagenes-de-archivo-3d-poco-humano-tomando-una-foto-image20259364</a:t>
            </a:r>
            <a:endParaRPr lang="es-CO" sz="800" dirty="0">
              <a:ea typeface="Times New Roman" panose="02020603050405020304" pitchFamily="18" charset="0"/>
              <a:cs typeface="Times New Roman" panose="02020603050405020304" pitchFamily="18" charset="0"/>
            </a:endParaRPr>
          </a:p>
          <a:p>
            <a:pPr algn="just">
              <a:lnSpc>
                <a:spcPct val="115000"/>
              </a:lnSpc>
            </a:pPr>
            <a:r>
              <a:rPr lang="es-CO" sz="800" dirty="0">
                <a:solidFill>
                  <a:srgbClr val="000000"/>
                </a:solidFill>
                <a:ea typeface="Times New Roman" panose="02020603050405020304" pitchFamily="18" charset="0"/>
                <a:cs typeface="Times New Roman" panose="02020603050405020304" pitchFamily="18" charset="0"/>
              </a:rPr>
              <a:t> </a:t>
            </a:r>
            <a:endParaRPr lang="es-CO" sz="800" dirty="0">
              <a:ea typeface="Times New Roman" panose="02020603050405020304" pitchFamily="18" charset="0"/>
              <a:cs typeface="Times New Roman" panose="02020603050405020304" pitchFamily="18" charset="0"/>
            </a:endParaRPr>
          </a:p>
          <a:p>
            <a:pPr>
              <a:lnSpc>
                <a:spcPct val="115000"/>
              </a:lnSpc>
              <a:spcAft>
                <a:spcPts val="750"/>
              </a:spcAft>
            </a:pPr>
            <a:r>
              <a:rPr lang="es-CO" sz="825" dirty="0">
                <a:ea typeface="Times New Roman" panose="02020603050405020304" pitchFamily="18" charset="0"/>
                <a:cs typeface="Times New Roman" panose="02020603050405020304" pitchFamily="18" charset="0"/>
              </a:rPr>
              <a:t> </a:t>
            </a:r>
          </a:p>
        </p:txBody>
      </p:sp>
      <p:sp>
        <p:nvSpPr>
          <p:cNvPr id="18"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35350353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2" name="Rectángulo 1"/>
          <p:cNvSpPr/>
          <p:nvPr/>
        </p:nvSpPr>
        <p:spPr>
          <a:xfrm>
            <a:off x="316258" y="1170786"/>
            <a:ext cx="1196738" cy="300082"/>
          </a:xfrm>
          <a:prstGeom prst="rect">
            <a:avLst/>
          </a:prstGeom>
        </p:spPr>
        <p:txBody>
          <a:bodyPr wrap="none">
            <a:spAutoFit/>
          </a:bodyPr>
          <a:lstStyle/>
          <a:p>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Comunicación</a:t>
            </a:r>
            <a:endParaRPr lang="es-CO" sz="1350" dirty="0"/>
          </a:p>
        </p:txBody>
      </p:sp>
      <p:sp>
        <p:nvSpPr>
          <p:cNvPr id="3" name="Rectángulo 2"/>
          <p:cNvSpPr/>
          <p:nvPr/>
        </p:nvSpPr>
        <p:spPr>
          <a:xfrm>
            <a:off x="219205" y="1840730"/>
            <a:ext cx="7249439" cy="3597523"/>
          </a:xfrm>
          <a:prstGeom prst="rect">
            <a:avLst/>
          </a:prstGeom>
        </p:spPr>
        <p:txBody>
          <a:bodyPr wrap="square">
            <a:spAutoFit/>
          </a:bodyPr>
          <a:lstStyle/>
          <a:p>
            <a:pPr>
              <a:lnSpc>
                <a:spcPct val="115000"/>
              </a:lnSpc>
              <a:spcAft>
                <a:spcPts val="750"/>
              </a:spcAft>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empleador debe establecer mecanismos eficaces para: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a:p>
            <a:r>
              <a:rPr lang="es-CO" sz="1500" dirty="0">
                <a:solidFill>
                  <a:srgbClr val="000000"/>
                </a:solidFill>
                <a:latin typeface="Century Gothic" panose="020B0502020202020204" pitchFamily="34" charset="0"/>
                <a:ea typeface="Times New Roman" panose="02020603050405020304" pitchFamily="18" charset="0"/>
                <a:cs typeface="Century Gothic" panose="020B0502020202020204" pitchFamily="34" charset="0"/>
              </a:rPr>
              <a:t> </a:t>
            </a:r>
          </a:p>
          <a:p>
            <a:pPr marL="257175" indent="-257175">
              <a:lnSpc>
                <a:spcPct val="115000"/>
              </a:lnSpc>
              <a:buClr>
                <a:srgbClr val="00B050"/>
              </a:buClr>
              <a:buSzPts val="1800"/>
              <a:buFont typeface="Wingdings" panose="05000000000000000000" pitchFamily="2" charset="2"/>
              <a:buChar char=""/>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Recibir, documentar y responder las comunicaciones internas relativas a la seguridad y salud en el trabajo.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a:p>
            <a:pPr marL="342900">
              <a:lnSpc>
                <a:spcPct val="115000"/>
              </a:lnSpc>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a:p>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500" dirty="0">
              <a:solidFill>
                <a:srgbClr val="000000"/>
              </a:solidFill>
              <a:latin typeface="Century Gothic" panose="020B0502020202020204" pitchFamily="34" charset="0"/>
              <a:ea typeface="Times New Roman" panose="02020603050405020304" pitchFamily="18" charset="0"/>
              <a:cs typeface="Century Gothic" panose="020B0502020202020204" pitchFamily="34" charset="0"/>
            </a:endParaRPr>
          </a:p>
          <a:p>
            <a:pPr marL="257175" indent="-257175">
              <a:lnSpc>
                <a:spcPct val="115000"/>
              </a:lnSpc>
              <a:buClr>
                <a:srgbClr val="00B050"/>
              </a:buClr>
              <a:buSzPts val="1800"/>
              <a:buFont typeface="Wingdings" panose="05000000000000000000" pitchFamily="2" charset="2"/>
              <a:buChar char=""/>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Garantizar que se dé a conocer el Sistema de Gestión de la Seguridad y Salud en el Trabajo SG-SST a los trabajadores y contratistas.</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nSpc>
                <a:spcPct val="115000"/>
              </a:lnSpc>
              <a:buClr>
                <a:srgbClr val="00B050"/>
              </a:buClr>
              <a:buSzPts val="1800"/>
              <a:buFont typeface="Wingdings" panose="05000000000000000000" pitchFamily="2" charset="2"/>
              <a:buChar char=""/>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Disponer de canales que permitan recolectar inquietudes, ideas y aportes de los trabajadores en materia de seguridad y salud en el trabajo.</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a:p>
            <a:pPr marL="342900">
              <a:lnSpc>
                <a:spcPct val="115000"/>
              </a:lnSpc>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a:p>
            <a:pPr marL="342900">
              <a:lnSpc>
                <a:spcPct val="115000"/>
              </a:lnSpc>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a:p>
            <a:pPr marL="342900" algn="just"/>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500" dirty="0">
              <a:solidFill>
                <a:srgbClr val="000000"/>
              </a:solidFill>
              <a:latin typeface="Century Gothic" panose="020B0502020202020204" pitchFamily="34" charset="0"/>
              <a:ea typeface="Times New Roman" panose="02020603050405020304" pitchFamily="18" charset="0"/>
              <a:cs typeface="Century Gothic" panose="020B0502020202020204" pitchFamily="34" charset="0"/>
            </a:endParaRPr>
          </a:p>
          <a:p>
            <a:pPr algn="just">
              <a:lnSpc>
                <a:spcPts val="1035"/>
              </a:lnSpc>
            </a:pPr>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500" dirty="0">
              <a:latin typeface="Arial" panose="020B0604020202020204" pitchFamily="34" charset="0"/>
              <a:ea typeface="Times New Roman" panose="02020603050405020304" pitchFamily="18" charset="0"/>
            </a:endParaRPr>
          </a:p>
        </p:txBody>
      </p:sp>
      <p:sp>
        <p:nvSpPr>
          <p:cNvPr id="5"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34566365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5" name="Rectángulo 4"/>
          <p:cNvSpPr/>
          <p:nvPr/>
        </p:nvSpPr>
        <p:spPr>
          <a:xfrm>
            <a:off x="408460" y="1257631"/>
            <a:ext cx="1483098" cy="331245"/>
          </a:xfrm>
          <a:prstGeom prst="rect">
            <a:avLst/>
          </a:prstGeom>
        </p:spPr>
        <p:txBody>
          <a:bodyPr wrap="none">
            <a:spAutoFit/>
          </a:bodyPr>
          <a:lstStyle/>
          <a:p>
            <a:pPr>
              <a:lnSpc>
                <a:spcPct val="115000"/>
              </a:lnSpc>
              <a:spcAft>
                <a:spcPts val="750"/>
              </a:spcAft>
            </a:pPr>
            <a:r>
              <a:rPr lang="es-CO" sz="1350" b="1" dirty="0">
                <a:solidFill>
                  <a:srgbClr val="595959"/>
                </a:solidFill>
                <a:latin typeface="Verdana" panose="020B0604030504040204" pitchFamily="34" charset="0"/>
                <a:ea typeface="Times New Roman" panose="02020603050405020304" pitchFamily="18" charset="0"/>
                <a:cs typeface="Times New Roman" panose="02020603050405020304" pitchFamily="18" charset="0"/>
              </a:rPr>
              <a:t>Planificación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6" name="Diagrama 5"/>
          <p:cNvGraphicFramePr/>
          <p:nvPr>
            <p:extLst>
              <p:ext uri="{D42A27DB-BD31-4B8C-83A1-F6EECF244321}">
                <p14:modId xmlns:p14="http://schemas.microsoft.com/office/powerpoint/2010/main" val="1838842007"/>
              </p:ext>
            </p:extLst>
          </p:nvPr>
        </p:nvGraphicFramePr>
        <p:xfrm>
          <a:off x="2286979" y="1672398"/>
          <a:ext cx="4190074" cy="3243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2446536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5" name="Rectángulo 4"/>
          <p:cNvSpPr/>
          <p:nvPr/>
        </p:nvSpPr>
        <p:spPr>
          <a:xfrm>
            <a:off x="519830" y="1423254"/>
            <a:ext cx="8123129" cy="3190361"/>
          </a:xfrm>
          <a:prstGeom prst="rect">
            <a:avLst/>
          </a:prstGeom>
        </p:spPr>
        <p:txBody>
          <a:bodyPr wrap="square">
            <a:spAutoFit/>
          </a:bodyPr>
          <a:lstStyle/>
          <a:p>
            <a:pPr marL="214313" indent="-214313" algn="just">
              <a:lnSpc>
                <a:spcPct val="115000"/>
              </a:lnSpc>
              <a:buClr>
                <a:srgbClr val="92D050"/>
              </a:buClr>
              <a:buFont typeface="Wingdings" panose="05000000000000000000" pitchFamily="2" charset="2"/>
              <a:buChar char="v"/>
            </a:pPr>
            <a:r>
              <a:rPr lang="es-CO" sz="16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La identificación de peligros y evaluación de los riesgos debe ser desarrollada por el empleador o contratante con la participación y compromiso de todos los niveles de la empresa. Debe ser documentada y actualizada como mínimo de manera anual.</a:t>
            </a:r>
            <a:endParaRPr lang="es-CO" sz="16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pPr>
            <a:r>
              <a:rPr lang="es-CO" sz="16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es-CO" sz="16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92D050"/>
              </a:buClr>
              <a:buFont typeface="Wingdings" panose="05000000000000000000" pitchFamily="2" charset="2"/>
              <a:buChar char=""/>
            </a:pPr>
            <a:r>
              <a:rPr lang="es-CO" sz="16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La evaluación inicial deberá realizarse con el fin de identificar las prioridades en seguridad y salud en el trabajo para establecer el plan de trabajo anual o para la actualización del existente.</a:t>
            </a:r>
          </a:p>
          <a:p>
            <a:pPr marL="257175" indent="-257175" algn="just">
              <a:lnSpc>
                <a:spcPct val="115000"/>
              </a:lnSpc>
              <a:buClr>
                <a:srgbClr val="92D050"/>
              </a:buClr>
              <a:buFont typeface="Wingdings" panose="05000000000000000000" pitchFamily="2" charset="2"/>
              <a:buChar char=""/>
            </a:pPr>
            <a:endParaRPr lang="es-CO" sz="16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lnSpc>
                <a:spcPct val="115000"/>
              </a:lnSpc>
              <a:buClr>
                <a:srgbClr val="92D050"/>
              </a:buClr>
              <a:buFont typeface="Wingdings" panose="05000000000000000000" pitchFamily="2" charset="2"/>
              <a:buChar char=""/>
            </a:pPr>
            <a:r>
              <a:rPr lang="es-CO" sz="1600" dirty="0"/>
              <a:t>El empleador o contratante debe adaptar mecanismos para planificar el Sistema </a:t>
            </a:r>
            <a:r>
              <a:rPr lang="es-CO" sz="1600" dirty="0" smtClean="0"/>
              <a:t>de Gestión </a:t>
            </a:r>
            <a:r>
              <a:rPr lang="es-CO" sz="1600" dirty="0"/>
              <a:t>de la Seguridad y Salud en el Trabajo </a:t>
            </a:r>
            <a:r>
              <a:rPr lang="es-CO" sz="1600" dirty="0" smtClean="0"/>
              <a:t>SGSST</a:t>
            </a:r>
            <a:r>
              <a:rPr lang="es-CO" sz="1600" dirty="0"/>
              <a:t>, basado en la evaluación inicial y otros datos disponibles que aporten a este propósito.</a:t>
            </a:r>
            <a:endParaRPr lang="es-CO" sz="16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3269104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45197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s-CO" sz="2400" b="1" dirty="0">
                <a:solidFill>
                  <a:srgbClr val="77C319"/>
                </a:solidFill>
                <a:ea typeface="Calibri"/>
                <a:cs typeface="Calibri"/>
                <a:sym typeface="Calibri"/>
              </a:rPr>
              <a:t>Objetivos del aprendizaje</a:t>
            </a:r>
            <a:endParaRPr kumimoji="0" lang="es-CO" sz="2400" b="0" u="none" strike="noStrike" cap="none" normalizeH="0" baseline="0" dirty="0" smtClean="0">
              <a:ln>
                <a:noFill/>
              </a:ln>
              <a:solidFill>
                <a:srgbClr val="77C319"/>
              </a:solidFill>
              <a:effectLst/>
              <a:latin typeface="Arial" panose="020B0604020202020204" pitchFamily="34" charset="0"/>
            </a:endParaRPr>
          </a:p>
        </p:txBody>
      </p:sp>
      <p:sp>
        <p:nvSpPr>
          <p:cNvPr id="6" name="3 Rectángulo"/>
          <p:cNvSpPr/>
          <p:nvPr/>
        </p:nvSpPr>
        <p:spPr>
          <a:xfrm>
            <a:off x="283895" y="2090341"/>
            <a:ext cx="8136774" cy="1560084"/>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path path="circle">
              <a:fillToRect l="100000" b="100000"/>
            </a:path>
            <a:tileRect t="-100000" r="-100000"/>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CO">
              <a:solidFill>
                <a:srgbClr val="002060"/>
              </a:solidFill>
            </a:endParaRPr>
          </a:p>
        </p:txBody>
      </p:sp>
      <p:sp>
        <p:nvSpPr>
          <p:cNvPr id="7" name="5 Rectángulo"/>
          <p:cNvSpPr/>
          <p:nvPr/>
        </p:nvSpPr>
        <p:spPr>
          <a:xfrm>
            <a:off x="234133" y="4449161"/>
            <a:ext cx="8186536" cy="1095375"/>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lin ang="5400000" scaled="1"/>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CO"/>
          </a:p>
        </p:txBody>
      </p:sp>
      <p:sp>
        <p:nvSpPr>
          <p:cNvPr id="8" name="Cuadro de texto 2"/>
          <p:cNvSpPr txBox="1">
            <a:spLocks noChangeArrowheads="1"/>
          </p:cNvSpPr>
          <p:nvPr/>
        </p:nvSpPr>
        <p:spPr bwMode="auto">
          <a:xfrm>
            <a:off x="234133" y="1603560"/>
            <a:ext cx="8021593" cy="446276"/>
          </a:xfrm>
          <a:prstGeom prst="rect">
            <a:avLst/>
          </a:prstGeom>
          <a:noFill/>
          <a:ln w="9525">
            <a:noFill/>
            <a:miter lim="800000"/>
            <a:headEnd/>
            <a:tailEnd/>
          </a:ln>
        </p:spPr>
        <p:txBody>
          <a:bodyPr rot="0" vert="horz" wrap="square" lIns="91440" tIns="45720" rIns="91440" bIns="45720" anchor="t" anchorCtr="0">
            <a:spAutoFit/>
          </a:bodyPr>
          <a:lstStyle/>
          <a:p>
            <a:pPr>
              <a:lnSpc>
                <a:spcPct val="115000"/>
              </a:lnSpc>
              <a:spcAft>
                <a:spcPts val="0"/>
              </a:spcAft>
            </a:pPr>
            <a:r>
              <a:rPr lang="es-CO"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Objetivo general del contenido técnico en seguridad y salud en el trabajo </a:t>
            </a:r>
            <a:endParaRPr lang="es-CO"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Cuadro de texto 2"/>
          <p:cNvSpPr txBox="1">
            <a:spLocks noChangeArrowheads="1"/>
          </p:cNvSpPr>
          <p:nvPr/>
        </p:nvSpPr>
        <p:spPr bwMode="auto">
          <a:xfrm>
            <a:off x="-1626327" y="4002885"/>
            <a:ext cx="5095694" cy="446276"/>
          </a:xfrm>
          <a:prstGeom prst="rect">
            <a:avLst/>
          </a:prstGeom>
          <a:noFill/>
          <a:ln w="9525">
            <a:noFill/>
            <a:miter lim="800000"/>
            <a:headEnd/>
            <a:tailEnd/>
          </a:ln>
        </p:spPr>
        <p:txBody>
          <a:bodyPr rot="0" vert="horz" wrap="square" lIns="91440" tIns="45720" rIns="91440" bIns="45720" anchor="t" anchorCtr="0">
            <a:spAutoFit/>
          </a:bodyPr>
          <a:lstStyle/>
          <a:p>
            <a:pPr algn="r">
              <a:lnSpc>
                <a:spcPct val="115000"/>
              </a:lnSpc>
              <a:spcAft>
                <a:spcPts val="0"/>
              </a:spcAft>
            </a:pPr>
            <a:r>
              <a:rPr lang="es-CO" sz="200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Objetivo general del cuidado</a:t>
            </a:r>
          </a:p>
        </p:txBody>
      </p:sp>
      <p:sp>
        <p:nvSpPr>
          <p:cNvPr id="10" name="Cuadro de texto 2"/>
          <p:cNvSpPr txBox="1">
            <a:spLocks noChangeArrowheads="1"/>
          </p:cNvSpPr>
          <p:nvPr/>
        </p:nvSpPr>
        <p:spPr bwMode="auto">
          <a:xfrm>
            <a:off x="234133" y="4260531"/>
            <a:ext cx="8161655" cy="931545"/>
          </a:xfrm>
          <a:prstGeom prst="rect">
            <a:avLst/>
          </a:prstGeom>
          <a:no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s-ES" dirty="0">
                <a:solidFill>
                  <a:srgbClr val="008000"/>
                </a:solidFill>
                <a:effectLst/>
                <a:latin typeface="Calibri" panose="020F0502020204030204" pitchFamily="34" charset="0"/>
                <a:ea typeface="Calibri" panose="020F0502020204030204" pitchFamily="34" charset="0"/>
                <a:cs typeface="Times New Roman" panose="02020603050405020304" pitchFamily="18" charset="0"/>
              </a:rPr>
              <a:t> </a:t>
            </a:r>
            <a:endParaRPr lang="es-CO"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s-ES" sz="1600" dirty="0">
                <a:effectLst/>
                <a:latin typeface="Calibri" panose="020F0502020204030204" pitchFamily="34" charset="0"/>
                <a:ea typeface="Calibri" panose="020F0502020204030204" pitchFamily="34" charset="0"/>
                <a:cs typeface="Times New Roman" panose="02020603050405020304" pitchFamily="18" charset="0"/>
              </a:rPr>
              <a:t>Potencializar habilidades  del </a:t>
            </a: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cuidado, </a:t>
            </a:r>
            <a:r>
              <a:rPr lang="es-ES" sz="1600" dirty="0">
                <a:effectLst/>
                <a:latin typeface="Calibri" panose="020F0502020204030204" pitchFamily="34" charset="0"/>
                <a:ea typeface="Calibri" panose="020F0502020204030204" pitchFamily="34" charset="0"/>
                <a:cs typeface="Times New Roman" panose="02020603050405020304" pitchFamily="18" charset="0"/>
              </a:rPr>
              <a:t>para generar hábitos  que promuevan la preservación y conservación de la vida.</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s-CO" sz="16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1" name="Cuadro de texto 2"/>
          <p:cNvSpPr txBox="1">
            <a:spLocks noChangeArrowheads="1"/>
          </p:cNvSpPr>
          <p:nvPr/>
        </p:nvSpPr>
        <p:spPr bwMode="auto">
          <a:xfrm>
            <a:off x="259014" y="2105605"/>
            <a:ext cx="8136774" cy="931545"/>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5000"/>
              </a:lnSpc>
              <a:spcAft>
                <a:spcPts val="1000"/>
              </a:spcAft>
            </a:pPr>
            <a:r>
              <a:rPr lang="es-ES" sz="1600" dirty="0"/>
              <a:t>Suministrar los lineamientos para estructurar un Sistema de Gestión para la Seguridad y Salud en el Trabajo, de acuerdo con lo establecido en el Decreto </a:t>
            </a:r>
            <a:r>
              <a:rPr lang="es-ES" sz="1600" dirty="0" smtClean="0"/>
              <a:t>1072 </a:t>
            </a:r>
            <a:r>
              <a:rPr lang="es-ES" sz="1600" dirty="0"/>
              <a:t>de </a:t>
            </a:r>
            <a:r>
              <a:rPr lang="es-ES" sz="1600" dirty="0" smtClean="0"/>
              <a:t>2015 en su capitulo 6 del titulo 4 del libro 2. </a:t>
            </a:r>
            <a:r>
              <a:rPr lang="es-ES" sz="1600" dirty="0"/>
              <a:t>Lo anterior permite implementar las directrices de obligatorio cumplimiento para su implementación, las cuales deben ser aplicadas por todos los empleadores, buscando la mejora continua con unos resultados medibles a toda la organización.</a:t>
            </a:r>
            <a:endParaRPr lang="es-CO" sz="1600" dirty="0"/>
          </a:p>
          <a:p>
            <a:pPr algn="just">
              <a:lnSpc>
                <a:spcPct val="115000"/>
              </a:lnSpc>
              <a:spcAft>
                <a:spcPts val="1000"/>
              </a:spcAft>
            </a:pPr>
            <a:endParaRPr lang="es-CO"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73169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5" name="Rectángulo 4"/>
          <p:cNvSpPr/>
          <p:nvPr/>
        </p:nvSpPr>
        <p:spPr>
          <a:xfrm>
            <a:off x="414450" y="1092009"/>
            <a:ext cx="869597" cy="331245"/>
          </a:xfrm>
          <a:prstGeom prst="rect">
            <a:avLst/>
          </a:prstGeom>
        </p:spPr>
        <p:txBody>
          <a:bodyPr wrap="none">
            <a:spAutoFit/>
          </a:bodyPr>
          <a:lstStyle/>
          <a:p>
            <a:pPr>
              <a:lnSpc>
                <a:spcPct val="115000"/>
              </a:lnSpc>
              <a:spcAft>
                <a:spcPts val="750"/>
              </a:spcAft>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Objetivos</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6" name="Diagrama 5"/>
          <p:cNvGraphicFramePr/>
          <p:nvPr>
            <p:extLst>
              <p:ext uri="{D42A27DB-BD31-4B8C-83A1-F6EECF244321}">
                <p14:modId xmlns:p14="http://schemas.microsoft.com/office/powerpoint/2010/main" val="2788378176"/>
              </p:ext>
            </p:extLst>
          </p:nvPr>
        </p:nvGraphicFramePr>
        <p:xfrm>
          <a:off x="1725142" y="1423253"/>
          <a:ext cx="5720687" cy="4039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3473222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5" name="Rectángulo 4"/>
          <p:cNvSpPr/>
          <p:nvPr/>
        </p:nvSpPr>
        <p:spPr>
          <a:xfrm>
            <a:off x="292108" y="1054463"/>
            <a:ext cx="1666482" cy="331245"/>
          </a:xfrm>
          <a:prstGeom prst="rect">
            <a:avLst/>
          </a:prstGeom>
        </p:spPr>
        <p:txBody>
          <a:bodyPr wrap="none">
            <a:spAutoFit/>
          </a:bodyPr>
          <a:lstStyle/>
          <a:p>
            <a:pPr>
              <a:lnSpc>
                <a:spcPct val="115000"/>
              </a:lnSpc>
              <a:spcAft>
                <a:spcPts val="750"/>
              </a:spcAft>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Metas e Indicadores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7" name="Diagrama 6"/>
          <p:cNvGraphicFramePr/>
          <p:nvPr>
            <p:extLst>
              <p:ext uri="{D42A27DB-BD31-4B8C-83A1-F6EECF244321}">
                <p14:modId xmlns:p14="http://schemas.microsoft.com/office/powerpoint/2010/main" val="4111549124"/>
              </p:ext>
            </p:extLst>
          </p:nvPr>
        </p:nvGraphicFramePr>
        <p:xfrm>
          <a:off x="2475442" y="2770593"/>
          <a:ext cx="4001611" cy="2608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2" name="Rectángulo 1"/>
          <p:cNvSpPr/>
          <p:nvPr/>
        </p:nvSpPr>
        <p:spPr>
          <a:xfrm>
            <a:off x="292108" y="1677170"/>
            <a:ext cx="8388754" cy="990015"/>
          </a:xfrm>
          <a:prstGeom prst="rect">
            <a:avLst/>
          </a:prstGeom>
        </p:spPr>
        <p:txBody>
          <a:bodyPr wrap="square">
            <a:spAutoFit/>
          </a:bodyPr>
          <a:lstStyle/>
          <a:p>
            <a:pPr algn="just">
              <a:lnSpc>
                <a:spcPts val="1380"/>
              </a:lnSpc>
              <a:spcAft>
                <a:spcPts val="0"/>
              </a:spcAft>
            </a:pPr>
            <a:r>
              <a:rPr lang="es-CO" dirty="0">
                <a:latin typeface="Calibri" panose="020F0502020204030204" pitchFamily="34" charset="0"/>
                <a:ea typeface="Times New Roman" panose="02020603050405020304" pitchFamily="18" charset="0"/>
                <a:cs typeface="Arial" panose="020B0604020202020204" pitchFamily="34" charset="0"/>
              </a:rPr>
              <a:t>El empleador debe definir los indicadores (cualitativos o cuantitativos según corresponda) mediante los cuales se evalúen la estructura, el proceso y los resultados del Sistema de Gestión de la Seguridad y Salud en el Trabajo SG-SST y debe hacer el seguimiento a los mismos. Estos indicadores deben alinearse con el plan estratégico de la empresa y hacer parte del mismo.</a:t>
            </a:r>
            <a:endParaRPr lang="es-CO"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0018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5" name="Rectángulo 4"/>
          <p:cNvSpPr/>
          <p:nvPr/>
        </p:nvSpPr>
        <p:spPr>
          <a:xfrm>
            <a:off x="430028" y="1092009"/>
            <a:ext cx="1181734" cy="331245"/>
          </a:xfrm>
          <a:prstGeom prst="rect">
            <a:avLst/>
          </a:prstGeom>
        </p:spPr>
        <p:txBody>
          <a:bodyPr wrap="none">
            <a:spAutoFit/>
          </a:bodyPr>
          <a:lstStyle/>
          <a:p>
            <a:pPr>
              <a:lnSpc>
                <a:spcPct val="115000"/>
              </a:lnSpc>
              <a:spcAft>
                <a:spcPts val="750"/>
              </a:spcAft>
            </a:pPr>
            <a:r>
              <a:rPr lang="es-CO" sz="1350" b="1" dirty="0">
                <a:solidFill>
                  <a:srgbClr val="595959"/>
                </a:solidFill>
                <a:latin typeface="Verdana" panose="020B0604030504040204" pitchFamily="34" charset="0"/>
                <a:ea typeface="Times New Roman" panose="02020603050405020304" pitchFamily="18" charset="0"/>
                <a:cs typeface="Times New Roman" panose="02020603050405020304" pitchFamily="18" charset="0"/>
              </a:rPr>
              <a:t>Aplicación</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9" name="Rectángulo 8"/>
          <p:cNvSpPr/>
          <p:nvPr/>
        </p:nvSpPr>
        <p:spPr>
          <a:xfrm>
            <a:off x="729121" y="1780600"/>
            <a:ext cx="2222788" cy="331245"/>
          </a:xfrm>
          <a:prstGeom prst="rect">
            <a:avLst/>
          </a:prstGeom>
        </p:spPr>
        <p:txBody>
          <a:bodyPr wrap="none">
            <a:spAutoFit/>
          </a:bodyPr>
          <a:lstStyle/>
          <a:p>
            <a:pPr>
              <a:lnSpc>
                <a:spcPct val="115000"/>
              </a:lnSpc>
              <a:spcAft>
                <a:spcPts val="750"/>
              </a:spcAft>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Gestión de peligros y riesgos</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0" name="Rectángulo 9"/>
          <p:cNvSpPr/>
          <p:nvPr/>
        </p:nvSpPr>
        <p:spPr>
          <a:xfrm>
            <a:off x="1020895" y="2589349"/>
            <a:ext cx="2567434" cy="331245"/>
          </a:xfrm>
          <a:prstGeom prst="rect">
            <a:avLst/>
          </a:prstGeom>
        </p:spPr>
        <p:txBody>
          <a:bodyPr wrap="none">
            <a:spAutoFit/>
          </a:bodyPr>
          <a:lstStyle/>
          <a:p>
            <a:pPr>
              <a:lnSpc>
                <a:spcPct val="115000"/>
              </a:lnSpc>
              <a:spcAft>
                <a:spcPts val="750"/>
              </a:spcAft>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Medidas de prevención y control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1" name="Rectángulo 10"/>
          <p:cNvSpPr/>
          <p:nvPr/>
        </p:nvSpPr>
        <p:spPr>
          <a:xfrm>
            <a:off x="1334126" y="3384731"/>
            <a:ext cx="3235566" cy="331245"/>
          </a:xfrm>
          <a:prstGeom prst="rect">
            <a:avLst/>
          </a:prstGeom>
        </p:spPr>
        <p:txBody>
          <a:bodyPr wrap="none">
            <a:spAutoFit/>
          </a:bodyPr>
          <a:lstStyle/>
          <a:p>
            <a:pPr>
              <a:lnSpc>
                <a:spcPct val="115000"/>
              </a:lnSpc>
              <a:spcAft>
                <a:spcPts val="750"/>
              </a:spcAft>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Preparación y respuesta ante emergencias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2" name="Rectángulo 11"/>
          <p:cNvSpPr/>
          <p:nvPr/>
        </p:nvSpPr>
        <p:spPr>
          <a:xfrm>
            <a:off x="2024184" y="4161670"/>
            <a:ext cx="1601977" cy="331245"/>
          </a:xfrm>
          <a:prstGeom prst="rect">
            <a:avLst/>
          </a:prstGeom>
        </p:spPr>
        <p:txBody>
          <a:bodyPr wrap="none">
            <a:spAutoFit/>
          </a:bodyPr>
          <a:lstStyle/>
          <a:p>
            <a:pPr>
              <a:lnSpc>
                <a:spcPct val="115000"/>
              </a:lnSpc>
              <a:spcAft>
                <a:spcPts val="750"/>
              </a:spcAft>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Gestión del cambio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3" name="Rectángulo 12"/>
          <p:cNvSpPr/>
          <p:nvPr/>
        </p:nvSpPr>
        <p:spPr>
          <a:xfrm>
            <a:off x="3054851" y="4925208"/>
            <a:ext cx="1142620" cy="331245"/>
          </a:xfrm>
          <a:prstGeom prst="rect">
            <a:avLst/>
          </a:prstGeom>
        </p:spPr>
        <p:txBody>
          <a:bodyPr wrap="none">
            <a:spAutoFit/>
          </a:bodyPr>
          <a:lstStyle/>
          <a:p>
            <a:pPr>
              <a:lnSpc>
                <a:spcPct val="115000"/>
              </a:lnSpc>
              <a:spcAft>
                <a:spcPts val="750"/>
              </a:spcAft>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Contratación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4" name="Imagen 13"/>
          <p:cNvPicPr/>
          <p:nvPr/>
        </p:nvPicPr>
        <p:blipFill rotWithShape="1">
          <a:blip r:embed="rId2"/>
          <a:srcRect l="34129" t="14586" r="16426" b="17203"/>
          <a:stretch/>
        </p:blipFill>
        <p:spPr bwMode="auto">
          <a:xfrm>
            <a:off x="4897834" y="1888816"/>
            <a:ext cx="2387162" cy="2063556"/>
          </a:xfrm>
          <a:prstGeom prst="rect">
            <a:avLst/>
          </a:prstGeom>
          <a:ln>
            <a:noFill/>
          </a:ln>
          <a:extLst>
            <a:ext uri="{53640926-AAD7-44D8-BBD7-CCE9431645EC}">
              <a14:shadowObscured xmlns:a14="http://schemas.microsoft.com/office/drawing/2010/main"/>
            </a:ext>
          </a:extLst>
        </p:spPr>
      </p:pic>
      <p:sp>
        <p:nvSpPr>
          <p:cNvPr id="15"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26230525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15"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2" name="Rectángulo 1"/>
          <p:cNvSpPr/>
          <p:nvPr/>
        </p:nvSpPr>
        <p:spPr>
          <a:xfrm>
            <a:off x="159026" y="984673"/>
            <a:ext cx="2532040" cy="307777"/>
          </a:xfrm>
          <a:prstGeom prst="rect">
            <a:avLst/>
          </a:prstGeom>
        </p:spPr>
        <p:txBody>
          <a:bodyPr wrap="none">
            <a:spAutoFit/>
          </a:bodyPr>
          <a:lstStyle/>
          <a:p>
            <a:r>
              <a:rPr lang="es-ES" sz="1400" b="1" u="sng" dirty="0">
                <a:latin typeface="Cambria" panose="02040503050406030204" pitchFamily="18" charset="0"/>
                <a:ea typeface="Cambria" panose="02040503050406030204" pitchFamily="18" charset="0"/>
                <a:cs typeface="Times New Roman" panose="02020603050405020304" pitchFamily="18" charset="0"/>
              </a:rPr>
              <a:t>Gestión de peligros y riesgos</a:t>
            </a:r>
            <a:endParaRPr lang="es-CO" sz="1400" u="sng" dirty="0"/>
          </a:p>
        </p:txBody>
      </p:sp>
      <p:sp>
        <p:nvSpPr>
          <p:cNvPr id="3" name="Rectángulo 2"/>
          <p:cNvSpPr/>
          <p:nvPr/>
        </p:nvSpPr>
        <p:spPr>
          <a:xfrm>
            <a:off x="159025" y="1582993"/>
            <a:ext cx="8688091" cy="729430"/>
          </a:xfrm>
          <a:prstGeom prst="rect">
            <a:avLst/>
          </a:prstGeom>
        </p:spPr>
        <p:txBody>
          <a:bodyPr wrap="square">
            <a:spAutoFit/>
          </a:bodyPr>
          <a:lstStyle/>
          <a:p>
            <a:pPr>
              <a:lnSpc>
                <a:spcPct val="115000"/>
              </a:lnSpc>
              <a:spcAft>
                <a:spcPts val="1000"/>
              </a:spcAft>
            </a:pPr>
            <a:r>
              <a:rPr lang="es-ES" dirty="0" smtClean="0">
                <a:latin typeface="Cambria" panose="02040503050406030204" pitchFamily="18" charset="0"/>
                <a:ea typeface="Cambria" panose="02040503050406030204" pitchFamily="18" charset="0"/>
                <a:cs typeface="Arial" panose="020B0604020202020204" pitchFamily="34" charset="0"/>
              </a:rPr>
              <a:t>El </a:t>
            </a:r>
            <a:r>
              <a:rPr lang="es-ES" dirty="0">
                <a:latin typeface="Cambria" panose="02040503050406030204" pitchFamily="18" charset="0"/>
                <a:ea typeface="Cambria" panose="02040503050406030204" pitchFamily="18" charset="0"/>
                <a:cs typeface="Arial" panose="020B0604020202020204" pitchFamily="34" charset="0"/>
              </a:rPr>
              <a:t>empleador o contratante debe adoptar métodos para la identificación, prevención, evaluación, valoración y control de los peligros y riesgos en la empresa.  </a:t>
            </a:r>
            <a:endParaRPr lang="es-CO"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16" name="Cuadro de texto 19519"/>
          <p:cNvSpPr txBox="1"/>
          <p:nvPr/>
        </p:nvSpPr>
        <p:spPr>
          <a:xfrm>
            <a:off x="5321259" y="1109466"/>
            <a:ext cx="2800350" cy="266700"/>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r">
              <a:lnSpc>
                <a:spcPct val="115000"/>
              </a:lnSpc>
              <a:spcAft>
                <a:spcPts val="1000"/>
              </a:spcAft>
              <a:tabLst>
                <a:tab pos="4248150" algn="l"/>
              </a:tabLst>
            </a:pPr>
            <a:r>
              <a:rPr lang="es-ES" sz="1000" i="1" u="sng" dirty="0">
                <a:effectLst/>
                <a:latin typeface="Gill Sans MT" panose="020B0502020104020203" pitchFamily="34" charset="0"/>
                <a:ea typeface="Calibri" panose="020F0502020204030204" pitchFamily="34" charset="0"/>
                <a:cs typeface="Calibri" panose="020F0502020204030204" pitchFamily="34" charset="0"/>
              </a:rPr>
              <a:t>Tomado del Capítulo V </a:t>
            </a:r>
            <a:r>
              <a:rPr lang="es-ES" sz="1000" dirty="0"/>
              <a:t>Decreto 1072 de 2015 en su capitulo 6 del titulo 4 del libro 2</a:t>
            </a:r>
            <a:endParaRPr lang="es-CO" sz="1100" dirty="0">
              <a:effectLst/>
              <a:ea typeface="Cambria" panose="02040503050406030204" pitchFamily="18" charset="0"/>
              <a:cs typeface="Times New Roman" panose="02020603050405020304" pitchFamily="18" charset="0"/>
            </a:endParaRPr>
          </a:p>
          <a:p>
            <a:pPr>
              <a:lnSpc>
                <a:spcPct val="115000"/>
              </a:lnSpc>
              <a:spcAft>
                <a:spcPts val="1000"/>
              </a:spcAft>
            </a:pPr>
            <a:r>
              <a:rPr lang="es-ES" sz="1100" dirty="0">
                <a:effectLst/>
                <a:ea typeface="Cambria" panose="02040503050406030204" pitchFamily="18" charset="0"/>
                <a:cs typeface="Times New Roman" panose="02020603050405020304" pitchFamily="18" charset="0"/>
              </a:rPr>
              <a:t> </a:t>
            </a:r>
            <a:endParaRPr lang="es-CO" sz="1100" dirty="0">
              <a:effectLst/>
              <a:ea typeface="Cambria" panose="02040503050406030204" pitchFamily="18" charset="0"/>
              <a:cs typeface="Times New Roman" panose="02020603050405020304" pitchFamily="18" charset="0"/>
            </a:endParaRPr>
          </a:p>
        </p:txBody>
      </p:sp>
      <p:sp>
        <p:nvSpPr>
          <p:cNvPr id="6" name="Rectángulo 5"/>
          <p:cNvSpPr/>
          <p:nvPr/>
        </p:nvSpPr>
        <p:spPr>
          <a:xfrm>
            <a:off x="159026" y="2519250"/>
            <a:ext cx="2903231" cy="340093"/>
          </a:xfrm>
          <a:prstGeom prst="rect">
            <a:avLst/>
          </a:prstGeom>
        </p:spPr>
        <p:txBody>
          <a:bodyPr wrap="none">
            <a:spAutoFit/>
          </a:bodyPr>
          <a:lstStyle/>
          <a:p>
            <a:pPr>
              <a:lnSpc>
                <a:spcPct val="115000"/>
              </a:lnSpc>
              <a:spcAft>
                <a:spcPts val="1000"/>
              </a:spcAft>
            </a:pPr>
            <a:r>
              <a:rPr lang="es-ES" sz="1400" b="1" u="sng" dirty="0">
                <a:latin typeface="Cambria" panose="02040503050406030204" pitchFamily="18" charset="0"/>
                <a:ea typeface="Cambria" panose="02040503050406030204" pitchFamily="18" charset="0"/>
                <a:cs typeface="Times New Roman" panose="02020603050405020304" pitchFamily="18" charset="0"/>
              </a:rPr>
              <a:t>Medidas de prevención y control </a:t>
            </a:r>
            <a:endParaRPr lang="es-CO" sz="14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35" name="Triángulo isósceles 34"/>
          <p:cNvSpPr/>
          <p:nvPr/>
        </p:nvSpPr>
        <p:spPr>
          <a:xfrm flipV="1">
            <a:off x="2533650" y="3024689"/>
            <a:ext cx="2933700" cy="2581275"/>
          </a:xfrm>
          <a:prstGeom prst="triangle">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ES" sz="1100">
                <a:effectLst/>
                <a:ea typeface="Cambria" panose="02040503050406030204" pitchFamily="18" charset="0"/>
                <a:cs typeface="Times New Roman" panose="02020603050405020304" pitchFamily="18" charset="0"/>
              </a:rPr>
              <a:t> </a:t>
            </a:r>
            <a:endParaRPr lang="es-CO" sz="1100">
              <a:effectLst/>
              <a:ea typeface="Cambria" panose="02040503050406030204" pitchFamily="18" charset="0"/>
              <a:cs typeface="Times New Roman" panose="02020603050405020304" pitchFamily="18" charset="0"/>
            </a:endParaRPr>
          </a:p>
        </p:txBody>
      </p:sp>
      <p:cxnSp>
        <p:nvCxnSpPr>
          <p:cNvPr id="36" name="Conector recto 35"/>
          <p:cNvCxnSpPr/>
          <p:nvPr/>
        </p:nvCxnSpPr>
        <p:spPr>
          <a:xfrm flipV="1">
            <a:off x="2714625" y="3356610"/>
            <a:ext cx="2352675" cy="9525"/>
          </a:xfrm>
          <a:prstGeom prst="line">
            <a:avLst/>
          </a:prstGeom>
        </p:spPr>
        <p:style>
          <a:lnRef idx="1">
            <a:schemeClr val="accent2"/>
          </a:lnRef>
          <a:fillRef idx="0">
            <a:schemeClr val="accent2"/>
          </a:fillRef>
          <a:effectRef idx="0">
            <a:schemeClr val="accent2"/>
          </a:effectRef>
          <a:fontRef idx="minor">
            <a:schemeClr val="tx1"/>
          </a:fontRef>
        </p:style>
      </p:cxnSp>
      <p:cxnSp>
        <p:nvCxnSpPr>
          <p:cNvPr id="37" name="Conector recto 36"/>
          <p:cNvCxnSpPr/>
          <p:nvPr/>
        </p:nvCxnSpPr>
        <p:spPr>
          <a:xfrm>
            <a:off x="3009900" y="3781425"/>
            <a:ext cx="1847850" cy="9525"/>
          </a:xfrm>
          <a:prstGeom prst="line">
            <a:avLst/>
          </a:prstGeom>
        </p:spPr>
        <p:style>
          <a:lnRef idx="1">
            <a:schemeClr val="accent2"/>
          </a:lnRef>
          <a:fillRef idx="0">
            <a:schemeClr val="accent2"/>
          </a:fillRef>
          <a:effectRef idx="0">
            <a:schemeClr val="accent2"/>
          </a:effectRef>
          <a:fontRef idx="minor">
            <a:schemeClr val="tx1"/>
          </a:fontRef>
        </p:style>
      </p:cxnSp>
      <p:cxnSp>
        <p:nvCxnSpPr>
          <p:cNvPr id="38" name="Conector recto 37"/>
          <p:cNvCxnSpPr/>
          <p:nvPr/>
        </p:nvCxnSpPr>
        <p:spPr>
          <a:xfrm flipV="1">
            <a:off x="3171825" y="4171315"/>
            <a:ext cx="1485900" cy="19050"/>
          </a:xfrm>
          <a:prstGeom prst="line">
            <a:avLst/>
          </a:prstGeom>
        </p:spPr>
        <p:style>
          <a:lnRef idx="1">
            <a:schemeClr val="accent2"/>
          </a:lnRef>
          <a:fillRef idx="0">
            <a:schemeClr val="accent2"/>
          </a:fillRef>
          <a:effectRef idx="0">
            <a:schemeClr val="accent2"/>
          </a:effectRef>
          <a:fontRef idx="minor">
            <a:schemeClr val="tx1"/>
          </a:fontRef>
        </p:style>
      </p:cxnSp>
      <p:cxnSp>
        <p:nvCxnSpPr>
          <p:cNvPr id="39" name="Conector recto 38"/>
          <p:cNvCxnSpPr/>
          <p:nvPr/>
        </p:nvCxnSpPr>
        <p:spPr>
          <a:xfrm flipV="1">
            <a:off x="3447415" y="4627245"/>
            <a:ext cx="962025" cy="0"/>
          </a:xfrm>
          <a:prstGeom prst="line">
            <a:avLst/>
          </a:prstGeom>
        </p:spPr>
        <p:style>
          <a:lnRef idx="1">
            <a:schemeClr val="accent2"/>
          </a:lnRef>
          <a:fillRef idx="0">
            <a:schemeClr val="accent2"/>
          </a:fillRef>
          <a:effectRef idx="0">
            <a:schemeClr val="accent2"/>
          </a:effectRef>
          <a:fontRef idx="minor">
            <a:schemeClr val="tx1"/>
          </a:fontRef>
        </p:style>
      </p:cxnSp>
      <p:sp>
        <p:nvSpPr>
          <p:cNvPr id="40" name="Cuadro de texto 44"/>
          <p:cNvSpPr txBox="1"/>
          <p:nvPr/>
        </p:nvSpPr>
        <p:spPr>
          <a:xfrm>
            <a:off x="2971800" y="3090545"/>
            <a:ext cx="1781175" cy="276225"/>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s-ES" sz="1000" b="1">
                <a:solidFill>
                  <a:srgbClr val="FFC000"/>
                </a:solidFill>
                <a:effectLst/>
                <a:ea typeface="Cambria" panose="02040503050406030204" pitchFamily="18" charset="0"/>
                <a:cs typeface="Times New Roman" panose="02020603050405020304" pitchFamily="18" charset="0"/>
              </a:rPr>
              <a:t>ELIMINACIÓN </a:t>
            </a:r>
            <a:endParaRPr lang="es-CO" sz="1100">
              <a:effectLst/>
              <a:ea typeface="Cambria" panose="02040503050406030204" pitchFamily="18" charset="0"/>
              <a:cs typeface="Times New Roman" panose="02020603050405020304" pitchFamily="18" charset="0"/>
            </a:endParaRPr>
          </a:p>
        </p:txBody>
      </p:sp>
      <p:sp>
        <p:nvSpPr>
          <p:cNvPr id="41" name="Cuadro de texto 19521"/>
          <p:cNvSpPr txBox="1"/>
          <p:nvPr/>
        </p:nvSpPr>
        <p:spPr>
          <a:xfrm>
            <a:off x="3143250" y="3483610"/>
            <a:ext cx="1409700" cy="285750"/>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s-ES" sz="1000" b="1">
                <a:solidFill>
                  <a:srgbClr val="FFC000"/>
                </a:solidFill>
                <a:effectLst/>
                <a:ea typeface="Cambria" panose="02040503050406030204" pitchFamily="18" charset="0"/>
                <a:cs typeface="Times New Roman" panose="02020603050405020304" pitchFamily="18" charset="0"/>
              </a:rPr>
              <a:t>SUSTITUCIÓN</a:t>
            </a:r>
            <a:endParaRPr lang="es-CO" sz="1100">
              <a:effectLst/>
              <a:ea typeface="Cambria" panose="02040503050406030204" pitchFamily="18" charset="0"/>
              <a:cs typeface="Times New Roman" panose="02020603050405020304" pitchFamily="18" charset="0"/>
            </a:endParaRPr>
          </a:p>
        </p:txBody>
      </p:sp>
      <p:sp>
        <p:nvSpPr>
          <p:cNvPr id="42" name="Cuadro de texto 19524"/>
          <p:cNvSpPr txBox="1"/>
          <p:nvPr/>
        </p:nvSpPr>
        <p:spPr>
          <a:xfrm>
            <a:off x="3190875" y="3851275"/>
            <a:ext cx="1466850" cy="219075"/>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s-ES" sz="900" b="1">
                <a:solidFill>
                  <a:srgbClr val="FFC000"/>
                </a:solidFill>
                <a:effectLst/>
                <a:ea typeface="Cambria" panose="02040503050406030204" pitchFamily="18" charset="0"/>
                <a:cs typeface="Times New Roman" panose="02020603050405020304" pitchFamily="18" charset="0"/>
              </a:rPr>
              <a:t>CONTROL DE INGENIERIA</a:t>
            </a:r>
            <a:endParaRPr lang="es-CO" sz="1100">
              <a:effectLst/>
              <a:ea typeface="Cambria" panose="02040503050406030204" pitchFamily="18" charset="0"/>
              <a:cs typeface="Times New Roman" panose="02020603050405020304" pitchFamily="18" charset="0"/>
            </a:endParaRPr>
          </a:p>
        </p:txBody>
      </p:sp>
      <p:sp>
        <p:nvSpPr>
          <p:cNvPr id="43" name="Cuadro de texto 19525"/>
          <p:cNvSpPr txBox="1"/>
          <p:nvPr/>
        </p:nvSpPr>
        <p:spPr>
          <a:xfrm>
            <a:off x="3324225" y="4212590"/>
            <a:ext cx="1181100" cy="266700"/>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900" b="1">
                <a:solidFill>
                  <a:srgbClr val="FFC000"/>
                </a:solidFill>
                <a:effectLst/>
                <a:ea typeface="Cambria" panose="02040503050406030204" pitchFamily="18" charset="0"/>
                <a:cs typeface="Times New Roman" panose="02020603050405020304" pitchFamily="18" charset="0"/>
              </a:rPr>
              <a:t>ADMINISTRATIV</a:t>
            </a:r>
            <a:r>
              <a:rPr lang="es-ES" sz="1000">
                <a:solidFill>
                  <a:srgbClr val="FFC000"/>
                </a:solidFill>
                <a:effectLst/>
                <a:ea typeface="Cambria" panose="02040503050406030204" pitchFamily="18" charset="0"/>
                <a:cs typeface="Times New Roman" panose="02020603050405020304" pitchFamily="18" charset="0"/>
              </a:rPr>
              <a:t>O</a:t>
            </a:r>
            <a:endParaRPr lang="es-CO" sz="1100">
              <a:effectLst/>
              <a:ea typeface="Cambria" panose="02040503050406030204" pitchFamily="18" charset="0"/>
              <a:cs typeface="Times New Roman" panose="02020603050405020304" pitchFamily="18" charset="0"/>
            </a:endParaRPr>
          </a:p>
        </p:txBody>
      </p:sp>
      <p:sp>
        <p:nvSpPr>
          <p:cNvPr id="44" name="Cuadro de texto 19529"/>
          <p:cNvSpPr txBox="1"/>
          <p:nvPr/>
        </p:nvSpPr>
        <p:spPr>
          <a:xfrm>
            <a:off x="3648075" y="4665345"/>
            <a:ext cx="533400" cy="266700"/>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s-ES" sz="1000" b="1">
                <a:solidFill>
                  <a:srgbClr val="FFC000"/>
                </a:solidFill>
                <a:effectLst/>
                <a:ea typeface="Cambria" panose="02040503050406030204" pitchFamily="18" charset="0"/>
                <a:cs typeface="Times New Roman" panose="02020603050405020304" pitchFamily="18" charset="0"/>
              </a:rPr>
              <a:t>EPP</a:t>
            </a:r>
            <a:endParaRPr lang="es-CO" sz="1100">
              <a:effectLst/>
              <a:ea typeface="Cambria" panose="02040503050406030204" pitchFamily="18" charset="0"/>
              <a:cs typeface="Times New Roman" panose="02020603050405020304" pitchFamily="18" charset="0"/>
            </a:endParaRPr>
          </a:p>
        </p:txBody>
      </p:sp>
      <p:sp>
        <p:nvSpPr>
          <p:cNvPr id="45" name="Cuadro de texto 41"/>
          <p:cNvSpPr txBox="1"/>
          <p:nvPr/>
        </p:nvSpPr>
        <p:spPr>
          <a:xfrm>
            <a:off x="5410200" y="3027045"/>
            <a:ext cx="2352675" cy="266700"/>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1100">
                <a:effectLst/>
                <a:ea typeface="Cambria" panose="02040503050406030204" pitchFamily="18" charset="0"/>
                <a:cs typeface="Times New Roman" panose="02020603050405020304" pitchFamily="18" charset="0"/>
              </a:rPr>
              <a:t>Eliminar el peligro o riesgo. </a:t>
            </a:r>
            <a:endParaRPr lang="es-CO" sz="1100">
              <a:effectLst/>
              <a:ea typeface="Cambria" panose="02040503050406030204" pitchFamily="18" charset="0"/>
              <a:cs typeface="Times New Roman" panose="02020603050405020304" pitchFamily="18" charset="0"/>
            </a:endParaRPr>
          </a:p>
        </p:txBody>
      </p:sp>
      <p:sp>
        <p:nvSpPr>
          <p:cNvPr id="46" name="Cuadro de texto 55"/>
          <p:cNvSpPr txBox="1"/>
          <p:nvPr/>
        </p:nvSpPr>
        <p:spPr>
          <a:xfrm>
            <a:off x="5276850" y="3394075"/>
            <a:ext cx="2200275" cy="295275"/>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1100">
                <a:effectLst/>
                <a:ea typeface="Cambria" panose="02040503050406030204" pitchFamily="18" charset="0"/>
                <a:cs typeface="Times New Roman" panose="02020603050405020304" pitchFamily="18" charset="0"/>
              </a:rPr>
              <a:t>Sustituir el peligro o riesgo.</a:t>
            </a:r>
            <a:endParaRPr lang="es-CO" sz="1100">
              <a:effectLst/>
              <a:ea typeface="Cambria" panose="02040503050406030204" pitchFamily="18" charset="0"/>
              <a:cs typeface="Times New Roman" panose="02020603050405020304" pitchFamily="18" charset="0"/>
            </a:endParaRPr>
          </a:p>
        </p:txBody>
      </p:sp>
      <p:sp>
        <p:nvSpPr>
          <p:cNvPr id="47" name="Cuadro de texto 19523"/>
          <p:cNvSpPr txBox="1"/>
          <p:nvPr/>
        </p:nvSpPr>
        <p:spPr>
          <a:xfrm>
            <a:off x="5054600" y="3776345"/>
            <a:ext cx="2419350" cy="504825"/>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1100">
                <a:effectLst/>
                <a:ea typeface="Cambria" panose="02040503050406030204" pitchFamily="18" charset="0"/>
                <a:cs typeface="Times New Roman" panose="02020603050405020304" pitchFamily="18" charset="0"/>
              </a:rPr>
              <a:t>Rediseñar el equipamiento o procesos de trabajo. </a:t>
            </a:r>
            <a:endParaRPr lang="es-CO" sz="1100">
              <a:effectLst/>
              <a:ea typeface="Cambria" panose="02040503050406030204" pitchFamily="18" charset="0"/>
              <a:cs typeface="Times New Roman" panose="02020603050405020304" pitchFamily="18" charset="0"/>
            </a:endParaRPr>
          </a:p>
        </p:txBody>
      </p:sp>
      <p:sp>
        <p:nvSpPr>
          <p:cNvPr id="48" name="Cuadro de texto 19528"/>
          <p:cNvSpPr txBox="1"/>
          <p:nvPr/>
        </p:nvSpPr>
        <p:spPr>
          <a:xfrm>
            <a:off x="4790440" y="4355465"/>
            <a:ext cx="2657475" cy="428625"/>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1100">
                <a:effectLst/>
                <a:ea typeface="Cambria" panose="02040503050406030204" pitchFamily="18" charset="0"/>
                <a:cs typeface="Times New Roman" panose="02020603050405020304" pitchFamily="18" charset="0"/>
              </a:rPr>
              <a:t>Introducir controles administrativos.</a:t>
            </a:r>
            <a:endParaRPr lang="es-CO" sz="1100">
              <a:effectLst/>
              <a:ea typeface="Cambria" panose="02040503050406030204" pitchFamily="18" charset="0"/>
              <a:cs typeface="Times New Roman" panose="02020603050405020304" pitchFamily="18" charset="0"/>
            </a:endParaRPr>
          </a:p>
        </p:txBody>
      </p:sp>
      <p:sp>
        <p:nvSpPr>
          <p:cNvPr id="49" name="Cuadro de texto 19531"/>
          <p:cNvSpPr txBox="1"/>
          <p:nvPr/>
        </p:nvSpPr>
        <p:spPr>
          <a:xfrm>
            <a:off x="4542790" y="4831715"/>
            <a:ext cx="2752725" cy="314325"/>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1100">
                <a:effectLst/>
                <a:ea typeface="Cambria" panose="02040503050406030204" pitchFamily="18" charset="0"/>
                <a:cs typeface="Times New Roman" panose="02020603050405020304" pitchFamily="18" charset="0"/>
              </a:rPr>
              <a:t>Proveer equipo de protección personal.</a:t>
            </a:r>
            <a:endParaRPr lang="es-CO" sz="1100">
              <a:effectLst/>
              <a:ea typeface="Cambria" panose="02040503050406030204" pitchFamily="18" charset="0"/>
              <a:cs typeface="Times New Roman" panose="02020603050405020304" pitchFamily="18" charset="0"/>
            </a:endParaRPr>
          </a:p>
        </p:txBody>
      </p:sp>
      <p:pic>
        <p:nvPicPr>
          <p:cNvPr id="3116" name="Imagen 50191"/>
          <p:cNvPicPr>
            <a:picLocks noChangeAspect="1" noChangeArrowheads="1"/>
          </p:cNvPicPr>
          <p:nvPr/>
        </p:nvPicPr>
        <p:blipFill>
          <a:blip r:embed="rId2">
            <a:extLst>
              <a:ext uri="{28A0092B-C50C-407E-A947-70E740481C1C}">
                <a14:useLocalDpi xmlns:a14="http://schemas.microsoft.com/office/drawing/2010/main" val="0"/>
              </a:ext>
            </a:extLst>
          </a:blip>
          <a:srcRect l="18330" t="36250" r="71780" b="31145"/>
          <a:stretch>
            <a:fillRect/>
          </a:stretch>
        </p:blipFill>
        <p:spPr bwMode="auto">
          <a:xfrm>
            <a:off x="1454150" y="3160395"/>
            <a:ext cx="1079500" cy="2114550"/>
          </a:xfrm>
          <a:prstGeom prst="rect">
            <a:avLst/>
          </a:prstGeom>
          <a:noFill/>
          <a:extLst>
            <a:ext uri="{909E8E84-426E-40DD-AFC4-6F175D3DCCD1}">
              <a14:hiddenFill xmlns:a14="http://schemas.microsoft.com/office/drawing/2010/main">
                <a:solidFill>
                  <a:srgbClr val="FFFFFF"/>
                </a:solidFill>
              </a14:hiddenFill>
            </a:ext>
          </a:extLst>
        </p:spPr>
      </p:pic>
      <p:sp>
        <p:nvSpPr>
          <p:cNvPr id="3074" name="Rectangle 48"/>
          <p:cNvSpPr>
            <a:spLocks noChangeArrowheads="1"/>
          </p:cNvSpPr>
          <p:nvPr/>
        </p:nvSpPr>
        <p:spPr bwMode="auto">
          <a:xfrm>
            <a:off x="47625" y="-108140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3075" name="Rectangle 52"/>
          <p:cNvSpPr>
            <a:spLocks noChangeArrowheads="1"/>
          </p:cNvSpPr>
          <p:nvPr/>
        </p:nvSpPr>
        <p:spPr bwMode="auto">
          <a:xfrm>
            <a:off x="496888" y="-6242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O"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sz="1800" b="0" i="0" u="none" strike="noStrike" cap="none" normalizeH="0" baseline="0" smtClean="0">
                <a:ln>
                  <a:noFill/>
                </a:ln>
                <a:solidFill>
                  <a:schemeClr val="tx1"/>
                </a:solidFill>
                <a:effectLst/>
                <a:latin typeface="Arial" panose="020B0604020202020204" pitchFamily="34" charset="0"/>
              </a:rPr>
              <a:t/>
            </a:r>
            <a:br>
              <a:rPr kumimoji="0" lang="es-CO" sz="1800" b="0" i="0" u="none" strike="noStrike" cap="none" normalizeH="0" baseline="0" smtClean="0">
                <a:ln>
                  <a:noFill/>
                </a:ln>
                <a:solidFill>
                  <a:schemeClr val="tx1"/>
                </a:solidFill>
                <a:effectLst/>
                <a:latin typeface="Arial" panose="020B0604020202020204" pitchFamily="34" charset="0"/>
              </a:rPr>
            </a:br>
            <a:endParaRPr kumimoji="0" lang="es-CO"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p:txBody>
      </p:sp>
      <p:sp>
        <p:nvSpPr>
          <p:cNvPr id="3076" name="Rectangle 53"/>
          <p:cNvSpPr>
            <a:spLocks noChangeArrowheads="1"/>
          </p:cNvSpPr>
          <p:nvPr/>
        </p:nvSpPr>
        <p:spPr bwMode="auto">
          <a:xfrm>
            <a:off x="496888" y="-6242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p:txBody>
      </p:sp>
      <p:sp>
        <p:nvSpPr>
          <p:cNvPr id="3077" name="Rectangle 62"/>
          <p:cNvSpPr>
            <a:spLocks noChangeArrowheads="1"/>
          </p:cNvSpPr>
          <p:nvPr/>
        </p:nvSpPr>
        <p:spPr bwMode="auto">
          <a:xfrm>
            <a:off x="496888" y="-6242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Tree>
    <p:extLst>
      <p:ext uri="{BB962C8B-B14F-4D97-AF65-F5344CB8AC3E}">
        <p14:creationId xmlns:p14="http://schemas.microsoft.com/office/powerpoint/2010/main" val="2577577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15"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3074" name="Rectangle 48"/>
          <p:cNvSpPr>
            <a:spLocks noChangeArrowheads="1"/>
          </p:cNvSpPr>
          <p:nvPr/>
        </p:nvSpPr>
        <p:spPr bwMode="auto">
          <a:xfrm>
            <a:off x="47625" y="-108140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3075" name="Rectangle 52"/>
          <p:cNvSpPr>
            <a:spLocks noChangeArrowheads="1"/>
          </p:cNvSpPr>
          <p:nvPr/>
        </p:nvSpPr>
        <p:spPr bwMode="auto">
          <a:xfrm>
            <a:off x="496888" y="-6242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O"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sz="1800" b="0" i="0" u="none" strike="noStrike" cap="none" normalizeH="0" baseline="0" smtClean="0">
                <a:ln>
                  <a:noFill/>
                </a:ln>
                <a:solidFill>
                  <a:schemeClr val="tx1"/>
                </a:solidFill>
                <a:effectLst/>
                <a:latin typeface="Arial" panose="020B0604020202020204" pitchFamily="34" charset="0"/>
              </a:rPr>
              <a:t/>
            </a:r>
            <a:br>
              <a:rPr kumimoji="0" lang="es-CO" sz="1800" b="0" i="0" u="none" strike="noStrike" cap="none" normalizeH="0" baseline="0" smtClean="0">
                <a:ln>
                  <a:noFill/>
                </a:ln>
                <a:solidFill>
                  <a:schemeClr val="tx1"/>
                </a:solidFill>
                <a:effectLst/>
                <a:latin typeface="Arial" panose="020B0604020202020204" pitchFamily="34" charset="0"/>
              </a:rPr>
            </a:br>
            <a:endParaRPr kumimoji="0" lang="es-CO"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p:txBody>
      </p:sp>
      <p:sp>
        <p:nvSpPr>
          <p:cNvPr id="3076" name="Rectangle 53"/>
          <p:cNvSpPr>
            <a:spLocks noChangeArrowheads="1"/>
          </p:cNvSpPr>
          <p:nvPr/>
        </p:nvSpPr>
        <p:spPr bwMode="auto">
          <a:xfrm>
            <a:off x="496888" y="-6242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p:txBody>
      </p:sp>
      <p:sp>
        <p:nvSpPr>
          <p:cNvPr id="3077" name="Rectangle 62"/>
          <p:cNvSpPr>
            <a:spLocks noChangeArrowheads="1"/>
          </p:cNvSpPr>
          <p:nvPr/>
        </p:nvSpPr>
        <p:spPr bwMode="auto">
          <a:xfrm>
            <a:off x="496888" y="-6242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5" name="Rectángulo 4"/>
          <p:cNvSpPr/>
          <p:nvPr/>
        </p:nvSpPr>
        <p:spPr>
          <a:xfrm>
            <a:off x="78378" y="1109466"/>
            <a:ext cx="4572000" cy="340093"/>
          </a:xfrm>
          <a:prstGeom prst="rect">
            <a:avLst/>
          </a:prstGeom>
        </p:spPr>
        <p:txBody>
          <a:bodyPr>
            <a:spAutoFit/>
          </a:bodyPr>
          <a:lstStyle/>
          <a:p>
            <a:pPr>
              <a:lnSpc>
                <a:spcPct val="115000"/>
              </a:lnSpc>
              <a:spcAft>
                <a:spcPts val="1000"/>
              </a:spcAft>
            </a:pPr>
            <a:r>
              <a:rPr lang="es-ES" sz="1400" b="1" u="sng" dirty="0">
                <a:latin typeface="Cambria" panose="02040503050406030204" pitchFamily="18" charset="0"/>
                <a:ea typeface="Cambria" panose="02040503050406030204" pitchFamily="18" charset="0"/>
                <a:cs typeface="Times New Roman" panose="02020603050405020304" pitchFamily="18" charset="0"/>
              </a:rPr>
              <a:t>Preparación y respuesta ante emergencias </a:t>
            </a:r>
            <a:endParaRPr lang="es-CO" sz="14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7" name="Rectángulo 6"/>
          <p:cNvSpPr/>
          <p:nvPr/>
        </p:nvSpPr>
        <p:spPr>
          <a:xfrm>
            <a:off x="159026" y="1509432"/>
            <a:ext cx="8628714" cy="1366528"/>
          </a:xfrm>
          <a:prstGeom prst="rect">
            <a:avLst/>
          </a:prstGeom>
        </p:spPr>
        <p:txBody>
          <a:bodyPr wrap="square">
            <a:spAutoFit/>
          </a:bodyPr>
          <a:lstStyle/>
          <a:p>
            <a:pPr algn="just">
              <a:lnSpc>
                <a:spcPct val="115000"/>
              </a:lnSpc>
              <a:spcAft>
                <a:spcPts val="0"/>
              </a:spcAft>
            </a:pPr>
            <a:r>
              <a:rPr lang="es-ES" dirty="0">
                <a:latin typeface="Cambria" panose="02040503050406030204" pitchFamily="18" charset="0"/>
                <a:ea typeface="Cambria" panose="02040503050406030204" pitchFamily="18" charset="0"/>
                <a:cs typeface="Arial" panose="020B0604020202020204" pitchFamily="34" charset="0"/>
              </a:rPr>
              <a:t>Es de obligatoriedad del empleador, implementar un plan de prevención, preparación y respuesta ante emergencias con cobertura a todos los centros de trabajo, turnos de trabajo y todos los trabajadores, independientemente de su forma de contratación o vinculación, incluidos contratistas, subcontratistas, proveedores y visitantes. </a:t>
            </a:r>
            <a:endParaRPr lang="es-CO"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8" name="Rectángulo 7"/>
          <p:cNvSpPr/>
          <p:nvPr/>
        </p:nvSpPr>
        <p:spPr>
          <a:xfrm>
            <a:off x="159026" y="3228905"/>
            <a:ext cx="1794081" cy="340093"/>
          </a:xfrm>
          <a:prstGeom prst="rect">
            <a:avLst/>
          </a:prstGeom>
        </p:spPr>
        <p:txBody>
          <a:bodyPr wrap="none">
            <a:spAutoFit/>
          </a:bodyPr>
          <a:lstStyle/>
          <a:p>
            <a:pPr>
              <a:lnSpc>
                <a:spcPct val="115000"/>
              </a:lnSpc>
              <a:spcAft>
                <a:spcPts val="1000"/>
              </a:spcAft>
            </a:pPr>
            <a:r>
              <a:rPr lang="es-ES" sz="1400" b="1" u="sng" dirty="0">
                <a:latin typeface="Cambria" panose="02040503050406030204" pitchFamily="18" charset="0"/>
                <a:ea typeface="Cambria" panose="02040503050406030204" pitchFamily="18" charset="0"/>
                <a:cs typeface="Times New Roman" panose="02020603050405020304" pitchFamily="18" charset="0"/>
              </a:rPr>
              <a:t>Gestión del cambio </a:t>
            </a:r>
            <a:endParaRPr lang="es-CO" sz="14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9" name="Rectángulo 8"/>
          <p:cNvSpPr/>
          <p:nvPr/>
        </p:nvSpPr>
        <p:spPr>
          <a:xfrm>
            <a:off x="78378" y="3790264"/>
            <a:ext cx="8709362" cy="1477328"/>
          </a:xfrm>
          <a:prstGeom prst="rect">
            <a:avLst/>
          </a:prstGeom>
        </p:spPr>
        <p:txBody>
          <a:bodyPr wrap="square">
            <a:spAutoFit/>
          </a:bodyPr>
          <a:lstStyle/>
          <a:p>
            <a:pPr algn="just">
              <a:spcAft>
                <a:spcPts val="1385"/>
              </a:spcAft>
            </a:pPr>
            <a:r>
              <a:rPr lang="es-ES" dirty="0">
                <a:latin typeface="Cambria" panose="02040503050406030204" pitchFamily="18" charset="0"/>
                <a:ea typeface="Cambria" panose="02040503050406030204" pitchFamily="18" charset="0"/>
                <a:cs typeface="Arial" panose="020B0604020202020204" pitchFamily="34" charset="0"/>
              </a:rPr>
              <a:t>El empleador o contratante debe implementar y mantener un procedimiento para evaluar el impacto sobre la seguridad y salud en el trabajo que puedan generar los cambios internos (introducción de nuevos procesos, cambio en los métodos de trabajo, cambios en instalaciones, entre otros) o los cambios externos (cambios en la legislación, evolución del conocimiento en seguridad y salud en el trabajo, entre otros). </a:t>
            </a:r>
            <a:endParaRPr lang="es-CO" dirty="0">
              <a:latin typeface="Cambria" panose="02040503050406030204" pitchFamily="18" charset="0"/>
              <a:ea typeface="Cambria" panose="02040503050406030204" pitchFamily="18" charset="0"/>
              <a:cs typeface="Arial" panose="020B0604020202020204" pitchFamily="34" charset="0"/>
            </a:endParaRPr>
          </a:p>
        </p:txBody>
      </p:sp>
    </p:spTree>
    <p:extLst>
      <p:ext uri="{BB962C8B-B14F-4D97-AF65-F5344CB8AC3E}">
        <p14:creationId xmlns:p14="http://schemas.microsoft.com/office/powerpoint/2010/main" val="2676538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15"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3074" name="Rectangle 48"/>
          <p:cNvSpPr>
            <a:spLocks noChangeArrowheads="1"/>
          </p:cNvSpPr>
          <p:nvPr/>
        </p:nvSpPr>
        <p:spPr bwMode="auto">
          <a:xfrm>
            <a:off x="47625" y="-108140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3075" name="Rectangle 52"/>
          <p:cNvSpPr>
            <a:spLocks noChangeArrowheads="1"/>
          </p:cNvSpPr>
          <p:nvPr/>
        </p:nvSpPr>
        <p:spPr bwMode="auto">
          <a:xfrm>
            <a:off x="496888" y="-6242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O"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sz="1800" b="0" i="0" u="none" strike="noStrike" cap="none" normalizeH="0" baseline="0" smtClean="0">
                <a:ln>
                  <a:noFill/>
                </a:ln>
                <a:solidFill>
                  <a:schemeClr val="tx1"/>
                </a:solidFill>
                <a:effectLst/>
                <a:latin typeface="Arial" panose="020B0604020202020204" pitchFamily="34" charset="0"/>
              </a:rPr>
              <a:t/>
            </a:r>
            <a:br>
              <a:rPr kumimoji="0" lang="es-CO" sz="1800" b="0" i="0" u="none" strike="noStrike" cap="none" normalizeH="0" baseline="0" smtClean="0">
                <a:ln>
                  <a:noFill/>
                </a:ln>
                <a:solidFill>
                  <a:schemeClr val="tx1"/>
                </a:solidFill>
                <a:effectLst/>
                <a:latin typeface="Arial" panose="020B0604020202020204" pitchFamily="34" charset="0"/>
              </a:rPr>
            </a:br>
            <a:endParaRPr kumimoji="0" lang="es-CO"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p:txBody>
      </p:sp>
      <p:sp>
        <p:nvSpPr>
          <p:cNvPr id="3076" name="Rectangle 53"/>
          <p:cNvSpPr>
            <a:spLocks noChangeArrowheads="1"/>
          </p:cNvSpPr>
          <p:nvPr/>
        </p:nvSpPr>
        <p:spPr bwMode="auto">
          <a:xfrm>
            <a:off x="496888" y="-6242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p:txBody>
      </p:sp>
      <p:sp>
        <p:nvSpPr>
          <p:cNvPr id="3077" name="Rectangle 62"/>
          <p:cNvSpPr>
            <a:spLocks noChangeArrowheads="1"/>
          </p:cNvSpPr>
          <p:nvPr/>
        </p:nvSpPr>
        <p:spPr bwMode="auto">
          <a:xfrm>
            <a:off x="496888" y="-6242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2" name="Rectángulo 1"/>
          <p:cNvSpPr/>
          <p:nvPr/>
        </p:nvSpPr>
        <p:spPr>
          <a:xfrm>
            <a:off x="159026" y="1041469"/>
            <a:ext cx="1294457" cy="340093"/>
          </a:xfrm>
          <a:prstGeom prst="rect">
            <a:avLst/>
          </a:prstGeom>
        </p:spPr>
        <p:txBody>
          <a:bodyPr wrap="none">
            <a:spAutoFit/>
          </a:bodyPr>
          <a:lstStyle/>
          <a:p>
            <a:pPr>
              <a:lnSpc>
                <a:spcPct val="115000"/>
              </a:lnSpc>
              <a:spcAft>
                <a:spcPts val="1000"/>
              </a:spcAft>
            </a:pPr>
            <a:r>
              <a:rPr lang="es-ES" sz="1400" b="1" u="sng" dirty="0">
                <a:latin typeface="Cambria" panose="02040503050406030204" pitchFamily="18" charset="0"/>
                <a:ea typeface="Cambria" panose="02040503050406030204" pitchFamily="18" charset="0"/>
                <a:cs typeface="Times New Roman" panose="02020603050405020304" pitchFamily="18" charset="0"/>
              </a:rPr>
              <a:t>Contratación </a:t>
            </a:r>
            <a:endParaRPr lang="es-CO" sz="14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3" name="Rectángulo 2"/>
          <p:cNvSpPr/>
          <p:nvPr/>
        </p:nvSpPr>
        <p:spPr>
          <a:xfrm>
            <a:off x="159026" y="1569381"/>
            <a:ext cx="8640590" cy="1366528"/>
          </a:xfrm>
          <a:prstGeom prst="rect">
            <a:avLst/>
          </a:prstGeom>
        </p:spPr>
        <p:txBody>
          <a:bodyPr wrap="square">
            <a:spAutoFit/>
          </a:bodyPr>
          <a:lstStyle/>
          <a:p>
            <a:pPr algn="just">
              <a:lnSpc>
                <a:spcPct val="115000"/>
              </a:lnSpc>
              <a:spcAft>
                <a:spcPts val="1000"/>
              </a:spcAft>
            </a:pPr>
            <a:r>
              <a:rPr lang="es-ES" dirty="0">
                <a:latin typeface="Cambria" panose="02040503050406030204" pitchFamily="18" charset="0"/>
                <a:ea typeface="Cambria" panose="02040503050406030204" pitchFamily="18" charset="0"/>
                <a:cs typeface="Times New Roman" panose="02020603050405020304" pitchFamily="18" charset="0"/>
              </a:rPr>
              <a:t>Es importante que el empleador garantice el cumplimiento de las disposiciones en materia de Seguridad y Salud en el Trabajo, por parte del personal proveedor, trabajadores dependientes, cooperados, en misión, contratistas, y sus trabajadores y subcontratistas durante la realización de las actividades objeto del contrato. </a:t>
            </a:r>
            <a:endParaRPr lang="es-CO"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536893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3424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2.  Construyendo el cuidado de la palabra</a:t>
            </a:r>
          </a:p>
        </p:txBody>
      </p:sp>
      <p:sp>
        <p:nvSpPr>
          <p:cNvPr id="7" name="Rectangle 4"/>
          <p:cNvSpPr>
            <a:spLocks noChangeArrowheads="1"/>
          </p:cNvSpPr>
          <p:nvPr/>
        </p:nvSpPr>
        <p:spPr bwMode="auto">
          <a:xfrm>
            <a:off x="-364791" y="1371600"/>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0" name="CuadroTexto 9"/>
          <p:cNvSpPr txBox="1"/>
          <p:nvPr/>
        </p:nvSpPr>
        <p:spPr>
          <a:xfrm>
            <a:off x="384312" y="2031791"/>
            <a:ext cx="8229600" cy="1754326"/>
          </a:xfrm>
          <a:prstGeom prst="rect">
            <a:avLst/>
          </a:prstGeom>
          <a:noFill/>
          <a:ln>
            <a:solidFill>
              <a:schemeClr val="accent1"/>
            </a:solidFill>
          </a:ln>
        </p:spPr>
        <p:txBody>
          <a:bodyPr wrap="square" rtlCol="0">
            <a:spAutoFit/>
          </a:bodyPr>
          <a:lstStyle/>
          <a:p>
            <a:pPr lvl="1" algn="just"/>
            <a:r>
              <a:rPr lang="es-CO" dirty="0"/>
              <a:t>Todos los conceptos del Sistema de Gestión se utiliza con frecuencia en los procesos de toma de decisiones en las empresas, y sin saberlo, también en la vida diaria, ya sea en la adquisión de equipo, en la ampliación de la actividad comercial o, simplemente en la selección de un nuevo mobiliario. </a:t>
            </a:r>
          </a:p>
          <a:p>
            <a:pPr lvl="1" algn="just"/>
            <a:endParaRPr lang="es-ES" dirty="0"/>
          </a:p>
          <a:p>
            <a:pPr lvl="0" algn="just"/>
            <a:endParaRPr lang="es-CO" dirty="0"/>
          </a:p>
        </p:txBody>
      </p:sp>
      <p:sp>
        <p:nvSpPr>
          <p:cNvPr id="11" name="CuadroTexto 10"/>
          <p:cNvSpPr txBox="1"/>
          <p:nvPr/>
        </p:nvSpPr>
        <p:spPr>
          <a:xfrm>
            <a:off x="384311" y="5011879"/>
            <a:ext cx="8229601"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a:t>
            </a:r>
            <a:r>
              <a:rPr lang="es-ES" sz="2000" b="1" dirty="0" smtClean="0">
                <a:solidFill>
                  <a:srgbClr val="0070C0"/>
                </a:solidFill>
              </a:rPr>
              <a:t>3  </a:t>
            </a:r>
            <a:r>
              <a:rPr lang="es-ES" sz="2000" b="1" dirty="0">
                <a:solidFill>
                  <a:srgbClr val="0070C0"/>
                </a:solidFill>
              </a:rPr>
              <a:t>“cuidado </a:t>
            </a:r>
            <a:r>
              <a:rPr lang="es-ES" sz="2000" b="1" dirty="0" smtClean="0">
                <a:solidFill>
                  <a:srgbClr val="0070C0"/>
                </a:solidFill>
              </a:rPr>
              <a:t>del entorno” </a:t>
            </a:r>
            <a:endParaRPr lang="es-CO" sz="2000" dirty="0">
              <a:solidFill>
                <a:srgbClr val="0070C0"/>
              </a:solidFill>
            </a:endParaRPr>
          </a:p>
        </p:txBody>
      </p:sp>
    </p:spTree>
    <p:extLst>
      <p:ext uri="{BB962C8B-B14F-4D97-AF65-F5344CB8AC3E}">
        <p14:creationId xmlns:p14="http://schemas.microsoft.com/office/powerpoint/2010/main" val="25906492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18279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3.  Cuidado del entorno</a:t>
            </a:r>
          </a:p>
        </p:txBody>
      </p:sp>
      <p:sp>
        <p:nvSpPr>
          <p:cNvPr id="6" name="3 Rectángulo"/>
          <p:cNvSpPr/>
          <p:nvPr/>
        </p:nvSpPr>
        <p:spPr>
          <a:xfrm>
            <a:off x="955859" y="3760517"/>
            <a:ext cx="7366457" cy="1081818"/>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s-CO" sz="1600" b="1" dirty="0" smtClean="0">
              <a:solidFill>
                <a:schemeClr val="tx2"/>
              </a:solidFill>
            </a:endParaRPr>
          </a:p>
          <a:p>
            <a:pPr algn="ctr">
              <a:lnSpc>
                <a:spcPct val="115000"/>
              </a:lnSpc>
              <a:spcAft>
                <a:spcPts val="1000"/>
              </a:spcAft>
            </a:pPr>
            <a:r>
              <a:rPr lang="es-ES" sz="1600" b="1" dirty="0">
                <a:solidFill>
                  <a:schemeClr val="tx1"/>
                </a:solidFill>
              </a:rPr>
              <a:t>¿Cómo lograr el compromiso de la alta dirección, en la sostenibilidad del Sistema de Gestión?</a:t>
            </a:r>
            <a:endParaRPr lang="es-CO" sz="1600" dirty="0">
              <a:solidFill>
                <a:schemeClr val="tx1"/>
              </a:solidFill>
            </a:endParaRPr>
          </a:p>
          <a:p>
            <a:pPr algn="ctr">
              <a:lnSpc>
                <a:spcPct val="115000"/>
              </a:lnSpc>
              <a:spcAft>
                <a:spcPts val="1000"/>
              </a:spcAft>
            </a:pPr>
            <a:endParaRPr lang="es-CO" sz="1600" dirty="0">
              <a:solidFill>
                <a:schemeClr val="tx1"/>
              </a:solidFill>
              <a:effectLst/>
              <a:ea typeface="Calibri" panose="020F0502020204030204" pitchFamily="34" charset="0"/>
              <a:cs typeface="Times New Roman" panose="02020603050405020304" pitchFamily="18" charset="0"/>
            </a:endParaRPr>
          </a:p>
        </p:txBody>
      </p:sp>
      <p:sp>
        <p:nvSpPr>
          <p:cNvPr id="8" name="Rectangle 4"/>
          <p:cNvSpPr>
            <a:spLocks noChangeArrowheads="1"/>
          </p:cNvSpPr>
          <p:nvPr/>
        </p:nvSpPr>
        <p:spPr bwMode="auto">
          <a:xfrm>
            <a:off x="159026" y="1066617"/>
            <a:ext cx="8630461"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lang="es-ES" sz="2000" b="1" i="1" dirty="0"/>
              <a:t>"La magnitud de un líder está dada por la profundidad de sus convicciones, el grado de sus ambiciones, el ángulo de su visión y el alcance de su amor". </a:t>
            </a:r>
            <a:r>
              <a:rPr lang="es-ES" sz="2000" i="1" u="sng" dirty="0"/>
              <a:t>Doss Nathan Jackson. Recuperado de http://mlmsiglo21.jimdo.com/2011/01/15/frases-c%C3%A9lebres-superaci%C3%B3n-personal-y-liderazgo/</a:t>
            </a:r>
            <a:r>
              <a:rPr lang="es-ES" sz="2000" dirty="0"/>
              <a:t> </a:t>
            </a:r>
            <a:endParaRPr lang="es-CO" sz="2000" dirty="0"/>
          </a:p>
          <a:p>
            <a:pPr lvl="0" algn="ctr" eaLnBrk="0" fontAlgn="base" hangingPunct="0">
              <a:spcBef>
                <a:spcPct val="0"/>
              </a:spcBef>
              <a:spcAft>
                <a:spcPct val="0"/>
              </a:spcAft>
            </a:pPr>
            <a:endParaRPr lang="es-CO" sz="2000"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a:p>
            <a:pPr lvl="0" algn="ctr" eaLnBrk="0" fontAlgn="base" hangingPunct="0">
              <a:spcBef>
                <a:spcPct val="0"/>
              </a:spcBef>
              <a:spcAft>
                <a:spcPct val="0"/>
              </a:spcAft>
            </a:pPr>
            <a:endParaRPr lang="es-CO" sz="2000" b="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a:p>
            <a:pPr algn="ctr"/>
            <a:r>
              <a:rPr lang="es-CO" sz="2000" b="1" dirty="0" smtClean="0">
                <a:solidFill>
                  <a:schemeClr val="tx2"/>
                </a:solidFill>
              </a:rPr>
              <a:t>   </a:t>
            </a:r>
            <a:endParaRPr lang="es-CO" sz="2000" dirty="0">
              <a:solidFill>
                <a:schemeClr val="tx2"/>
              </a:solidFill>
            </a:endParaRPr>
          </a:p>
          <a:p>
            <a:pPr lvl="0" algn="ctr" eaLnBrk="0" fontAlgn="base" hangingPunct="0">
              <a:spcBef>
                <a:spcPct val="0"/>
              </a:spcBef>
              <a:spcAft>
                <a:spcPct val="0"/>
              </a:spcAft>
            </a:pPr>
            <a:endParaRPr lang="es-CO" sz="20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agen 4" descr="C:\Users\Lenovo\Desktop\Eilyn\Imagenes\entorno.fw.png"/>
          <p:cNvPicPr/>
          <p:nvPr/>
        </p:nvPicPr>
        <p:blipFill>
          <a:blip r:embed="rId2">
            <a:extLst>
              <a:ext uri="{28A0092B-C50C-407E-A947-70E740481C1C}">
                <a14:useLocalDpi xmlns:a14="http://schemas.microsoft.com/office/drawing/2010/main" val="0"/>
              </a:ext>
            </a:extLst>
          </a:blip>
          <a:srcRect/>
          <a:stretch>
            <a:fillRect/>
          </a:stretch>
        </p:blipFill>
        <p:spPr bwMode="auto">
          <a:xfrm>
            <a:off x="3372282" y="100678"/>
            <a:ext cx="704809" cy="737046"/>
          </a:xfrm>
          <a:prstGeom prst="rect">
            <a:avLst/>
          </a:prstGeom>
          <a:noFill/>
          <a:ln>
            <a:noFill/>
          </a:ln>
        </p:spPr>
      </p:pic>
    </p:spTree>
    <p:extLst>
      <p:ext uri="{BB962C8B-B14F-4D97-AF65-F5344CB8AC3E}">
        <p14:creationId xmlns:p14="http://schemas.microsoft.com/office/powerpoint/2010/main" val="40297373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4599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3.  Contextualización Cuidado del entorno</a:t>
            </a:r>
          </a:p>
        </p:txBody>
      </p:sp>
      <p:sp>
        <p:nvSpPr>
          <p:cNvPr id="2" name="Rectángulo 1"/>
          <p:cNvSpPr/>
          <p:nvPr/>
        </p:nvSpPr>
        <p:spPr>
          <a:xfrm>
            <a:off x="159026" y="1468121"/>
            <a:ext cx="8783093" cy="3202415"/>
          </a:xfrm>
          <a:prstGeom prst="rect">
            <a:avLst/>
          </a:prstGeom>
        </p:spPr>
        <p:txBody>
          <a:bodyPr wrap="square">
            <a:spAutoFit/>
          </a:bodyPr>
          <a:lstStyle/>
          <a:p>
            <a:pPr algn="just">
              <a:lnSpc>
                <a:spcPct val="115000"/>
              </a:lnSpc>
              <a:spcAft>
                <a:spcPts val="1000"/>
              </a:spcAft>
            </a:pPr>
            <a:r>
              <a:rPr lang="es-ES" sz="1400" dirty="0">
                <a:solidFill>
                  <a:srgbClr val="000000"/>
                </a:solidFill>
                <a:latin typeface="Verdana" panose="020B0604030504040204" pitchFamily="34" charset="0"/>
                <a:ea typeface="Verdana" panose="020B0604030504040204" pitchFamily="34" charset="0"/>
                <a:cs typeface="Verdana" panose="020B0604030504040204" pitchFamily="34" charset="0"/>
              </a:rPr>
              <a:t>La gestión eficaz de la salud y la seguridad en el trabajo (SST) es un factor clave de impulso para el éxito empresarial continuo. Es importante que los altos directivos adopten posturas de liderazgo eficaces en materia de salud y seguridad junto con sus otros deberes y responsabilidades. La gestión eficaz consiste en garantizar la salud, la seguridad y el bienestar de todo el entorno laboral mediante la reducción del riesgo y la protección frente a los daños o enfermedades derivados de las actividades del trabajo</a:t>
            </a:r>
            <a:r>
              <a:rPr lang="es-ES" sz="14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p>
          <a:p>
            <a:pPr algn="just">
              <a:lnSpc>
                <a:spcPct val="115000"/>
              </a:lnSpc>
              <a:spcAft>
                <a:spcPts val="1000"/>
              </a:spcAft>
            </a:pPr>
            <a:endParaRPr lang="es-ES" sz="14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just">
              <a:lnSpc>
                <a:spcPct val="115000"/>
              </a:lnSpc>
              <a:spcAft>
                <a:spcPts val="1000"/>
              </a:spcAft>
            </a:pPr>
            <a:endParaRPr lang="es-CO" sz="1400" dirty="0">
              <a:latin typeface="Verdana" panose="020B0604030504040204" pitchFamily="34" charset="0"/>
              <a:ea typeface="Verdana" panose="020B0604030504040204" pitchFamily="34" charset="0"/>
              <a:cs typeface="Verdana" panose="020B0604030504040204" pitchFamily="34" charset="0"/>
            </a:endParaRPr>
          </a:p>
          <a:p>
            <a:pPr algn="just">
              <a:lnSpc>
                <a:spcPct val="115000"/>
              </a:lnSpc>
              <a:spcAft>
                <a:spcPts val="1000"/>
              </a:spcAft>
            </a:pPr>
            <a:r>
              <a:rPr lang="es-ES" sz="1400" dirty="0">
                <a:solidFill>
                  <a:srgbClr val="000000"/>
                </a:solidFill>
                <a:latin typeface="Verdana" panose="020B0604030504040204" pitchFamily="34" charset="0"/>
                <a:ea typeface="Verdana" panose="020B0604030504040204" pitchFamily="34" charset="0"/>
                <a:cs typeface="Verdana" panose="020B0604030504040204" pitchFamily="34" charset="0"/>
              </a:rPr>
              <a:t>El deber de un directivo es ofrecer orientaciones estratégicas para la gestión de la seguridad y la salud en la organización, y motivar al personal para que actúe con eficacia de modo que el desempeño en esta materia sea satisfactorio y favorezca al mejoramiento del entorno. </a:t>
            </a:r>
            <a:endParaRPr lang="es-CO" sz="1400" dirty="0">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279557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4599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3.  Contextualización Cuidado del entorno</a:t>
            </a:r>
          </a:p>
        </p:txBody>
      </p:sp>
      <p:sp>
        <p:nvSpPr>
          <p:cNvPr id="7" name="Rectángulo 6"/>
          <p:cNvSpPr/>
          <p:nvPr/>
        </p:nvSpPr>
        <p:spPr>
          <a:xfrm>
            <a:off x="159026" y="1699962"/>
            <a:ext cx="7859422" cy="3025444"/>
          </a:xfrm>
          <a:prstGeom prst="rect">
            <a:avLst/>
          </a:prstGeom>
        </p:spPr>
        <p:txBody>
          <a:bodyPr wrap="square">
            <a:spAutoFit/>
          </a:bodyPr>
          <a:lstStyle/>
          <a:p>
            <a:pPr algn="just">
              <a:lnSpc>
                <a:spcPct val="115000"/>
              </a:lnSpc>
              <a:spcAft>
                <a:spcPts val="1000"/>
              </a:spcAft>
            </a:pPr>
            <a:r>
              <a:rPr lang="es-CO"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Antes de continuar por nuestro recorrido por el momento 3, lo invitamos a que diligencie la siguiente </a:t>
            </a:r>
            <a:r>
              <a:rPr lang="es-CO"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lista de chequeo</a:t>
            </a:r>
            <a:r>
              <a:rPr lang="es-CO"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teniendo en cuenta las actividades que desarrolla su empresa en virtud del cumplimiento del requisito “Auditoría y Revisión por la alta Dirección</a:t>
            </a:r>
            <a:r>
              <a:rPr lang="es-CO"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p>
          <a:p>
            <a:pPr algn="just">
              <a:lnSpc>
                <a:spcPct val="115000"/>
              </a:lnSpc>
              <a:spcAft>
                <a:spcPts val="1000"/>
              </a:spcAft>
            </a:pPr>
            <a:endParaRPr lang="es-CO"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endParaRPr lang="es-CO"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s-CO"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Marque con una equis (X) en la casilla que corresponda (SI o NO); la casilla de observaciones la puede utilizar si tiene aclaraciones por agregar. </a:t>
            </a:r>
            <a:endParaRPr lang="es-CO"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8982" y="2814716"/>
            <a:ext cx="1028018" cy="1154096"/>
          </a:xfrm>
          <a:prstGeom prst="rect">
            <a:avLst/>
          </a:prstGeom>
        </p:spPr>
      </p:pic>
    </p:spTree>
    <p:extLst>
      <p:ext uri="{BB962C8B-B14F-4D97-AF65-F5344CB8AC3E}">
        <p14:creationId xmlns:p14="http://schemas.microsoft.com/office/powerpoint/2010/main" val="16934272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45197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sz="2400" b="1" u="none" strike="noStrike" cap="none" normalizeH="0" baseline="0" dirty="0" smtClean="0">
                <a:ln>
                  <a:noFill/>
                </a:ln>
                <a:solidFill>
                  <a:srgbClr val="77C319"/>
                </a:solidFill>
                <a:effectLst/>
                <a:latin typeface="Calibri" panose="020F0502020204030204" pitchFamily="34" charset="0"/>
                <a:ea typeface="Calibri" panose="020F0502020204030204" pitchFamily="34" charset="0"/>
                <a:cs typeface="Times New Roman" panose="02020603050405020304" pitchFamily="18" charset="0"/>
              </a:rPr>
              <a:t>Contenido de aprendizaje</a:t>
            </a:r>
            <a:endParaRPr kumimoji="0" lang="es-CO" sz="2400" b="0" u="none" strike="noStrike" cap="none" normalizeH="0" baseline="0" dirty="0" smtClean="0">
              <a:ln>
                <a:noFill/>
              </a:ln>
              <a:solidFill>
                <a:srgbClr val="77C319"/>
              </a:solidFill>
              <a:effectLst/>
              <a:latin typeface="Arial" panose="020B0604020202020204" pitchFamily="34" charset="0"/>
            </a:endParaRPr>
          </a:p>
        </p:txBody>
      </p:sp>
      <p:sp>
        <p:nvSpPr>
          <p:cNvPr id="5" name="CuadroTexto 4"/>
          <p:cNvSpPr txBox="1"/>
          <p:nvPr/>
        </p:nvSpPr>
        <p:spPr>
          <a:xfrm>
            <a:off x="159026" y="1310860"/>
            <a:ext cx="8039908" cy="4801314"/>
          </a:xfrm>
          <a:prstGeom prst="rect">
            <a:avLst/>
          </a:prstGeom>
          <a:noFill/>
        </p:spPr>
        <p:txBody>
          <a:bodyPr wrap="square" rtlCol="0">
            <a:spAutoFit/>
          </a:bodyPr>
          <a:lstStyle/>
          <a:p>
            <a:pPr marL="285750" lvl="0" indent="-285750">
              <a:buFont typeface="Wingdings" panose="05000000000000000000" pitchFamily="2" charset="2"/>
              <a:buChar char="v"/>
            </a:pPr>
            <a:r>
              <a:rPr lang="es-CO" sz="1600" dirty="0" smtClean="0"/>
              <a:t>Seguridad y Salud en el Trabajo </a:t>
            </a:r>
          </a:p>
          <a:p>
            <a:pPr marL="285750" lvl="0" indent="-285750">
              <a:buFont typeface="Wingdings" panose="05000000000000000000" pitchFamily="2" charset="2"/>
              <a:buChar char="v"/>
            </a:pPr>
            <a:r>
              <a:rPr lang="es-CO" sz="1600" dirty="0" smtClean="0"/>
              <a:t>Sistema </a:t>
            </a:r>
            <a:r>
              <a:rPr lang="es-CO" sz="1600" dirty="0"/>
              <a:t>de Gestión de la Seguridad y Salud en el Trabajo (Ciclo PHVA</a:t>
            </a:r>
            <a:r>
              <a:rPr lang="es-CO" sz="1600" dirty="0" smtClean="0"/>
              <a:t>)</a:t>
            </a:r>
          </a:p>
          <a:p>
            <a:pPr marL="285750" lvl="0" indent="-285750">
              <a:buFont typeface="Wingdings" panose="05000000000000000000" pitchFamily="2" charset="2"/>
              <a:buChar char="v"/>
            </a:pPr>
            <a:r>
              <a:rPr lang="es-CO" sz="1600" dirty="0" smtClean="0"/>
              <a:t>Legislación </a:t>
            </a:r>
            <a:r>
              <a:rPr lang="es-CO" sz="1600" dirty="0"/>
              <a:t>en Seguridad y salud en el trabajo: énfasis en el </a:t>
            </a:r>
            <a:r>
              <a:rPr lang="es-ES" sz="1600" dirty="0"/>
              <a:t>Decreto 1072 de 2015 en su capitulo 6 del titulo 4 del libro 2</a:t>
            </a:r>
            <a:r>
              <a:rPr lang="es-CO" sz="1600" dirty="0" smtClean="0"/>
              <a:t>.</a:t>
            </a:r>
            <a:endParaRPr lang="es-CO" sz="1600" dirty="0" smtClean="0"/>
          </a:p>
          <a:p>
            <a:pPr marL="285750" lvl="0" indent="-285750">
              <a:buFont typeface="Wingdings" panose="05000000000000000000" pitchFamily="2" charset="2"/>
              <a:buChar char="v"/>
            </a:pPr>
            <a:r>
              <a:rPr lang="es-CO" sz="1600" dirty="0" smtClean="0"/>
              <a:t>Componentes del </a:t>
            </a:r>
            <a:r>
              <a:rPr lang="es-CO" sz="1600" dirty="0"/>
              <a:t>Sistema de Gestión de la Seguridad y Salud en el Trabajo </a:t>
            </a:r>
          </a:p>
          <a:p>
            <a:pPr marL="285750" lvl="0" indent="-285750">
              <a:buFont typeface="Wingdings" panose="05000000000000000000" pitchFamily="2" charset="2"/>
              <a:buChar char="v"/>
            </a:pPr>
            <a:r>
              <a:rPr lang="es-CO" sz="1600" dirty="0"/>
              <a:t>Política en Seguridad y Salud en el trabajo</a:t>
            </a:r>
          </a:p>
          <a:p>
            <a:pPr marL="285750" lvl="0" indent="-285750">
              <a:buFont typeface="Wingdings" panose="05000000000000000000" pitchFamily="2" charset="2"/>
              <a:buChar char="v"/>
            </a:pPr>
            <a:r>
              <a:rPr lang="es-CO" sz="1600" dirty="0"/>
              <a:t>Organización del SGSST</a:t>
            </a:r>
          </a:p>
          <a:p>
            <a:pPr marL="285750" lvl="0" indent="-285750">
              <a:buFont typeface="Wingdings" panose="05000000000000000000" pitchFamily="2" charset="2"/>
              <a:buChar char="v"/>
            </a:pPr>
            <a:r>
              <a:rPr lang="es-CO" sz="1600" dirty="0"/>
              <a:t>Planificación</a:t>
            </a:r>
          </a:p>
          <a:p>
            <a:pPr marL="285750" lvl="0" indent="-285750">
              <a:buFont typeface="Wingdings" panose="05000000000000000000" pitchFamily="2" charset="2"/>
              <a:buChar char="v"/>
            </a:pPr>
            <a:r>
              <a:rPr lang="es-CO" sz="1600" dirty="0"/>
              <a:t>Objetivos del SGSST</a:t>
            </a:r>
          </a:p>
          <a:p>
            <a:pPr marL="285750" lvl="0" indent="-285750">
              <a:buFont typeface="Wingdings" panose="05000000000000000000" pitchFamily="2" charset="2"/>
              <a:buChar char="v"/>
            </a:pPr>
            <a:r>
              <a:rPr lang="es-CO" sz="1600" dirty="0"/>
              <a:t>Metas e indicadores</a:t>
            </a:r>
          </a:p>
          <a:p>
            <a:pPr marL="285750" lvl="0" indent="-285750">
              <a:buFont typeface="Wingdings" panose="05000000000000000000" pitchFamily="2" charset="2"/>
              <a:buChar char="v"/>
            </a:pPr>
            <a:r>
              <a:rPr lang="es-CO" sz="1600" dirty="0"/>
              <a:t>Aplicación</a:t>
            </a:r>
          </a:p>
          <a:p>
            <a:pPr marL="285750" lvl="0" indent="-285750">
              <a:buFont typeface="Wingdings" panose="05000000000000000000" pitchFamily="2" charset="2"/>
              <a:buChar char="v"/>
            </a:pPr>
            <a:r>
              <a:rPr lang="es-CO" sz="1600" dirty="0"/>
              <a:t>Preparación y respuesta ante emergencias</a:t>
            </a:r>
          </a:p>
          <a:p>
            <a:pPr marL="285750" lvl="0" indent="-285750">
              <a:buFont typeface="Wingdings" panose="05000000000000000000" pitchFamily="2" charset="2"/>
              <a:buChar char="v"/>
            </a:pPr>
            <a:r>
              <a:rPr lang="es-CO" sz="1600" dirty="0"/>
              <a:t>Gestión del cambio</a:t>
            </a:r>
          </a:p>
          <a:p>
            <a:pPr marL="285750" lvl="0" indent="-285750">
              <a:buFont typeface="Wingdings" panose="05000000000000000000" pitchFamily="2" charset="2"/>
              <a:buChar char="v"/>
            </a:pPr>
            <a:r>
              <a:rPr lang="es-CO" sz="1600" dirty="0"/>
              <a:t>Contratación</a:t>
            </a:r>
          </a:p>
          <a:p>
            <a:pPr marL="285750" lvl="0" indent="-285750">
              <a:buFont typeface="Wingdings" panose="05000000000000000000" pitchFamily="2" charset="2"/>
              <a:buChar char="v"/>
            </a:pPr>
            <a:r>
              <a:rPr lang="es-CO" sz="1600" dirty="0"/>
              <a:t>Auditoría y revisión por la alta dirección </a:t>
            </a:r>
          </a:p>
          <a:p>
            <a:pPr marL="285750" lvl="0" indent="-285750">
              <a:buFont typeface="Wingdings" panose="05000000000000000000" pitchFamily="2" charset="2"/>
              <a:buChar char="v"/>
            </a:pPr>
            <a:r>
              <a:rPr lang="es-CO" sz="1600" dirty="0"/>
              <a:t>Investigación de accidentes y enfermedades laborales </a:t>
            </a:r>
          </a:p>
          <a:p>
            <a:pPr marL="285750" lvl="0" indent="-285750">
              <a:buFont typeface="Wingdings" panose="05000000000000000000" pitchFamily="2" charset="2"/>
              <a:buChar char="v"/>
            </a:pPr>
            <a:r>
              <a:rPr lang="es-CO" sz="1600" dirty="0"/>
              <a:t>Mejora continua </a:t>
            </a:r>
            <a:endParaRPr lang="es-CO" sz="1600" dirty="0" smtClean="0"/>
          </a:p>
          <a:p>
            <a:pPr marL="285750" lvl="0" indent="-285750">
              <a:buFont typeface="Wingdings" panose="05000000000000000000" pitchFamily="2" charset="2"/>
              <a:buChar char="v"/>
            </a:pPr>
            <a:r>
              <a:rPr lang="es-CO" sz="1600" dirty="0"/>
              <a:t>Acciones correctivas y preventivas</a:t>
            </a:r>
          </a:p>
          <a:p>
            <a:pPr lvl="0"/>
            <a:endParaRPr lang="es-CO"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7458" y="2531747"/>
            <a:ext cx="1651655" cy="1651655"/>
          </a:xfrm>
          <a:prstGeom prst="rect">
            <a:avLst/>
          </a:prstGeom>
        </p:spPr>
      </p:pic>
    </p:spTree>
    <p:extLst>
      <p:ext uri="{BB962C8B-B14F-4D97-AF65-F5344CB8AC3E}">
        <p14:creationId xmlns:p14="http://schemas.microsoft.com/office/powerpoint/2010/main" val="34059176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4599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3.  Contextualización Cuidado del entorno</a:t>
            </a:r>
          </a:p>
        </p:txBody>
      </p:sp>
      <p:sp>
        <p:nvSpPr>
          <p:cNvPr id="5" name="Rectángulo 4"/>
          <p:cNvSpPr/>
          <p:nvPr/>
        </p:nvSpPr>
        <p:spPr>
          <a:xfrm>
            <a:off x="357809" y="996879"/>
            <a:ext cx="1080104" cy="369332"/>
          </a:xfrm>
          <a:prstGeom prst="rect">
            <a:avLst/>
          </a:prstGeom>
        </p:spPr>
        <p:txBody>
          <a:bodyPr wrap="none">
            <a:spAutoFit/>
          </a:bodyPr>
          <a:lstStyle/>
          <a:p>
            <a:r>
              <a:rPr lang="es-CO"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Auditoría</a:t>
            </a:r>
            <a:endParaRPr lang="es-CO" dirty="0"/>
          </a:p>
        </p:txBody>
      </p:sp>
      <p:sp>
        <p:nvSpPr>
          <p:cNvPr id="6" name="Rectángulo 5"/>
          <p:cNvSpPr/>
          <p:nvPr/>
        </p:nvSpPr>
        <p:spPr>
          <a:xfrm>
            <a:off x="212035" y="1637309"/>
            <a:ext cx="8302573" cy="1349087"/>
          </a:xfrm>
          <a:prstGeom prst="rect">
            <a:avLst/>
          </a:prstGeom>
        </p:spPr>
        <p:txBody>
          <a:bodyPr wrap="square">
            <a:spAutoFit/>
          </a:bodyPr>
          <a:lstStyle/>
          <a:p>
            <a:pPr algn="just">
              <a:lnSpc>
                <a:spcPts val="1465"/>
              </a:lnSpc>
              <a:spcAft>
                <a:spcPts val="750"/>
              </a:spcAft>
            </a:pPr>
            <a:r>
              <a:rPr lang="es-CO" dirty="0">
                <a:latin typeface="Calibri" panose="020F0502020204030204" pitchFamily="34" charset="0"/>
                <a:ea typeface="Times New Roman" panose="02020603050405020304" pitchFamily="18" charset="0"/>
                <a:cs typeface="Times New Roman" panose="02020603050405020304" pitchFamily="18" charset="0"/>
              </a:rPr>
              <a:t>La empresa y el Comité Paritario de Seguridad y Salud en el Trabajo o Vigía de SST, de acuerdo a las disposiciones del </a:t>
            </a:r>
            <a:r>
              <a:rPr lang="es-ES" dirty="0"/>
              <a:t>Decreto 1072 de 2015 en su capitulo 6 del titulo 4 del libro </a:t>
            </a:r>
            <a:r>
              <a:rPr lang="es-ES" dirty="0" smtClean="0"/>
              <a:t>2</a:t>
            </a:r>
            <a:r>
              <a:rPr lang="es-CO" dirty="0" smtClean="0">
                <a:latin typeface="Calibri" panose="020F0502020204030204" pitchFamily="34" charset="0"/>
                <a:ea typeface="Times New Roman" panose="02020603050405020304" pitchFamily="18" charset="0"/>
                <a:cs typeface="Times New Roman" panose="02020603050405020304" pitchFamily="18" charset="0"/>
              </a:rPr>
              <a:t>, </a:t>
            </a:r>
            <a:r>
              <a:rPr lang="es-CO" dirty="0">
                <a:latin typeface="Calibri" panose="020F0502020204030204" pitchFamily="34" charset="0"/>
                <a:ea typeface="Times New Roman" panose="02020603050405020304" pitchFamily="18" charset="0"/>
                <a:cs typeface="Times New Roman" panose="02020603050405020304" pitchFamily="18" charset="0"/>
              </a:rPr>
              <a:t>deberán planificar una auditoria anual. </a:t>
            </a:r>
            <a:endParaRPr lang="es-CO" dirty="0" smtClean="0">
              <a:latin typeface="Calibri" panose="020F0502020204030204" pitchFamily="34" charset="0"/>
              <a:ea typeface="Times New Roman" panose="02020603050405020304" pitchFamily="18" charset="0"/>
              <a:cs typeface="Times New Roman" panose="02020603050405020304" pitchFamily="18" charset="0"/>
            </a:endParaRPr>
          </a:p>
          <a:p>
            <a:pPr algn="just">
              <a:lnSpc>
                <a:spcPts val="1465"/>
              </a:lnSpc>
              <a:spcAft>
                <a:spcPts val="750"/>
              </a:spcAft>
            </a:pPr>
            <a:r>
              <a:rPr lang="es-CO" dirty="0" smtClean="0">
                <a:latin typeface="Calibri" panose="020F0502020204030204" pitchFamily="34" charset="0"/>
                <a:ea typeface="Times New Roman" panose="02020603050405020304" pitchFamily="18" charset="0"/>
                <a:cs typeface="Times New Roman" panose="02020603050405020304" pitchFamily="18" charset="0"/>
              </a:rPr>
              <a:t>Este </a:t>
            </a:r>
            <a:r>
              <a:rPr lang="es-CO" dirty="0">
                <a:latin typeface="Calibri" panose="020F0502020204030204" pitchFamily="34" charset="0"/>
                <a:ea typeface="Times New Roman" panose="02020603050405020304" pitchFamily="18" charset="0"/>
                <a:cs typeface="Times New Roman" panose="02020603050405020304" pitchFamily="18" charset="0"/>
              </a:rPr>
              <a:t>proceso, deberá comprender: la definición de la idoneidad de la persona que sea auditoria; el alcance de la auditoria; la periodicidad; la metodología; y, la presentación de informes.</a:t>
            </a:r>
            <a:endParaRPr lang="es-CO"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Rectángulo 6"/>
          <p:cNvSpPr/>
          <p:nvPr/>
        </p:nvSpPr>
        <p:spPr>
          <a:xfrm>
            <a:off x="212035" y="3093031"/>
            <a:ext cx="8302573" cy="2593531"/>
          </a:xfrm>
          <a:prstGeom prst="rect">
            <a:avLst/>
          </a:prstGeom>
        </p:spPr>
        <p:txBody>
          <a:bodyPr wrap="square">
            <a:spAutoFit/>
          </a:bodyPr>
          <a:lstStyle/>
          <a:p>
            <a:pPr algn="just">
              <a:lnSpc>
                <a:spcPts val="1465"/>
              </a:lnSpc>
              <a:spcAft>
                <a:spcPts val="750"/>
              </a:spcAft>
            </a:pPr>
            <a:r>
              <a:rPr lang="es-CO" dirty="0">
                <a:latin typeface="Calibri" panose="020F0502020204030204" pitchFamily="34" charset="0"/>
                <a:ea typeface="Times New Roman" panose="02020603050405020304" pitchFamily="18" charset="0"/>
                <a:cs typeface="Times New Roman" panose="02020603050405020304" pitchFamily="18" charset="0"/>
              </a:rPr>
              <a:t>El proceso de auditoría debe abarcar entre otros los siguientes: </a:t>
            </a:r>
            <a:endParaRPr lang="es-CO" dirty="0" smtClean="0">
              <a:latin typeface="Calibri" panose="020F0502020204030204" pitchFamily="34" charset="0"/>
              <a:ea typeface="Times New Roman" panose="02020603050405020304" pitchFamily="18" charset="0"/>
              <a:cs typeface="Times New Roman" panose="02020603050405020304" pitchFamily="18" charset="0"/>
            </a:endParaRPr>
          </a:p>
          <a:p>
            <a:pPr algn="just">
              <a:lnSpc>
                <a:spcPts val="1465"/>
              </a:lnSpc>
              <a:spcAft>
                <a:spcPts val="750"/>
              </a:spcAft>
            </a:pPr>
            <a:endParaRPr lang="es-CO"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Clr>
                <a:srgbClr val="00B050"/>
              </a:buClr>
              <a:buSzPts val="1800"/>
              <a:buFont typeface="Wingdings" panose="05000000000000000000" pitchFamily="2" charset="2"/>
              <a:buChar char=""/>
            </a:pPr>
            <a:r>
              <a:rPr lang="es-CO" dirty="0">
                <a:latin typeface="Calibri" panose="020F0502020204030204" pitchFamily="34" charset="0"/>
                <a:ea typeface="Times New Roman" panose="02020603050405020304" pitchFamily="18" charset="0"/>
                <a:cs typeface="Times New Roman" panose="02020603050405020304" pitchFamily="18" charset="0"/>
              </a:rPr>
              <a:t>El cumplimiento de la política de seguridad y salud en el trabajo </a:t>
            </a:r>
          </a:p>
          <a:p>
            <a:pPr marL="342900" lvl="0" indent="-342900">
              <a:lnSpc>
                <a:spcPct val="115000"/>
              </a:lnSpc>
              <a:spcAft>
                <a:spcPts val="0"/>
              </a:spcAft>
              <a:buClr>
                <a:srgbClr val="00B050"/>
              </a:buClr>
              <a:buSzPts val="1800"/>
              <a:buFont typeface="Wingdings" panose="05000000000000000000" pitchFamily="2" charset="2"/>
              <a:buChar char=""/>
            </a:pPr>
            <a:r>
              <a:rPr lang="es-CO" dirty="0">
                <a:latin typeface="Calibri" panose="020F0502020204030204" pitchFamily="34" charset="0"/>
                <a:ea typeface="Times New Roman" panose="02020603050405020304" pitchFamily="18" charset="0"/>
                <a:cs typeface="Times New Roman" panose="02020603050405020304" pitchFamily="18" charset="0"/>
              </a:rPr>
              <a:t>El resultado de los indicadores de estructura, proceso y resultado; </a:t>
            </a:r>
          </a:p>
          <a:p>
            <a:pPr marL="342900" lvl="0" indent="-342900">
              <a:lnSpc>
                <a:spcPct val="115000"/>
              </a:lnSpc>
              <a:spcAft>
                <a:spcPts val="0"/>
              </a:spcAft>
              <a:buClr>
                <a:srgbClr val="00B050"/>
              </a:buClr>
              <a:buSzPts val="1800"/>
              <a:buFont typeface="Wingdings" panose="05000000000000000000" pitchFamily="2" charset="2"/>
              <a:buChar char=""/>
            </a:pPr>
            <a:r>
              <a:rPr lang="es-CO" dirty="0">
                <a:latin typeface="Calibri" panose="020F0502020204030204" pitchFamily="34" charset="0"/>
                <a:ea typeface="Times New Roman" panose="02020603050405020304" pitchFamily="18" charset="0"/>
                <a:cs typeface="Times New Roman" panose="02020603050405020304" pitchFamily="18" charset="0"/>
              </a:rPr>
              <a:t>La participación de los trabajadores </a:t>
            </a:r>
          </a:p>
          <a:p>
            <a:pPr marL="342900" lvl="0" indent="-342900">
              <a:lnSpc>
                <a:spcPct val="115000"/>
              </a:lnSpc>
              <a:spcAft>
                <a:spcPts val="0"/>
              </a:spcAft>
              <a:buClr>
                <a:srgbClr val="00B050"/>
              </a:buClr>
              <a:buSzPts val="1800"/>
              <a:buFont typeface="Wingdings" panose="05000000000000000000" pitchFamily="2" charset="2"/>
              <a:buChar char=""/>
            </a:pPr>
            <a:r>
              <a:rPr lang="es-CO" dirty="0">
                <a:latin typeface="Calibri" panose="020F0502020204030204" pitchFamily="34" charset="0"/>
                <a:ea typeface="Times New Roman" panose="02020603050405020304" pitchFamily="18" charset="0"/>
                <a:cs typeface="Times New Roman" panose="02020603050405020304" pitchFamily="18" charset="0"/>
              </a:rPr>
              <a:t>El desarrollo de la responsabilidad y la obligación de rendir cuentas </a:t>
            </a:r>
          </a:p>
          <a:p>
            <a:pPr marL="342900" lvl="0" indent="-342900">
              <a:lnSpc>
                <a:spcPct val="115000"/>
              </a:lnSpc>
              <a:spcAft>
                <a:spcPts val="0"/>
              </a:spcAft>
              <a:buClr>
                <a:srgbClr val="00B050"/>
              </a:buClr>
              <a:buSzPts val="1800"/>
              <a:buFont typeface="Wingdings" panose="05000000000000000000" pitchFamily="2" charset="2"/>
              <a:buChar char=""/>
            </a:pPr>
            <a:r>
              <a:rPr lang="es-CO" dirty="0">
                <a:latin typeface="Calibri" panose="020F0502020204030204" pitchFamily="34" charset="0"/>
                <a:ea typeface="Times New Roman" panose="02020603050405020304" pitchFamily="18" charset="0"/>
                <a:cs typeface="Times New Roman" panose="02020603050405020304" pitchFamily="18" charset="0"/>
              </a:rPr>
              <a:t>El mecanismo de comunicación de los contenidos del Sistema de Gestión de la Seguridad y Salud en el Trabajo SG-SST, a los </a:t>
            </a:r>
            <a:r>
              <a:rPr lang="es-CO" dirty="0" smtClean="0">
                <a:latin typeface="Calibri" panose="020F0502020204030204" pitchFamily="34" charset="0"/>
                <a:ea typeface="Times New Roman" panose="02020603050405020304" pitchFamily="18" charset="0"/>
                <a:cs typeface="Times New Roman" panose="02020603050405020304" pitchFamily="18" charset="0"/>
              </a:rPr>
              <a:t>trabajadores.</a:t>
            </a:r>
            <a:endParaRPr lang="es-CO"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47709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0" name="Rectángulo 9"/>
          <p:cNvSpPr/>
          <p:nvPr/>
        </p:nvSpPr>
        <p:spPr>
          <a:xfrm>
            <a:off x="78377" y="1169339"/>
            <a:ext cx="6216958"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3.  Contextualización Cuidado del entorno</a:t>
            </a:r>
          </a:p>
        </p:txBody>
      </p:sp>
      <p:sp>
        <p:nvSpPr>
          <p:cNvPr id="2" name="Rectangle 19"/>
          <p:cNvSpPr>
            <a:spLocks noChangeArrowheads="1"/>
          </p:cNvSpPr>
          <p:nvPr/>
        </p:nvSpPr>
        <p:spPr bwMode="auto">
          <a:xfrm>
            <a:off x="854901" y="-1140151"/>
            <a:ext cx="942543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CO" sz="1350" dirty="0"/>
          </a:p>
        </p:txBody>
      </p:sp>
      <p:sp>
        <p:nvSpPr>
          <p:cNvPr id="3" name="Rectangle 26"/>
          <p:cNvSpPr>
            <a:spLocks noChangeArrowheads="1"/>
          </p:cNvSpPr>
          <p:nvPr/>
        </p:nvSpPr>
        <p:spPr bwMode="auto">
          <a:xfrm>
            <a:off x="854901" y="-971560"/>
            <a:ext cx="942543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CO" sz="1350" dirty="0"/>
          </a:p>
        </p:txBody>
      </p:sp>
      <p:sp>
        <p:nvSpPr>
          <p:cNvPr id="9" name="Rectángulo 8"/>
          <p:cNvSpPr/>
          <p:nvPr/>
        </p:nvSpPr>
        <p:spPr>
          <a:xfrm>
            <a:off x="216941" y="1167200"/>
            <a:ext cx="2282420" cy="331245"/>
          </a:xfrm>
          <a:prstGeom prst="rect">
            <a:avLst/>
          </a:prstGeom>
        </p:spPr>
        <p:txBody>
          <a:bodyPr wrap="none">
            <a:spAutoFit/>
          </a:bodyPr>
          <a:lstStyle/>
          <a:p>
            <a:pPr algn="just">
              <a:lnSpc>
                <a:spcPct val="115000"/>
              </a:lnSpc>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Revisión por la alta dirección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2" name="Rectangle 7"/>
          <p:cNvSpPr>
            <a:spLocks noChangeArrowheads="1"/>
          </p:cNvSpPr>
          <p:nvPr/>
        </p:nvSpPr>
        <p:spPr bwMode="auto">
          <a:xfrm>
            <a:off x="159026" y="232465"/>
            <a:ext cx="54599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3.  Contextualización Cuidado del entorno</a:t>
            </a:r>
          </a:p>
        </p:txBody>
      </p:sp>
      <p:pic>
        <p:nvPicPr>
          <p:cNvPr id="4" name="Imagen 3"/>
          <p:cNvPicPr>
            <a:picLocks noChangeAspect="1"/>
          </p:cNvPicPr>
          <p:nvPr/>
        </p:nvPicPr>
        <p:blipFill rotWithShape="1">
          <a:blip r:embed="rId2"/>
          <a:srcRect l="15317" t="33368" r="13400" b="14840"/>
          <a:stretch/>
        </p:blipFill>
        <p:spPr>
          <a:xfrm>
            <a:off x="78377" y="1677170"/>
            <a:ext cx="8942119" cy="3927983"/>
          </a:xfrm>
          <a:prstGeom prst="rect">
            <a:avLst/>
          </a:prstGeom>
        </p:spPr>
      </p:pic>
    </p:spTree>
    <p:extLst>
      <p:ext uri="{BB962C8B-B14F-4D97-AF65-F5344CB8AC3E}">
        <p14:creationId xmlns:p14="http://schemas.microsoft.com/office/powerpoint/2010/main" val="33713142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0" name="Rectángulo 9"/>
          <p:cNvSpPr/>
          <p:nvPr/>
        </p:nvSpPr>
        <p:spPr>
          <a:xfrm>
            <a:off x="78377" y="1169339"/>
            <a:ext cx="6216958"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3.  Contextualización Cuidado del entorno</a:t>
            </a:r>
          </a:p>
        </p:txBody>
      </p:sp>
      <p:sp>
        <p:nvSpPr>
          <p:cNvPr id="2" name="Rectangle 19"/>
          <p:cNvSpPr>
            <a:spLocks noChangeArrowheads="1"/>
          </p:cNvSpPr>
          <p:nvPr/>
        </p:nvSpPr>
        <p:spPr bwMode="auto">
          <a:xfrm>
            <a:off x="854901" y="-1140151"/>
            <a:ext cx="942543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CO" sz="1350" dirty="0"/>
          </a:p>
        </p:txBody>
      </p:sp>
      <p:sp>
        <p:nvSpPr>
          <p:cNvPr id="3" name="Rectangle 26"/>
          <p:cNvSpPr>
            <a:spLocks noChangeArrowheads="1"/>
          </p:cNvSpPr>
          <p:nvPr/>
        </p:nvSpPr>
        <p:spPr bwMode="auto">
          <a:xfrm>
            <a:off x="854901" y="-971560"/>
            <a:ext cx="942543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CO" sz="1350" dirty="0"/>
          </a:p>
        </p:txBody>
      </p:sp>
      <p:sp>
        <p:nvSpPr>
          <p:cNvPr id="4" name="Rectángulo 3"/>
          <p:cNvSpPr/>
          <p:nvPr/>
        </p:nvSpPr>
        <p:spPr>
          <a:xfrm>
            <a:off x="138565" y="1345925"/>
            <a:ext cx="7505180" cy="331245"/>
          </a:xfrm>
          <a:prstGeom prst="rect">
            <a:avLst/>
          </a:prstGeom>
        </p:spPr>
        <p:txBody>
          <a:bodyPr wrap="square">
            <a:spAutoFit/>
          </a:bodyPr>
          <a:lstStyle/>
          <a:p>
            <a:pPr algn="just">
              <a:lnSpc>
                <a:spcPct val="115000"/>
              </a:lnSpc>
            </a:pPr>
            <a:r>
              <a:rPr lang="es-CO" sz="135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Investigación de Incidentes, Accidentes de trabajo, Enfermedades Laborales</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rotWithShape="1">
          <a:blip r:embed="rId2"/>
          <a:srcRect l="22092" t="40779" r="23620" b="21431"/>
          <a:stretch/>
        </p:blipFill>
        <p:spPr>
          <a:xfrm>
            <a:off x="854901" y="1888742"/>
            <a:ext cx="7068468" cy="3277023"/>
          </a:xfrm>
          <a:prstGeom prst="rect">
            <a:avLst/>
          </a:prstGeom>
        </p:spPr>
      </p:pic>
      <p:sp>
        <p:nvSpPr>
          <p:cNvPr id="9" name="Rectangle 7"/>
          <p:cNvSpPr>
            <a:spLocks noChangeArrowheads="1"/>
          </p:cNvSpPr>
          <p:nvPr/>
        </p:nvSpPr>
        <p:spPr bwMode="auto">
          <a:xfrm>
            <a:off x="159026" y="232465"/>
            <a:ext cx="54599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3.  Contextualización Cuidado del entorno</a:t>
            </a:r>
          </a:p>
        </p:txBody>
      </p:sp>
    </p:spTree>
    <p:extLst>
      <p:ext uri="{BB962C8B-B14F-4D97-AF65-F5344CB8AC3E}">
        <p14:creationId xmlns:p14="http://schemas.microsoft.com/office/powerpoint/2010/main" val="2582880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19372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3.  Construyendo el cuidado del entorno</a:t>
            </a:r>
          </a:p>
        </p:txBody>
      </p:sp>
      <p:sp>
        <p:nvSpPr>
          <p:cNvPr id="7" name="Rectangle 4"/>
          <p:cNvSpPr>
            <a:spLocks noChangeArrowheads="1"/>
          </p:cNvSpPr>
          <p:nvPr/>
        </p:nvSpPr>
        <p:spPr bwMode="auto">
          <a:xfrm>
            <a:off x="-402369" y="1334936"/>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8" name="CuadroTexto 7"/>
          <p:cNvSpPr txBox="1"/>
          <p:nvPr/>
        </p:nvSpPr>
        <p:spPr>
          <a:xfrm>
            <a:off x="159026" y="1953961"/>
            <a:ext cx="8362921" cy="2308324"/>
          </a:xfrm>
          <a:prstGeom prst="rect">
            <a:avLst/>
          </a:prstGeom>
          <a:noFill/>
          <a:ln>
            <a:solidFill>
              <a:schemeClr val="accent1"/>
            </a:solidFill>
          </a:ln>
        </p:spPr>
        <p:txBody>
          <a:bodyPr wrap="square" rtlCol="0">
            <a:spAutoFit/>
          </a:bodyPr>
          <a:lstStyle/>
          <a:p>
            <a:pPr lvl="0"/>
            <a:r>
              <a:rPr lang="es-CO" dirty="0"/>
              <a:t>Independientemente del cumplimiento de un requisito, la revisión por la alta dirección es una oportunidad para crecer en seguridad y salud en el trabajo y fomentar en el entorno una cultura organizacional preventiva liderada por los directivos y extendida a todos los niveles de la empresa, la cual favorezca la prevención de lesiones y entornos de trabajo saludables. </a:t>
            </a:r>
          </a:p>
          <a:p>
            <a:r>
              <a:rPr lang="es-CO" dirty="0"/>
              <a:t> </a:t>
            </a:r>
          </a:p>
          <a:p>
            <a:endParaRPr lang="es-CO" dirty="0"/>
          </a:p>
          <a:p>
            <a:pPr algn="just"/>
            <a:endParaRPr lang="es-CO" dirty="0" smtClean="0"/>
          </a:p>
        </p:txBody>
      </p:sp>
      <p:sp>
        <p:nvSpPr>
          <p:cNvPr id="9" name="CuadroTexto 8"/>
          <p:cNvSpPr txBox="1"/>
          <p:nvPr/>
        </p:nvSpPr>
        <p:spPr>
          <a:xfrm>
            <a:off x="184731" y="4484337"/>
            <a:ext cx="8455288"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a:t>
            </a:r>
            <a:r>
              <a:rPr lang="es-ES" sz="2000" b="1" dirty="0" smtClean="0">
                <a:solidFill>
                  <a:srgbClr val="0070C0"/>
                </a:solidFill>
              </a:rPr>
              <a:t>4  </a:t>
            </a:r>
            <a:r>
              <a:rPr lang="es-ES" sz="2000" b="1" dirty="0">
                <a:solidFill>
                  <a:srgbClr val="0070C0"/>
                </a:solidFill>
              </a:rPr>
              <a:t>“cuidado </a:t>
            </a:r>
            <a:r>
              <a:rPr lang="es-ES" sz="2000" b="1" dirty="0" smtClean="0">
                <a:solidFill>
                  <a:srgbClr val="0070C0"/>
                </a:solidFill>
              </a:rPr>
              <a:t>del otro”</a:t>
            </a:r>
            <a:endParaRPr lang="es-CO" sz="2000" dirty="0">
              <a:solidFill>
                <a:srgbClr val="0070C0"/>
              </a:solidFill>
            </a:endParaRPr>
          </a:p>
        </p:txBody>
      </p:sp>
    </p:spTree>
    <p:extLst>
      <p:ext uri="{BB962C8B-B14F-4D97-AF65-F5344CB8AC3E}">
        <p14:creationId xmlns:p14="http://schemas.microsoft.com/office/powerpoint/2010/main" val="40524893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27060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4.  Cuidado del otro</a:t>
            </a:r>
          </a:p>
        </p:txBody>
      </p:sp>
      <p:sp>
        <p:nvSpPr>
          <p:cNvPr id="6" name="3 Rectángulo"/>
          <p:cNvSpPr/>
          <p:nvPr/>
        </p:nvSpPr>
        <p:spPr>
          <a:xfrm>
            <a:off x="803239" y="3465023"/>
            <a:ext cx="7527235" cy="865044"/>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s-CO" sz="2000" b="1" dirty="0" smtClean="0">
              <a:solidFill>
                <a:schemeClr val="tx1"/>
              </a:solidFill>
            </a:endParaRPr>
          </a:p>
          <a:p>
            <a:pPr algn="ctr"/>
            <a:endParaRPr lang="es-CO" sz="2000" b="1" dirty="0">
              <a:solidFill>
                <a:schemeClr val="tx1"/>
              </a:solidFill>
            </a:endParaRPr>
          </a:p>
          <a:p>
            <a:pPr algn="ctr"/>
            <a:r>
              <a:rPr lang="es-ES" sz="2000" b="1" dirty="0">
                <a:solidFill>
                  <a:schemeClr val="tx1"/>
                </a:solidFill>
              </a:rPr>
              <a:t>¿La participación activa de los trabajadores contribuye a la mejora continua del Sistema de Gestión?</a:t>
            </a:r>
            <a:endParaRPr lang="es-CO" sz="2000" dirty="0">
              <a:solidFill>
                <a:schemeClr val="tx1"/>
              </a:solidFill>
            </a:endParaRPr>
          </a:p>
          <a:p>
            <a:pPr algn="ctr"/>
            <a:r>
              <a:rPr lang="es-ES" sz="2000" dirty="0">
                <a:solidFill>
                  <a:schemeClr val="tx1"/>
                </a:solidFill>
              </a:rPr>
              <a:t> </a:t>
            </a:r>
            <a:endParaRPr lang="es-CO" sz="2000" dirty="0">
              <a:solidFill>
                <a:schemeClr val="tx1"/>
              </a:solidFill>
            </a:endParaRPr>
          </a:p>
          <a:p>
            <a:pPr algn="ctr"/>
            <a:r>
              <a:rPr lang="es-ES" sz="2000" b="1" dirty="0">
                <a:solidFill>
                  <a:schemeClr val="tx2"/>
                </a:solidFill>
              </a:rPr>
              <a:t> </a:t>
            </a:r>
            <a:endParaRPr lang="es-CO" sz="2000" b="1" dirty="0">
              <a:solidFill>
                <a:schemeClr val="tx2"/>
              </a:solidFill>
            </a:endParaRPr>
          </a:p>
          <a:p>
            <a:pPr algn="ctr">
              <a:lnSpc>
                <a:spcPct val="115000"/>
              </a:lnSpc>
              <a:spcAft>
                <a:spcPts val="1000"/>
              </a:spcAft>
            </a:pPr>
            <a:endParaRPr lang="es-CO" sz="2000" dirty="0">
              <a:solidFill>
                <a:schemeClr val="tx1"/>
              </a:solidFill>
              <a:effectLst/>
              <a:ea typeface="Calibri" panose="020F0502020204030204" pitchFamily="34" charset="0"/>
              <a:cs typeface="Times New Roman" panose="02020603050405020304" pitchFamily="18" charset="0"/>
            </a:endParaRPr>
          </a:p>
        </p:txBody>
      </p:sp>
      <p:sp>
        <p:nvSpPr>
          <p:cNvPr id="2" name="Rectángulo 1"/>
          <p:cNvSpPr/>
          <p:nvPr/>
        </p:nvSpPr>
        <p:spPr>
          <a:xfrm>
            <a:off x="331304" y="1073257"/>
            <a:ext cx="8176592" cy="2031325"/>
          </a:xfrm>
          <a:prstGeom prst="rect">
            <a:avLst/>
          </a:prstGeom>
        </p:spPr>
        <p:txBody>
          <a:bodyPr wrap="square">
            <a:spAutoFit/>
          </a:bodyPr>
          <a:lstStyle/>
          <a:p>
            <a:r>
              <a:rPr lang="es-CO" b="1" i="1" dirty="0"/>
              <a:t> </a:t>
            </a:r>
            <a:endParaRPr lang="es-CO" dirty="0"/>
          </a:p>
          <a:p>
            <a:pPr algn="ctr"/>
            <a:r>
              <a:rPr lang="es-CO" b="1" i="1" dirty="0"/>
              <a:t>“Si desde una ética del cuidado se busca el bienestar de los demás, se estaría </a:t>
            </a:r>
            <a:r>
              <a:rPr lang="es-ES" b="1" i="1" dirty="0"/>
              <a:t>pensando como un derecho el bienestar de todos los excluidos</a:t>
            </a:r>
            <a:r>
              <a:rPr lang="es-CO" b="1" i="1" dirty="0"/>
              <a:t>…”</a:t>
            </a:r>
            <a:r>
              <a:rPr lang="es-ES" u="sng" dirty="0"/>
              <a:t>Cortes y Parra. (2009</a:t>
            </a:r>
            <a:r>
              <a:rPr lang="es-CO" u="sng" dirty="0"/>
              <a:t>). </a:t>
            </a:r>
            <a:r>
              <a:rPr lang="es-CO" i="1" u="sng" dirty="0"/>
              <a:t>Recuperado </a:t>
            </a:r>
            <a:r>
              <a:rPr lang="es-CO" i="1" u="sng" dirty="0" err="1"/>
              <a:t>de:http</a:t>
            </a:r>
            <a:r>
              <a:rPr lang="es-CO" i="1" u="sng" dirty="0"/>
              <a:t>://www.unavarra.es/digitalAssets/158/158837_6_p-CortesPerez_eticadelCuidado.pdf</a:t>
            </a:r>
            <a:endParaRPr lang="es-CO" dirty="0"/>
          </a:p>
          <a:p>
            <a:pPr algn="ctr" eaLnBrk="0" fontAlgn="base" hangingPunct="0">
              <a:spcBef>
                <a:spcPct val="0"/>
              </a:spcBef>
              <a:spcAft>
                <a:spcPct val="0"/>
              </a:spcAft>
            </a:pPr>
            <a:endParaRPr lang="es-CO" i="1" dirty="0">
              <a:solidFill>
                <a:schemeClr val="tx2"/>
              </a:solidFill>
            </a:endParaRPr>
          </a:p>
          <a:p>
            <a:pPr lvl="0" algn="ctr" eaLnBrk="0" fontAlgn="base" hangingPunct="0">
              <a:spcBef>
                <a:spcPct val="0"/>
              </a:spcBef>
              <a:spcAft>
                <a:spcPct val="0"/>
              </a:spcAft>
            </a:pPr>
            <a:endParaRPr lang="es-CO" i="1" dirty="0">
              <a:solidFill>
                <a:schemeClr val="tx2"/>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9860" y="95003"/>
            <a:ext cx="684621" cy="694130"/>
          </a:xfrm>
          <a:prstGeom prst="rect">
            <a:avLst/>
          </a:prstGeom>
        </p:spPr>
      </p:pic>
    </p:spTree>
    <p:extLst>
      <p:ext uri="{BB962C8B-B14F-4D97-AF65-F5344CB8AC3E}">
        <p14:creationId xmlns:p14="http://schemas.microsoft.com/office/powerpoint/2010/main" val="15221334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498322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4.  Contextualización Cuidado del otro</a:t>
            </a:r>
          </a:p>
        </p:txBody>
      </p:sp>
      <p:sp>
        <p:nvSpPr>
          <p:cNvPr id="8" name="Rectángulo 7"/>
          <p:cNvSpPr/>
          <p:nvPr/>
        </p:nvSpPr>
        <p:spPr>
          <a:xfrm>
            <a:off x="91218" y="850583"/>
            <a:ext cx="1764907" cy="410882"/>
          </a:xfrm>
          <a:prstGeom prst="rect">
            <a:avLst/>
          </a:prstGeom>
        </p:spPr>
        <p:txBody>
          <a:bodyPr wrap="none">
            <a:spAutoFit/>
          </a:bodyPr>
          <a:lstStyle/>
          <a:p>
            <a:pPr>
              <a:lnSpc>
                <a:spcPct val="115000"/>
              </a:lnSpc>
              <a:spcAft>
                <a:spcPts val="1000"/>
              </a:spcAft>
            </a:pPr>
            <a:r>
              <a:rPr lang="es-CO" b="1" u="sng" dirty="0">
                <a:latin typeface="Calibri" panose="020F0502020204030204" pitchFamily="34" charset="0"/>
                <a:ea typeface="Times New Roman" panose="02020603050405020304" pitchFamily="18" charset="0"/>
                <a:cs typeface="Times New Roman" panose="02020603050405020304" pitchFamily="18" charset="0"/>
              </a:rPr>
              <a:t>Mejora continua</a:t>
            </a:r>
            <a:endParaRPr lang="es-CO"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9" name="Rectángulo 8"/>
          <p:cNvSpPr/>
          <p:nvPr/>
        </p:nvSpPr>
        <p:spPr>
          <a:xfrm>
            <a:off x="0" y="1417918"/>
            <a:ext cx="8721889" cy="729430"/>
          </a:xfrm>
          <a:prstGeom prst="rect">
            <a:avLst/>
          </a:prstGeom>
        </p:spPr>
        <p:txBody>
          <a:bodyPr wrap="square">
            <a:spAutoFit/>
          </a:bodyPr>
          <a:lstStyle/>
          <a:p>
            <a:pPr algn="just">
              <a:lnSpc>
                <a:spcPct val="115000"/>
              </a:lnSpc>
              <a:spcAft>
                <a:spcPts val="1000"/>
              </a:spcAft>
              <a:tabLst>
                <a:tab pos="1529080" algn="l"/>
              </a:tabLst>
            </a:pPr>
            <a:r>
              <a:rPr lang="es-CO" dirty="0">
                <a:latin typeface="Calibri" panose="020F0502020204030204" pitchFamily="34" charset="0"/>
                <a:ea typeface="Times New Roman" panose="02020603050405020304" pitchFamily="18" charset="0"/>
                <a:cs typeface="Times New Roman" panose="02020603050405020304" pitchFamily="18" charset="0"/>
              </a:rPr>
              <a:t>El empleador debe considerar las siguientes fuentes para identificar en sus procesos oportunidades de mejora: </a:t>
            </a:r>
            <a:endParaRPr lang="es-CO" dirty="0">
              <a:effectLst/>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10" name="Diagrama 9"/>
          <p:cNvGraphicFramePr/>
          <p:nvPr>
            <p:extLst>
              <p:ext uri="{D42A27DB-BD31-4B8C-83A1-F6EECF244321}">
                <p14:modId xmlns:p14="http://schemas.microsoft.com/office/powerpoint/2010/main" val="3117875344"/>
              </p:ext>
            </p:extLst>
          </p:nvPr>
        </p:nvGraphicFramePr>
        <p:xfrm>
          <a:off x="1511740" y="2147348"/>
          <a:ext cx="6112218" cy="3600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46204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498322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4.  Contextualización Cuidado del otro</a:t>
            </a:r>
          </a:p>
        </p:txBody>
      </p:sp>
      <p:sp>
        <p:nvSpPr>
          <p:cNvPr id="6" name="Rectángulo 5"/>
          <p:cNvSpPr/>
          <p:nvPr/>
        </p:nvSpPr>
        <p:spPr>
          <a:xfrm>
            <a:off x="104503" y="966656"/>
            <a:ext cx="3492431" cy="410882"/>
          </a:xfrm>
          <a:prstGeom prst="rect">
            <a:avLst/>
          </a:prstGeom>
        </p:spPr>
        <p:txBody>
          <a:bodyPr wrap="none">
            <a:spAutoFit/>
          </a:bodyPr>
          <a:lstStyle/>
          <a:p>
            <a:pPr>
              <a:lnSpc>
                <a:spcPct val="115000"/>
              </a:lnSpc>
              <a:spcAft>
                <a:spcPts val="1000"/>
              </a:spcAft>
            </a:pPr>
            <a:r>
              <a:rPr lang="es-CO" b="1" u="sng" dirty="0">
                <a:latin typeface="Calibri" panose="020F0502020204030204" pitchFamily="34" charset="0"/>
                <a:ea typeface="Times New Roman" panose="02020603050405020304" pitchFamily="18" charset="0"/>
                <a:cs typeface="Times New Roman" panose="02020603050405020304" pitchFamily="18" charset="0"/>
              </a:rPr>
              <a:t>Acciones correctivas y preventivas </a:t>
            </a:r>
            <a:endParaRPr lang="es-CO"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Rectángulo 6"/>
          <p:cNvSpPr/>
          <p:nvPr/>
        </p:nvSpPr>
        <p:spPr>
          <a:xfrm>
            <a:off x="104503" y="1417660"/>
            <a:ext cx="8386562" cy="2614049"/>
          </a:xfrm>
          <a:prstGeom prst="rect">
            <a:avLst/>
          </a:prstGeom>
        </p:spPr>
        <p:txBody>
          <a:bodyPr wrap="square">
            <a:spAutoFit/>
          </a:bodyPr>
          <a:lstStyle/>
          <a:p>
            <a:pPr algn="just">
              <a:lnSpc>
                <a:spcPct val="115000"/>
              </a:lnSpc>
              <a:spcAft>
                <a:spcPts val="1000"/>
              </a:spcAft>
            </a:pPr>
            <a:r>
              <a:rPr lang="es-CO" sz="1600" dirty="0">
                <a:latin typeface="Calibri" panose="020F0502020204030204" pitchFamily="34" charset="0"/>
                <a:ea typeface="Times New Roman" panose="02020603050405020304" pitchFamily="18" charset="0"/>
                <a:cs typeface="Times New Roman" panose="02020603050405020304" pitchFamily="18" charset="0"/>
              </a:rPr>
              <a:t>El empleador debe garantizar que, se definan e implementen las acciones preventivas y correctivas necesarias, con base en los resultados de la supervisión y medición de la eficacia del </a:t>
            </a:r>
            <a:r>
              <a:rPr lang="es-CO" sz="1600" dirty="0" smtClean="0">
                <a:latin typeface="Calibri" panose="020F0502020204030204" pitchFamily="34" charset="0"/>
                <a:ea typeface="Times New Roman" panose="02020603050405020304" pitchFamily="18" charset="0"/>
                <a:cs typeface="Times New Roman" panose="02020603050405020304" pitchFamily="18" charset="0"/>
              </a:rPr>
              <a:t>SG SST, </a:t>
            </a:r>
            <a:r>
              <a:rPr lang="es-CO" sz="1600" dirty="0">
                <a:latin typeface="Calibri" panose="020F0502020204030204" pitchFamily="34" charset="0"/>
                <a:ea typeface="Times New Roman" panose="02020603050405020304" pitchFamily="18" charset="0"/>
                <a:cs typeface="Times New Roman" panose="02020603050405020304" pitchFamily="18" charset="0"/>
              </a:rPr>
              <a:t>de las auditorías y de la revisión por la alta dirección.</a:t>
            </a:r>
          </a:p>
          <a:p>
            <a:pPr algn="just">
              <a:lnSpc>
                <a:spcPct val="115000"/>
              </a:lnSpc>
              <a:spcAft>
                <a:spcPts val="1000"/>
              </a:spcAft>
            </a:pPr>
            <a:r>
              <a:rPr lang="es-CO" sz="1600" dirty="0">
                <a:latin typeface="Calibri" panose="020F0502020204030204" pitchFamily="34" charset="0"/>
                <a:ea typeface="Times New Roman" panose="02020603050405020304" pitchFamily="18" charset="0"/>
                <a:cs typeface="Times New Roman" panose="02020603050405020304" pitchFamily="18" charset="0"/>
              </a:rPr>
              <a:t>Estas acciones estarán orientadas a: </a:t>
            </a:r>
          </a:p>
          <a:p>
            <a:pPr marL="342900" lvl="0" indent="-342900" algn="just">
              <a:lnSpc>
                <a:spcPct val="115000"/>
              </a:lnSpc>
              <a:spcAft>
                <a:spcPts val="0"/>
              </a:spcAft>
              <a:buClr>
                <a:srgbClr val="00B050"/>
              </a:buClr>
              <a:buSzPts val="1800"/>
              <a:buFont typeface="Wingdings" panose="05000000000000000000" pitchFamily="2" charset="2"/>
              <a:buChar char=""/>
            </a:pPr>
            <a:r>
              <a:rPr lang="es-CO" sz="1600" dirty="0">
                <a:latin typeface="Calibri" panose="020F0502020204030204" pitchFamily="34" charset="0"/>
                <a:ea typeface="Times New Roman" panose="02020603050405020304" pitchFamily="18" charset="0"/>
                <a:cs typeface="Times New Roman" panose="02020603050405020304" pitchFamily="18" charset="0"/>
              </a:rPr>
              <a:t>Identificar y analizar las causas fundamentales de las no conformidades y las demás disposiciones que regulan los aspectos del Sistema General de Riesgos laborales</a:t>
            </a:r>
            <a:r>
              <a:rPr lang="es-CO" sz="1600" dirty="0" smtClean="0">
                <a:latin typeface="Calibri" panose="020F0502020204030204" pitchFamily="34" charset="0"/>
                <a:ea typeface="Times New Roman" panose="02020603050405020304" pitchFamily="18" charset="0"/>
                <a:cs typeface="Times New Roman" panose="02020603050405020304" pitchFamily="18" charset="0"/>
              </a:rPr>
              <a:t>.</a:t>
            </a:r>
            <a:endParaRPr lang="es-CO" sz="16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Clr>
                <a:srgbClr val="00B050"/>
              </a:buClr>
              <a:buSzPts val="1800"/>
              <a:buFont typeface="Wingdings" panose="05000000000000000000" pitchFamily="2" charset="2"/>
              <a:buChar char=""/>
            </a:pPr>
            <a:r>
              <a:rPr lang="es-CO" sz="1600" dirty="0">
                <a:latin typeface="Calibri" panose="020F0502020204030204" pitchFamily="34" charset="0"/>
                <a:ea typeface="Times New Roman" panose="02020603050405020304" pitchFamily="18" charset="0"/>
                <a:cs typeface="Times New Roman" panose="02020603050405020304" pitchFamily="18" charset="0"/>
              </a:rPr>
              <a:t>La adopción, planificación, aplicación, comprobación de la eficacia y documentación de las medidas preventivas y correctivas </a:t>
            </a:r>
            <a:endParaRPr lang="es-CO"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1" name="Rectángulo 10"/>
          <p:cNvSpPr/>
          <p:nvPr/>
        </p:nvSpPr>
        <p:spPr>
          <a:xfrm>
            <a:off x="257659" y="4071831"/>
            <a:ext cx="8080249" cy="1815882"/>
          </a:xfrm>
          <a:prstGeom prst="rect">
            <a:avLst/>
          </a:prstGeom>
        </p:spPr>
        <p:txBody>
          <a:bodyPr wrap="square">
            <a:spAutoFit/>
          </a:bodyPr>
          <a:lstStyle/>
          <a:p>
            <a:pPr marL="285750" indent="-285750" algn="just">
              <a:spcAft>
                <a:spcPts val="0"/>
              </a:spcAft>
              <a:buFont typeface="Arial" panose="020B0604020202020204" pitchFamily="34" charset="0"/>
              <a:buChar char="•"/>
            </a:pPr>
            <a:r>
              <a:rPr lang="es-CO" sz="1600"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Todas las acciones preventivas y correctivas deben estar documentadas, ser difundidas a los niveles pertinentes, tener responsables y fechas de cumplimiento.</a:t>
            </a:r>
            <a:endParaRPr lang="es-CO" sz="1600" dirty="0">
              <a:solidFill>
                <a:srgbClr val="000000"/>
              </a:solidFill>
              <a:latin typeface="Century Gothic" panose="020B0502020202020204" pitchFamily="34" charset="0"/>
              <a:ea typeface="Times New Roman" panose="02020603050405020304" pitchFamily="18" charset="0"/>
              <a:cs typeface="Century Gothic" panose="020B0502020202020204" pitchFamily="34" charset="0"/>
            </a:endParaRPr>
          </a:p>
          <a:p>
            <a:pPr algn="just">
              <a:spcAft>
                <a:spcPts val="0"/>
              </a:spcAft>
            </a:pPr>
            <a:r>
              <a:rPr lang="es-CO" sz="16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600" dirty="0">
              <a:solidFill>
                <a:srgbClr val="000000"/>
              </a:solidFill>
              <a:latin typeface="Century Gothic" panose="020B0502020202020204" pitchFamily="34" charset="0"/>
              <a:ea typeface="Times New Roman" panose="02020603050405020304" pitchFamily="18" charset="0"/>
              <a:cs typeface="Century Gothic" panose="020B0502020202020204" pitchFamily="34" charset="0"/>
            </a:endParaRPr>
          </a:p>
          <a:p>
            <a:pPr marL="285750" indent="-285750" algn="just">
              <a:spcAft>
                <a:spcPts val="0"/>
              </a:spcAft>
              <a:buFont typeface="Arial" panose="020B0604020202020204" pitchFamily="34" charset="0"/>
              <a:buChar char="•"/>
            </a:pPr>
            <a:r>
              <a:rPr lang="es-CO" sz="1600" i="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Cuando </a:t>
            </a:r>
            <a:r>
              <a:rPr lang="es-CO" sz="1600"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se evidencie que las medidas de prevención adoptadas son inadecuadas o puedan dejar de ser ineficaces, estas deberán someterse a una evaluación prontamente por el empleador. </a:t>
            </a:r>
            <a:endParaRPr lang="es-CO" sz="1600" dirty="0">
              <a:solidFill>
                <a:srgbClr val="000000"/>
              </a:solidFill>
              <a:latin typeface="Century Gothic" panose="020B0502020202020204" pitchFamily="34" charset="0"/>
              <a:ea typeface="Times New Roman" panose="02020603050405020304" pitchFamily="18" charset="0"/>
              <a:cs typeface="Century Gothic" panose="020B0502020202020204" pitchFamily="34" charset="0"/>
            </a:endParaRPr>
          </a:p>
          <a:p>
            <a:pPr algn="just">
              <a:spcAft>
                <a:spcPts val="0"/>
              </a:spcAft>
            </a:pPr>
            <a:r>
              <a:rPr lang="es-CO" sz="1600"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CO" sz="1600" dirty="0">
              <a:solidFill>
                <a:srgbClr val="000000"/>
              </a:solidFill>
              <a:effectLst/>
              <a:latin typeface="Century Gothic" panose="020B0502020202020204" pitchFamily="34" charset="0"/>
              <a:ea typeface="Times New Roman" panose="02020603050405020304" pitchFamily="18" charset="0"/>
              <a:cs typeface="Century Gothic" panose="020B0502020202020204" pitchFamily="34" charset="0"/>
            </a:endParaRPr>
          </a:p>
        </p:txBody>
      </p:sp>
    </p:spTree>
    <p:extLst>
      <p:ext uri="{BB962C8B-B14F-4D97-AF65-F5344CB8AC3E}">
        <p14:creationId xmlns:p14="http://schemas.microsoft.com/office/powerpoint/2010/main" val="14323529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471699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4.  Construyendo el cuidado del otro</a:t>
            </a:r>
          </a:p>
        </p:txBody>
      </p:sp>
      <p:pic>
        <p:nvPicPr>
          <p:cNvPr id="10" name="Imagen 9"/>
          <p:cNvPicPr/>
          <p:nvPr/>
        </p:nvPicPr>
        <p:blipFill rotWithShape="1">
          <a:blip r:embed="rId2">
            <a:extLst>
              <a:ext uri="{28A0092B-C50C-407E-A947-70E740481C1C}">
                <a14:useLocalDpi xmlns:a14="http://schemas.microsoft.com/office/drawing/2010/main" val="0"/>
              </a:ext>
            </a:extLst>
          </a:blip>
          <a:srcRect l="14929" t="7722" r="15582" b="5406"/>
          <a:stretch/>
        </p:blipFill>
        <p:spPr bwMode="auto">
          <a:xfrm>
            <a:off x="1265093" y="1250964"/>
            <a:ext cx="6428740" cy="43243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566492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2752595" y="1764852"/>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9" name="Rectangle 7"/>
          <p:cNvSpPr>
            <a:spLocks noChangeArrowheads="1"/>
          </p:cNvSpPr>
          <p:nvPr/>
        </p:nvSpPr>
        <p:spPr bwMode="auto">
          <a:xfrm>
            <a:off x="159026" y="232465"/>
            <a:ext cx="471699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4.  Construyendo el cuidado del otro</a:t>
            </a:r>
          </a:p>
        </p:txBody>
      </p:sp>
      <p:graphicFrame>
        <p:nvGraphicFramePr>
          <p:cNvPr id="13" name="Tabla 12"/>
          <p:cNvGraphicFramePr>
            <a:graphicFrameLocks noGrp="1"/>
          </p:cNvGraphicFramePr>
          <p:nvPr>
            <p:extLst>
              <p:ext uri="{D42A27DB-BD31-4B8C-83A1-F6EECF244321}">
                <p14:modId xmlns:p14="http://schemas.microsoft.com/office/powerpoint/2010/main" val="2539566451"/>
              </p:ext>
            </p:extLst>
          </p:nvPr>
        </p:nvGraphicFramePr>
        <p:xfrm>
          <a:off x="303927" y="1585972"/>
          <a:ext cx="8279350" cy="3713058"/>
        </p:xfrm>
        <a:graphic>
          <a:graphicData uri="http://schemas.openxmlformats.org/drawingml/2006/table">
            <a:tbl>
              <a:tblPr firstRow="1" firstCol="1" bandRow="1">
                <a:tableStyleId>{5C22544A-7EE6-4342-B048-85BDC9FD1C3A}</a:tableStyleId>
              </a:tblPr>
              <a:tblGrid>
                <a:gridCol w="4139675"/>
                <a:gridCol w="4139675"/>
              </a:tblGrid>
              <a:tr h="268740">
                <a:tc>
                  <a:txBody>
                    <a:bodyPr/>
                    <a:lstStyle/>
                    <a:p>
                      <a:pPr algn="ctr">
                        <a:lnSpc>
                          <a:spcPct val="115000"/>
                        </a:lnSpc>
                        <a:spcAft>
                          <a:spcPts val="0"/>
                        </a:spcAft>
                      </a:pPr>
                      <a:r>
                        <a:rPr lang="es-CO" sz="2000" dirty="0">
                          <a:effectLst/>
                        </a:rPr>
                        <a:t>ACCIONES CORRECTIVAS</a:t>
                      </a:r>
                      <a:endParaRPr lang="es-CO"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s-CO" sz="2000" dirty="0">
                          <a:effectLst/>
                        </a:rPr>
                        <a:t>ACCIONES PREVENTIVAS</a:t>
                      </a:r>
                      <a:endParaRPr lang="es-CO"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3362538">
                <a:tc>
                  <a:txBody>
                    <a:bodyPr/>
                    <a:lstStyle/>
                    <a:p>
                      <a:pPr algn="just">
                        <a:lnSpc>
                          <a:spcPct val="115000"/>
                        </a:lnSpc>
                        <a:spcAft>
                          <a:spcPts val="0"/>
                        </a:spcAft>
                      </a:pPr>
                      <a:r>
                        <a:rPr lang="es-CO" sz="1100" dirty="0">
                          <a:effectLst/>
                        </a:rPr>
                        <a:t>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CO" sz="1100" dirty="0">
                          <a:effectLst/>
                        </a:rPr>
                        <a:t>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0421763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471699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4.  Construyendo el cuidado del otro</a:t>
            </a:r>
          </a:p>
        </p:txBody>
      </p:sp>
      <p:sp>
        <p:nvSpPr>
          <p:cNvPr id="10" name="Rectangle 4"/>
          <p:cNvSpPr>
            <a:spLocks noChangeArrowheads="1"/>
          </p:cNvSpPr>
          <p:nvPr/>
        </p:nvSpPr>
        <p:spPr bwMode="auto">
          <a:xfrm>
            <a:off x="-405777" y="1219884"/>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1" name="CuadroTexto 10"/>
          <p:cNvSpPr txBox="1"/>
          <p:nvPr/>
        </p:nvSpPr>
        <p:spPr>
          <a:xfrm>
            <a:off x="159026" y="1911191"/>
            <a:ext cx="8441635" cy="1754326"/>
          </a:xfrm>
          <a:prstGeom prst="rect">
            <a:avLst/>
          </a:prstGeom>
          <a:noFill/>
          <a:ln>
            <a:solidFill>
              <a:schemeClr val="accent1"/>
            </a:solidFill>
          </a:ln>
        </p:spPr>
        <p:txBody>
          <a:bodyPr wrap="square" rtlCol="0">
            <a:spAutoFit/>
          </a:bodyPr>
          <a:lstStyle/>
          <a:p>
            <a:r>
              <a:rPr lang="es-CO" dirty="0"/>
              <a:t>El ejercicio de identificación de las acciones derivadas de un evento, ya sea incidente o accidente son un paso importante para la mejora permanente del sistema lo cual contribuye a generar consciencia y a fortalecer aspectos en seguridad y salud en el trabajo. </a:t>
            </a:r>
          </a:p>
          <a:p>
            <a:r>
              <a:rPr lang="es-CO" b="1" dirty="0"/>
              <a:t> </a:t>
            </a:r>
            <a:endParaRPr lang="es-CO" dirty="0"/>
          </a:p>
          <a:p>
            <a:pPr algn="ctr"/>
            <a:endParaRPr lang="es-CO" dirty="0"/>
          </a:p>
        </p:txBody>
      </p:sp>
      <p:sp>
        <p:nvSpPr>
          <p:cNvPr id="12" name="CuadroTexto 11"/>
          <p:cNvSpPr txBox="1"/>
          <p:nvPr/>
        </p:nvSpPr>
        <p:spPr>
          <a:xfrm>
            <a:off x="159026" y="4581177"/>
            <a:ext cx="8441635"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a:t>
            </a:r>
            <a:r>
              <a:rPr lang="es-ES" sz="2000" b="1" dirty="0" smtClean="0">
                <a:solidFill>
                  <a:srgbClr val="0070C0"/>
                </a:solidFill>
              </a:rPr>
              <a:t>5  </a:t>
            </a:r>
            <a:r>
              <a:rPr lang="es-ES" sz="2000" b="1" dirty="0">
                <a:solidFill>
                  <a:srgbClr val="0070C0"/>
                </a:solidFill>
              </a:rPr>
              <a:t>“cuidado </a:t>
            </a:r>
            <a:r>
              <a:rPr lang="es-ES" sz="2000" b="1" dirty="0" smtClean="0">
                <a:solidFill>
                  <a:srgbClr val="0070C0"/>
                </a:solidFill>
              </a:rPr>
              <a:t>del planeta” </a:t>
            </a:r>
            <a:endParaRPr lang="es-CO" sz="2000" dirty="0">
              <a:solidFill>
                <a:srgbClr val="0070C0"/>
              </a:solidFill>
            </a:endParaRPr>
          </a:p>
        </p:txBody>
      </p:sp>
    </p:spTree>
    <p:extLst>
      <p:ext uri="{BB962C8B-B14F-4D97-AF65-F5344CB8AC3E}">
        <p14:creationId xmlns:p14="http://schemas.microsoft.com/office/powerpoint/2010/main" val="21302656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5670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a:t>
            </a:r>
            <a:r>
              <a:rPr lang="es-CO" sz="2400" b="1" dirty="0">
                <a:solidFill>
                  <a:srgbClr val="77C319"/>
                </a:solidFill>
                <a:latin typeface="Calibri" panose="020F0502020204030204" pitchFamily="34" charset="0"/>
                <a:ea typeface="Calibri" panose="020F0502020204030204" pitchFamily="34" charset="0"/>
                <a:cs typeface="Times New Roman" panose="02020603050405020304" pitchFamily="18" charset="0"/>
              </a:rPr>
              <a:t>1.  Cuidado de uno mismo</a:t>
            </a:r>
          </a:p>
        </p:txBody>
      </p:sp>
      <p:sp>
        <p:nvSpPr>
          <p:cNvPr id="5" name="3 Rectángulo"/>
          <p:cNvSpPr/>
          <p:nvPr/>
        </p:nvSpPr>
        <p:spPr>
          <a:xfrm>
            <a:off x="682486" y="3257446"/>
            <a:ext cx="7845287" cy="1807578"/>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s-CO" sz="2000" b="1" dirty="0" smtClean="0">
              <a:solidFill>
                <a:schemeClr val="tx1"/>
              </a:solidFill>
            </a:endParaRPr>
          </a:p>
          <a:p>
            <a:pPr algn="ctr"/>
            <a:endParaRPr lang="es-CO" sz="2000" b="1" dirty="0">
              <a:solidFill>
                <a:schemeClr val="tx1"/>
              </a:solidFill>
            </a:endParaRPr>
          </a:p>
          <a:p>
            <a:pPr algn="ctr">
              <a:spcAft>
                <a:spcPts val="1000"/>
              </a:spcAft>
            </a:pPr>
            <a:r>
              <a:rPr lang="es-ES" sz="2000" b="1" dirty="0">
                <a:solidFill>
                  <a:schemeClr val="tx1"/>
                </a:solidFill>
              </a:rPr>
              <a:t>¿Tomar consciencia de los peligros contribuye al cuidado de mi propia salud y a la Gestión en Seguridad y Salud en el Trabajo?</a:t>
            </a:r>
            <a:endParaRPr lang="es-CO" sz="2000" dirty="0">
              <a:solidFill>
                <a:schemeClr val="tx1"/>
              </a:solidFill>
            </a:endParaRPr>
          </a:p>
          <a:p>
            <a:pPr algn="ctr">
              <a:spcAft>
                <a:spcPts val="1000"/>
              </a:spcAft>
            </a:pPr>
            <a:endParaRPr lang="es-CO" sz="2000" b="1" dirty="0">
              <a:solidFill>
                <a:srgbClr val="0070C0"/>
              </a:solidFill>
              <a:ea typeface="Calibri" panose="020F0502020204030204" pitchFamily="34" charset="0"/>
              <a:cs typeface="Times New Roman" panose="02020603050405020304" pitchFamily="18" charset="0"/>
            </a:endParaRPr>
          </a:p>
        </p:txBody>
      </p:sp>
      <p:sp>
        <p:nvSpPr>
          <p:cNvPr id="8" name="Rectangle 4"/>
          <p:cNvSpPr>
            <a:spLocks noChangeArrowheads="1"/>
          </p:cNvSpPr>
          <p:nvPr/>
        </p:nvSpPr>
        <p:spPr bwMode="auto">
          <a:xfrm>
            <a:off x="159026" y="1413881"/>
            <a:ext cx="8441635"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es-ES" sz="2000" b="1" i="1" dirty="0"/>
              <a:t>“Las personas que no están dispuestas a realizar pequeñas mejoras, no estarán nunca entre los hombres que realizan cambios trascendentales”.</a:t>
            </a:r>
            <a:r>
              <a:rPr lang="es-ES" sz="2000" dirty="0"/>
              <a:t> </a:t>
            </a:r>
            <a:endParaRPr lang="es-CO" sz="2000" dirty="0"/>
          </a:p>
          <a:p>
            <a:pPr algn="ctr"/>
            <a:r>
              <a:rPr lang="es-ES" sz="2000" i="1" dirty="0"/>
              <a:t>Gandhi. GM. (1918). Recuperado de: </a:t>
            </a:r>
            <a:r>
              <a:rPr lang="es-ES" sz="2000" i="1" dirty="0">
                <a:hlinkClick r:id="rId2"/>
              </a:rPr>
              <a:t>http://www.maximopotencial.com/las-10-mejores-frases-de-gandhi-sobre-liderazgo-y-motivacion/</a:t>
            </a:r>
            <a:endParaRPr lang="es-CO" sz="2000" dirty="0"/>
          </a:p>
          <a:p>
            <a:pPr algn="ct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6" name="Elipse 5"/>
          <p:cNvSpPr/>
          <p:nvPr/>
        </p:nvSpPr>
        <p:spPr>
          <a:xfrm>
            <a:off x="3726028" y="106878"/>
            <a:ext cx="705757" cy="69413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a:p>
        </p:txBody>
      </p:sp>
    </p:spTree>
    <p:extLst>
      <p:ext uri="{BB962C8B-B14F-4D97-AF65-F5344CB8AC3E}">
        <p14:creationId xmlns:p14="http://schemas.microsoft.com/office/powerpoint/2010/main" val="20864571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1175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5.  Cuidado del planeta</a:t>
            </a:r>
          </a:p>
        </p:txBody>
      </p:sp>
      <p:sp>
        <p:nvSpPr>
          <p:cNvPr id="6" name="3 Rectángulo"/>
          <p:cNvSpPr/>
          <p:nvPr/>
        </p:nvSpPr>
        <p:spPr>
          <a:xfrm>
            <a:off x="826468" y="3411941"/>
            <a:ext cx="7608640" cy="1264976"/>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s-ES" sz="2000" b="1" dirty="0" smtClean="0">
              <a:solidFill>
                <a:schemeClr val="tx2"/>
              </a:solidFill>
            </a:endParaRPr>
          </a:p>
          <a:p>
            <a:pPr algn="ctr">
              <a:lnSpc>
                <a:spcPct val="115000"/>
              </a:lnSpc>
              <a:spcAft>
                <a:spcPts val="1000"/>
              </a:spcAft>
            </a:pPr>
            <a:r>
              <a:rPr lang="es-ES" sz="2000" b="1" dirty="0">
                <a:solidFill>
                  <a:schemeClr val="tx1"/>
                </a:solidFill>
              </a:rPr>
              <a:t>¿A través del SGSST puedo contribuir a un futuro saludable y sostenible?</a:t>
            </a:r>
            <a:endParaRPr lang="es-CO" sz="2000" dirty="0">
              <a:solidFill>
                <a:schemeClr val="tx1"/>
              </a:solidFill>
            </a:endParaRPr>
          </a:p>
          <a:p>
            <a:pPr algn="ctr">
              <a:lnSpc>
                <a:spcPct val="115000"/>
              </a:lnSpc>
              <a:spcAft>
                <a:spcPts val="1000"/>
              </a:spcAft>
            </a:pPr>
            <a:endParaRPr lang="es-CO" sz="2000" dirty="0">
              <a:effectLst/>
              <a:ea typeface="Calibri" panose="020F0502020204030204" pitchFamily="34" charset="0"/>
              <a:cs typeface="Times New Roman" panose="02020603050405020304" pitchFamily="18" charset="0"/>
            </a:endParaRPr>
          </a:p>
        </p:txBody>
      </p:sp>
      <p:sp>
        <p:nvSpPr>
          <p:cNvPr id="2" name="Rectángulo 1"/>
          <p:cNvSpPr/>
          <p:nvPr/>
        </p:nvSpPr>
        <p:spPr>
          <a:xfrm>
            <a:off x="445325" y="1103617"/>
            <a:ext cx="8152410" cy="1477328"/>
          </a:xfrm>
          <a:prstGeom prst="rect">
            <a:avLst/>
          </a:prstGeom>
        </p:spPr>
        <p:txBody>
          <a:bodyPr wrap="square">
            <a:spAutoFit/>
          </a:bodyPr>
          <a:lstStyle/>
          <a:p>
            <a:pPr algn="ctr" eaLnBrk="0" fontAlgn="base" hangingPunct="0">
              <a:spcBef>
                <a:spcPct val="0"/>
              </a:spcBef>
              <a:spcAft>
                <a:spcPct val="0"/>
              </a:spcAft>
            </a:pPr>
            <a:r>
              <a:rPr lang="es-ES" b="1" i="1" dirty="0"/>
              <a:t>“Cuando el hacer del hombre es consecuente con lo que piensa y siente, se encuentra en armonía y equilibrio, y el hombre puede disfrutar de un estar saludable”. </a:t>
            </a:r>
            <a:r>
              <a:rPr lang="es-ES" i="1" u="sng" dirty="0"/>
              <a:t>Javier, M. (2002). Revista 173. Medicina Tradicional China. El Pensamiento hacedor.</a:t>
            </a:r>
            <a:endParaRPr lang="es-CO" dirty="0"/>
          </a:p>
          <a:p>
            <a:pPr lvl="0" algn="ctr" eaLnBrk="0" fontAlgn="base" hangingPunct="0">
              <a:spcBef>
                <a:spcPct val="0"/>
              </a:spcBef>
              <a:spcAft>
                <a:spcPct val="0"/>
              </a:spcAft>
            </a:pPr>
            <a:endParaRPr lang="es-CO"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3688" y="98077"/>
            <a:ext cx="718561" cy="728541"/>
          </a:xfrm>
          <a:prstGeom prst="rect">
            <a:avLst/>
          </a:prstGeom>
        </p:spPr>
      </p:pic>
    </p:spTree>
    <p:extLst>
      <p:ext uri="{BB962C8B-B14F-4D97-AF65-F5344CB8AC3E}">
        <p14:creationId xmlns:p14="http://schemas.microsoft.com/office/powerpoint/2010/main" val="5442523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39468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5.  Contextualización Cuidado del planeta</a:t>
            </a:r>
          </a:p>
        </p:txBody>
      </p:sp>
      <p:sp>
        <p:nvSpPr>
          <p:cNvPr id="6" name="Rectángulo 5"/>
          <p:cNvSpPr/>
          <p:nvPr/>
        </p:nvSpPr>
        <p:spPr>
          <a:xfrm>
            <a:off x="159026" y="1062842"/>
            <a:ext cx="6993018" cy="4618187"/>
          </a:xfrm>
          <a:prstGeom prst="rect">
            <a:avLst/>
          </a:prstGeom>
        </p:spPr>
        <p:txBody>
          <a:bodyPr wrap="square">
            <a:spAutoFit/>
          </a:bodyPr>
          <a:lstStyle/>
          <a:p>
            <a:pPr algn="just">
              <a:lnSpc>
                <a:spcPct val="115000"/>
              </a:lnSpc>
              <a:spcAft>
                <a:spcPts val="1000"/>
              </a:spcAft>
            </a:pPr>
            <a:r>
              <a:rPr lang="es-CO" dirty="0">
                <a:latin typeface="Calibri" panose="020F0502020204030204" pitchFamily="34" charset="0"/>
                <a:ea typeface="Arial Unicode MS" panose="020B0604020202020204" pitchFamily="34" charset="-128"/>
                <a:cs typeface="Calibri" panose="020F0502020204030204" pitchFamily="34" charset="0"/>
              </a:rPr>
              <a:t>Vemos que las organizaciones saludables son aquellas que funcionan con efectividad en relación a las demandas, condiciones </a:t>
            </a:r>
            <a:r>
              <a:rPr lang="es-CO" dirty="0" smtClean="0">
                <a:latin typeface="Calibri" panose="020F0502020204030204" pitchFamily="34" charset="0"/>
                <a:ea typeface="Arial Unicode MS" panose="020B0604020202020204" pitchFamily="34" charset="-128"/>
                <a:cs typeface="Calibri" panose="020F0502020204030204" pitchFamily="34" charset="0"/>
              </a:rPr>
              <a:t>económicas </a:t>
            </a:r>
            <a:r>
              <a:rPr lang="es-CO" dirty="0">
                <a:latin typeface="Calibri" panose="020F0502020204030204" pitchFamily="34" charset="0"/>
                <a:ea typeface="Arial Unicode MS" panose="020B0604020202020204" pitchFamily="34" charset="-128"/>
                <a:cs typeface="Calibri" panose="020F0502020204030204" pitchFamily="34" charset="0"/>
              </a:rPr>
              <a:t>y sociales en la actualidad, es decir una buena gestión </a:t>
            </a:r>
            <a:r>
              <a:rPr lang="es-CO" dirty="0" smtClean="0">
                <a:latin typeface="Calibri" panose="020F0502020204030204" pitchFamily="34" charset="0"/>
                <a:ea typeface="Arial Unicode MS" panose="020B0604020202020204" pitchFamily="34" charset="-128"/>
                <a:cs typeface="Calibri" panose="020F0502020204030204" pitchFamily="34" charset="0"/>
              </a:rPr>
              <a:t>enmarcada </a:t>
            </a:r>
            <a:r>
              <a:rPr lang="es-CO" dirty="0">
                <a:latin typeface="Calibri" panose="020F0502020204030204" pitchFamily="34" charset="0"/>
                <a:ea typeface="Arial Unicode MS" panose="020B0604020202020204" pitchFamily="34" charset="-128"/>
                <a:cs typeface="Calibri" panose="020F0502020204030204" pitchFamily="34" charset="0"/>
              </a:rPr>
              <a:t>en la promoción de la salud y el bienestar </a:t>
            </a:r>
            <a:r>
              <a:rPr lang="es-CO" dirty="0" smtClean="0">
                <a:latin typeface="Calibri" panose="020F0502020204030204" pitchFamily="34" charset="0"/>
                <a:ea typeface="Arial Unicode MS" panose="020B0604020202020204" pitchFamily="34" charset="-128"/>
                <a:cs typeface="Calibri" panose="020F0502020204030204" pitchFamily="34" charset="0"/>
              </a:rPr>
              <a:t>físico, </a:t>
            </a:r>
            <a:r>
              <a:rPr lang="es-CO" dirty="0">
                <a:latin typeface="Calibri" panose="020F0502020204030204" pitchFamily="34" charset="0"/>
                <a:ea typeface="Arial Unicode MS" panose="020B0604020202020204" pitchFamily="34" charset="-128"/>
                <a:cs typeface="Calibri" panose="020F0502020204030204" pitchFamily="34" charset="0"/>
              </a:rPr>
              <a:t>mental y social del recurso humano favorece la actividad organizacional y la sostenibilidad de la empresa. </a:t>
            </a:r>
            <a:endParaRPr lang="es-CO"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endParaRPr lang="es-CO"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s-CO" dirty="0">
                <a:latin typeface="Calibri" panose="020F0502020204030204" pitchFamily="34" charset="0"/>
                <a:ea typeface="Arial Unicode MS" panose="020B0604020202020204" pitchFamily="34" charset="-128"/>
                <a:cs typeface="Calibri" panose="020F0502020204030204" pitchFamily="34" charset="0"/>
              </a:rPr>
              <a:t>Las prácticas para una organización saludable se basan en: </a:t>
            </a:r>
            <a:endParaRPr lang="es-CO"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Clr>
                <a:srgbClr val="00B050"/>
              </a:buClr>
              <a:buSzPts val="1800"/>
              <a:buFont typeface="Wingdings" panose="05000000000000000000" pitchFamily="2" charset="2"/>
              <a:buChar char=""/>
            </a:pPr>
            <a:r>
              <a:rPr lang="es-CO" dirty="0">
                <a:latin typeface="Calibri" panose="020F0502020204030204" pitchFamily="34" charset="0"/>
                <a:ea typeface="Arial Unicode MS" panose="020B0604020202020204" pitchFamily="34" charset="-128"/>
                <a:cs typeface="Calibri" panose="020F0502020204030204" pitchFamily="34" charset="0"/>
              </a:rPr>
              <a:t>Salud y seguridad para los empleados. </a:t>
            </a:r>
            <a:endParaRPr lang="es-CO"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Clr>
                <a:srgbClr val="00B050"/>
              </a:buClr>
              <a:buSzPts val="1800"/>
              <a:buFont typeface="Wingdings" panose="05000000000000000000" pitchFamily="2" charset="2"/>
              <a:buChar char=""/>
            </a:pPr>
            <a:r>
              <a:rPr lang="es-CO" dirty="0">
                <a:latin typeface="Calibri" panose="020F0502020204030204" pitchFamily="34" charset="0"/>
                <a:ea typeface="Arial Unicode MS" panose="020B0604020202020204" pitchFamily="34" charset="-128"/>
                <a:cs typeface="Calibri" panose="020F0502020204030204" pitchFamily="34" charset="0"/>
              </a:rPr>
              <a:t>Crecimiento y desarrollo de los empleados. </a:t>
            </a:r>
            <a:endParaRPr lang="es-CO"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Clr>
                <a:srgbClr val="00B050"/>
              </a:buClr>
              <a:buSzPts val="1800"/>
              <a:buFont typeface="Wingdings" panose="05000000000000000000" pitchFamily="2" charset="2"/>
              <a:buChar char=""/>
            </a:pPr>
            <a:r>
              <a:rPr lang="es-CO" dirty="0">
                <a:latin typeface="Calibri" panose="020F0502020204030204" pitchFamily="34" charset="0"/>
                <a:ea typeface="Arial Unicode MS" panose="020B0604020202020204" pitchFamily="34" charset="-128"/>
                <a:cs typeface="Calibri" panose="020F0502020204030204" pitchFamily="34" charset="0"/>
              </a:rPr>
              <a:t>Equilibrio, trabajo y vida </a:t>
            </a:r>
            <a:endParaRPr lang="es-CO"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Clr>
                <a:srgbClr val="00B050"/>
              </a:buClr>
              <a:buSzPts val="1800"/>
              <a:buFont typeface="Wingdings" panose="05000000000000000000" pitchFamily="2" charset="2"/>
              <a:buChar char=""/>
            </a:pPr>
            <a:r>
              <a:rPr lang="es-CO" dirty="0" smtClean="0">
                <a:latin typeface="Calibri" panose="020F0502020204030204" pitchFamily="34" charset="0"/>
                <a:ea typeface="Arial Unicode MS" panose="020B0604020202020204" pitchFamily="34" charset="-128"/>
                <a:cs typeface="Calibri" panose="020F0502020204030204" pitchFamily="34" charset="0"/>
              </a:rPr>
              <a:t>Métodos </a:t>
            </a:r>
            <a:r>
              <a:rPr lang="es-CO" dirty="0">
                <a:latin typeface="Calibri" panose="020F0502020204030204" pitchFamily="34" charset="0"/>
                <a:ea typeface="Arial Unicode MS" panose="020B0604020202020204" pitchFamily="34" charset="-128"/>
                <a:cs typeface="Calibri" panose="020F0502020204030204" pitchFamily="34" charset="0"/>
              </a:rPr>
              <a:t>de mejora </a:t>
            </a:r>
            <a:endParaRPr lang="es-CO"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1000"/>
              </a:spcAft>
              <a:buClr>
                <a:srgbClr val="00B050"/>
              </a:buClr>
              <a:buSzPts val="1800"/>
              <a:buFont typeface="Wingdings" panose="05000000000000000000" pitchFamily="2" charset="2"/>
              <a:buChar char=""/>
            </a:pPr>
            <a:r>
              <a:rPr lang="es-CO" dirty="0">
                <a:latin typeface="Calibri" panose="020F0502020204030204" pitchFamily="34" charset="0"/>
                <a:ea typeface="Arial Unicode MS" panose="020B0604020202020204" pitchFamily="34" charset="-128"/>
                <a:cs typeface="Calibri" panose="020F0502020204030204" pitchFamily="34" charset="0"/>
              </a:rPr>
              <a:t>Conservación del entorno de trabajo y medio ambiente </a:t>
            </a:r>
            <a:endParaRPr lang="es-CO"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7" name="Imagen 6" descr="http://photos1.blogger.com/blogger/312/2996/200/mundo_plastilina.0.jpg"/>
          <p:cNvPicPr/>
          <p:nvPr/>
        </p:nvPicPr>
        <p:blipFill>
          <a:blip r:embed="rId2">
            <a:extLst>
              <a:ext uri="{28A0092B-C50C-407E-A947-70E740481C1C}">
                <a14:useLocalDpi xmlns:a14="http://schemas.microsoft.com/office/drawing/2010/main" val="0"/>
              </a:ext>
            </a:extLst>
          </a:blip>
          <a:srcRect/>
          <a:stretch>
            <a:fillRect/>
          </a:stretch>
        </p:blipFill>
        <p:spPr bwMode="auto">
          <a:xfrm rot="900000">
            <a:off x="6124023" y="3120487"/>
            <a:ext cx="2056043" cy="1558267"/>
          </a:xfrm>
          <a:prstGeom prst="rect">
            <a:avLst/>
          </a:prstGeom>
          <a:noFill/>
          <a:ln>
            <a:noFill/>
          </a:ln>
        </p:spPr>
      </p:pic>
      <p:sp>
        <p:nvSpPr>
          <p:cNvPr id="8" name="Cuadro de texto 23"/>
          <p:cNvSpPr txBox="1"/>
          <p:nvPr/>
        </p:nvSpPr>
        <p:spPr>
          <a:xfrm>
            <a:off x="5832092" y="5390892"/>
            <a:ext cx="3003150" cy="447675"/>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CO" sz="900" dirty="0">
                <a:effectLst/>
                <a:ea typeface="Times New Roman" panose="02020603050405020304" pitchFamily="18" charset="0"/>
                <a:cs typeface="Times New Roman" panose="02020603050405020304" pitchFamily="18" charset="0"/>
              </a:rPr>
              <a:t>Imagen tomada de: </a:t>
            </a:r>
            <a:r>
              <a:rPr lang="es-CO" sz="900" u="sng" dirty="0">
                <a:solidFill>
                  <a:srgbClr val="0000FF"/>
                </a:solidFill>
                <a:effectLst/>
                <a:ea typeface="Times New Roman" panose="02020603050405020304" pitchFamily="18" charset="0"/>
                <a:cs typeface="Times New Roman" panose="02020603050405020304" pitchFamily="18" charset="0"/>
                <a:hlinkClick r:id="rId3"/>
              </a:rPr>
              <a:t>http://moblog.whmsoft.net/related_search.php?keyword=principales+problemas+ambientales+en+el</a:t>
            </a:r>
            <a:r>
              <a:rPr lang="es-CO" sz="900" dirty="0">
                <a:effectLst/>
                <a:ea typeface="Times New Roman" panose="02020603050405020304" pitchFamily="18" charset="0"/>
                <a:cs typeface="Times New Roman" panose="02020603050405020304" pitchFamily="18" charset="0"/>
              </a:rPr>
              <a:t>+</a:t>
            </a:r>
            <a:endParaRPr lang="es-CO" sz="1100" dirty="0">
              <a:effectLst/>
              <a:ea typeface="Times New Roman" panose="02020603050405020304" pitchFamily="18" charset="0"/>
              <a:cs typeface="Times New Roman" panose="02020603050405020304" pitchFamily="18" charset="0"/>
            </a:endParaRPr>
          </a:p>
          <a:p>
            <a:pPr>
              <a:lnSpc>
                <a:spcPct val="115000"/>
              </a:lnSpc>
              <a:spcAft>
                <a:spcPts val="1000"/>
              </a:spcAft>
            </a:pPr>
            <a:r>
              <a:rPr lang="es-CO" sz="900" dirty="0">
                <a:effectLst/>
                <a:ea typeface="Times New Roman" panose="02020603050405020304" pitchFamily="18" charset="0"/>
                <a:cs typeface="Times New Roman" panose="02020603050405020304" pitchFamily="18" charset="0"/>
              </a:rPr>
              <a:t> </a:t>
            </a:r>
            <a:endParaRPr lang="es-CO" sz="1100" dirty="0">
              <a:effectLst/>
              <a:ea typeface="Times New Roman" panose="02020603050405020304" pitchFamily="18" charset="0"/>
              <a:cs typeface="Times New Roman" panose="02020603050405020304" pitchFamily="18" charset="0"/>
            </a:endParaRPr>
          </a:p>
          <a:p>
            <a:pPr>
              <a:lnSpc>
                <a:spcPct val="115000"/>
              </a:lnSpc>
              <a:spcAft>
                <a:spcPts val="1000"/>
              </a:spcAft>
            </a:pPr>
            <a:r>
              <a:rPr lang="es-CO" sz="1100" dirty="0">
                <a:effectLst/>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1087862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12845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5.  Construyendo el cuidado del planeta</a:t>
            </a:r>
          </a:p>
        </p:txBody>
      </p:sp>
      <p:sp>
        <p:nvSpPr>
          <p:cNvPr id="7" name="Rectangle 4"/>
          <p:cNvSpPr>
            <a:spLocks noChangeArrowheads="1"/>
          </p:cNvSpPr>
          <p:nvPr/>
        </p:nvSpPr>
        <p:spPr bwMode="auto">
          <a:xfrm>
            <a:off x="-172869" y="817111"/>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OBJETIVO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8" name="CuadroTexto 7"/>
          <p:cNvSpPr txBox="1"/>
          <p:nvPr/>
        </p:nvSpPr>
        <p:spPr>
          <a:xfrm>
            <a:off x="159027" y="1246402"/>
            <a:ext cx="8560904" cy="1323439"/>
          </a:xfrm>
          <a:prstGeom prst="rect">
            <a:avLst/>
          </a:prstGeom>
          <a:noFill/>
          <a:ln>
            <a:solidFill>
              <a:schemeClr val="accent1"/>
            </a:solidFill>
          </a:ln>
        </p:spPr>
        <p:txBody>
          <a:bodyPr wrap="square" rtlCol="0">
            <a:spAutoFit/>
          </a:bodyPr>
          <a:lstStyle/>
          <a:p>
            <a:pPr lvl="0" algn="just"/>
            <a:r>
              <a:rPr lang="es-CO" sz="1600" dirty="0"/>
              <a:t>Permitir que el estudiante se concientice sobre la importancia que tienen los entornos saludables para lograr organizaciones sostenibles que puedan contribuir a mejorar los contextos donde se desarrolla la población trabajadora llámese social, profesional y familiar lo que aumenta las probabilidades de construir el futuro que queremos.</a:t>
            </a:r>
          </a:p>
          <a:p>
            <a:pPr algn="just"/>
            <a:endParaRPr lang="es-CO" sz="1600" dirty="0"/>
          </a:p>
        </p:txBody>
      </p:sp>
      <p:sp>
        <p:nvSpPr>
          <p:cNvPr id="9" name="Rectangle 4"/>
          <p:cNvSpPr>
            <a:spLocks noChangeArrowheads="1"/>
          </p:cNvSpPr>
          <p:nvPr/>
        </p:nvSpPr>
        <p:spPr bwMode="auto">
          <a:xfrm>
            <a:off x="0" y="2587374"/>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PASO A PASO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0" name="CuadroTexto 9"/>
          <p:cNvSpPr txBox="1"/>
          <p:nvPr/>
        </p:nvSpPr>
        <p:spPr>
          <a:xfrm>
            <a:off x="159025" y="3005017"/>
            <a:ext cx="8759687" cy="2831544"/>
          </a:xfrm>
          <a:prstGeom prst="rect">
            <a:avLst/>
          </a:prstGeom>
          <a:noFill/>
          <a:ln>
            <a:solidFill>
              <a:schemeClr val="accent1"/>
            </a:solidFill>
          </a:ln>
        </p:spPr>
        <p:txBody>
          <a:bodyPr wrap="square" rtlCol="0">
            <a:spAutoFit/>
          </a:bodyPr>
          <a:lstStyle/>
          <a:p>
            <a:pPr algn="just"/>
            <a:r>
              <a:rPr lang="es-CO" sz="1600" dirty="0"/>
              <a:t>De forma individual y utilizando plastilina de diferentes colores, realice: </a:t>
            </a:r>
          </a:p>
          <a:p>
            <a:pPr algn="just"/>
            <a:r>
              <a:rPr lang="es-CO" sz="1600" b="1" dirty="0"/>
              <a:t>1.</a:t>
            </a:r>
            <a:r>
              <a:rPr lang="es-CO" sz="1600" dirty="0"/>
              <a:t> En una hoja de colores, una construcción que idealice su futuro saludable y sostenible.</a:t>
            </a:r>
          </a:p>
          <a:p>
            <a:pPr algn="just"/>
            <a:r>
              <a:rPr lang="es-CO" sz="1600" b="1" dirty="0"/>
              <a:t>2.</a:t>
            </a:r>
            <a:r>
              <a:rPr lang="es-CO" sz="1600" dirty="0"/>
              <a:t> En su construcción ubique los contextos donde se desarrolla (profesional, social, familiar </a:t>
            </a:r>
            <a:r>
              <a:rPr lang="es-CO" sz="1600" dirty="0" err="1"/>
              <a:t>etc</a:t>
            </a:r>
            <a:r>
              <a:rPr lang="es-CO" sz="1600" dirty="0"/>
              <a:t>). </a:t>
            </a:r>
          </a:p>
          <a:p>
            <a:pPr algn="just"/>
            <a:r>
              <a:rPr lang="es-CO" sz="1600" b="1" dirty="0"/>
              <a:t>3.  </a:t>
            </a:r>
            <a:r>
              <a:rPr lang="es-CO" sz="1600" dirty="0"/>
              <a:t>Una vez realice su construcción, ubíquela en el mural del “Futuro que Queremos”, ubicado por el facilitador. </a:t>
            </a:r>
          </a:p>
          <a:p>
            <a:pPr algn="just"/>
            <a:r>
              <a:rPr lang="es-CO" sz="1600" dirty="0"/>
              <a:t> </a:t>
            </a:r>
          </a:p>
          <a:p>
            <a:pPr algn="just"/>
            <a:r>
              <a:rPr lang="es-CO" sz="1600" b="1" dirty="0"/>
              <a:t>4.</a:t>
            </a:r>
            <a:r>
              <a:rPr lang="es-CO" sz="1600" dirty="0"/>
              <a:t>  Finalmente toma media hoja de color y escriba una palabra que sintetice su construcción. </a:t>
            </a:r>
          </a:p>
          <a:p>
            <a:pPr algn="just"/>
            <a:r>
              <a:rPr lang="es-CO" sz="1600" dirty="0"/>
              <a:t> </a:t>
            </a:r>
          </a:p>
          <a:p>
            <a:pPr algn="just"/>
            <a:r>
              <a:rPr lang="es-CO" sz="1600" b="1" dirty="0"/>
              <a:t>5.</a:t>
            </a:r>
            <a:r>
              <a:rPr lang="es-CO" sz="1600" dirty="0"/>
              <a:t> Cada uno de los estudiantes explicará al resto de sus compañeros a través de la palabra escrita el fundamento de su obra. </a:t>
            </a:r>
          </a:p>
          <a:p>
            <a:pPr lvl="0"/>
            <a:endParaRPr lang="es-CO" dirty="0"/>
          </a:p>
        </p:txBody>
      </p:sp>
    </p:spTree>
    <p:extLst>
      <p:ext uri="{BB962C8B-B14F-4D97-AF65-F5344CB8AC3E}">
        <p14:creationId xmlns:p14="http://schemas.microsoft.com/office/powerpoint/2010/main" val="849048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12845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5.  Construyendo el cuidado del planeta</a:t>
            </a:r>
          </a:p>
        </p:txBody>
      </p:sp>
      <p:sp>
        <p:nvSpPr>
          <p:cNvPr id="11" name="Rectangle 4"/>
          <p:cNvSpPr>
            <a:spLocks noChangeArrowheads="1"/>
          </p:cNvSpPr>
          <p:nvPr/>
        </p:nvSpPr>
        <p:spPr bwMode="auto">
          <a:xfrm>
            <a:off x="-272027" y="1188025"/>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2" name="CuadroTexto 11"/>
          <p:cNvSpPr txBox="1"/>
          <p:nvPr/>
        </p:nvSpPr>
        <p:spPr>
          <a:xfrm>
            <a:off x="427839" y="2070217"/>
            <a:ext cx="8451117" cy="1477328"/>
          </a:xfrm>
          <a:prstGeom prst="rect">
            <a:avLst/>
          </a:prstGeom>
          <a:noFill/>
          <a:ln>
            <a:solidFill>
              <a:schemeClr val="accent1"/>
            </a:solidFill>
          </a:ln>
        </p:spPr>
        <p:txBody>
          <a:bodyPr wrap="square" rtlCol="0">
            <a:spAutoFit/>
          </a:bodyPr>
          <a:lstStyle/>
          <a:p>
            <a:pPr algn="just"/>
            <a:r>
              <a:rPr lang="es-CO" dirty="0"/>
              <a:t>El </a:t>
            </a:r>
            <a:r>
              <a:rPr lang="es-CO" b="1" dirty="0"/>
              <a:t>Sistema de Gestión de la Seguridad y Salud en el trabajo SG-SST</a:t>
            </a:r>
            <a:r>
              <a:rPr lang="es-CO" dirty="0"/>
              <a:t> está orientado a lograr una adecuada administración de riesgos que permita mantener el control permanente de los mismos en los diferentes oficios y que contribuya al bienestar físico, mental y social del trabajador y al funcionamiento de los recursos e instalaciones.</a:t>
            </a:r>
          </a:p>
          <a:p>
            <a:pPr lvl="0" algn="just"/>
            <a:endParaRPr lang="es-CO" dirty="0"/>
          </a:p>
        </p:txBody>
      </p:sp>
    </p:spTree>
    <p:extLst>
      <p:ext uri="{BB962C8B-B14F-4D97-AF65-F5344CB8AC3E}">
        <p14:creationId xmlns:p14="http://schemas.microsoft.com/office/powerpoint/2010/main" val="37273438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159043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smtClean="0">
                <a:solidFill>
                  <a:srgbClr val="77C319"/>
                </a:solidFill>
                <a:latin typeface="Calibri" panose="020F0502020204030204" pitchFamily="34" charset="0"/>
                <a:ea typeface="Calibri" panose="020F0502020204030204" pitchFamily="34" charset="0"/>
                <a:cs typeface="Times New Roman" panose="02020603050405020304" pitchFamily="18" charset="0"/>
              </a:rPr>
              <a:t>Bibliografía</a:t>
            </a:r>
            <a:endPar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CuadroTexto 5"/>
          <p:cNvSpPr txBox="1"/>
          <p:nvPr/>
        </p:nvSpPr>
        <p:spPr>
          <a:xfrm>
            <a:off x="304800" y="1484119"/>
            <a:ext cx="8203895" cy="4185761"/>
          </a:xfrm>
          <a:prstGeom prst="rect">
            <a:avLst/>
          </a:prstGeom>
          <a:noFill/>
          <a:ln>
            <a:solidFill>
              <a:schemeClr val="accent1"/>
            </a:solidFill>
          </a:ln>
        </p:spPr>
        <p:txBody>
          <a:bodyPr wrap="square" rtlCol="0">
            <a:spAutoFit/>
          </a:bodyPr>
          <a:lstStyle/>
          <a:p>
            <a:r>
              <a:rPr lang="es-ES" sz="1400" dirty="0"/>
              <a:t>Algor Consultores. </a:t>
            </a:r>
            <a:r>
              <a:rPr lang="es-ES" sz="1400" i="1" dirty="0"/>
              <a:t>Sistemas de gestión de la Seguridad y Salud laboral</a:t>
            </a:r>
            <a:r>
              <a:rPr lang="es-ES" sz="1400" dirty="0"/>
              <a:t>. Recuperado de: </a:t>
            </a:r>
            <a:r>
              <a:rPr lang="es-ES" sz="1400" u="sng" dirty="0">
                <a:hlinkClick r:id="rId2"/>
              </a:rPr>
              <a:t>http://algorconsultores.com/madrid/</a:t>
            </a:r>
            <a:endParaRPr lang="es-CO" sz="1400" dirty="0"/>
          </a:p>
          <a:p>
            <a:r>
              <a:rPr lang="es-ES" sz="1400" dirty="0"/>
              <a:t> </a:t>
            </a:r>
            <a:endParaRPr lang="es-CO" sz="1400" dirty="0"/>
          </a:p>
          <a:p>
            <a:r>
              <a:rPr lang="es-ES" sz="1400" dirty="0"/>
              <a:t> </a:t>
            </a:r>
            <a:endParaRPr lang="es-CO" sz="1400" dirty="0"/>
          </a:p>
          <a:p>
            <a:r>
              <a:rPr lang="es-ES" sz="1400" u="sng" dirty="0"/>
              <a:t>Carrión, M.A. (2008). L</a:t>
            </a:r>
            <a:r>
              <a:rPr lang="es-ES" sz="1400" i="1" u="sng" dirty="0"/>
              <a:t>a organización del futuro, una organización saludable</a:t>
            </a:r>
            <a:r>
              <a:rPr lang="es-ES" sz="1400" u="sng" dirty="0"/>
              <a:t>. México.</a:t>
            </a:r>
            <a:endParaRPr lang="es-CO" sz="1400" dirty="0"/>
          </a:p>
          <a:p>
            <a:r>
              <a:rPr lang="es-ES" sz="1400" dirty="0"/>
              <a:t> </a:t>
            </a:r>
            <a:endParaRPr lang="es-CO" sz="1400" dirty="0"/>
          </a:p>
          <a:p>
            <a:r>
              <a:rPr lang="es-ES" sz="1400" dirty="0"/>
              <a:t> </a:t>
            </a:r>
            <a:endParaRPr lang="es-CO" sz="1400" dirty="0"/>
          </a:p>
          <a:p>
            <a:r>
              <a:rPr lang="es-ES" sz="1400" dirty="0"/>
              <a:t>EU OSHA – Agencia Europea para la Seguridad y Salud en el Trabajo</a:t>
            </a:r>
            <a:r>
              <a:rPr lang="es-ES" sz="1400" i="1" dirty="0"/>
              <a:t>. Liderazgo de los directivos</a:t>
            </a:r>
            <a:r>
              <a:rPr lang="es-ES" sz="1400" dirty="0"/>
              <a:t>. Tomado de: </a:t>
            </a:r>
            <a:r>
              <a:rPr lang="es-ES" sz="1400" u="sng" dirty="0">
                <a:hlinkClick r:id="rId3"/>
              </a:rPr>
              <a:t>https://osha.europa.eu/es/topics/management-leadership/index_html</a:t>
            </a:r>
            <a:endParaRPr lang="es-CO" sz="1400" dirty="0"/>
          </a:p>
          <a:p>
            <a:r>
              <a:rPr lang="es-ES" sz="1400" dirty="0"/>
              <a:t> </a:t>
            </a:r>
            <a:endParaRPr lang="es-CO" sz="1400" dirty="0"/>
          </a:p>
          <a:p>
            <a:r>
              <a:rPr lang="es-ES" sz="1400" dirty="0"/>
              <a:t> </a:t>
            </a:r>
            <a:endParaRPr lang="es-CO" sz="1400" dirty="0"/>
          </a:p>
          <a:p>
            <a:r>
              <a:rPr lang="es-ES" sz="1400" dirty="0"/>
              <a:t>Fundación Iberoamericana de Salud Ocupacional. </a:t>
            </a:r>
            <a:r>
              <a:rPr lang="es-ES" sz="1400" i="1" dirty="0"/>
              <a:t>Autocuidado en el trabajo</a:t>
            </a:r>
            <a:r>
              <a:rPr lang="es-ES" sz="1400" dirty="0"/>
              <a:t>. Recuperado de: </a:t>
            </a:r>
            <a:r>
              <a:rPr lang="es-ES" sz="1400" u="sng" dirty="0">
                <a:hlinkClick r:id="rId4"/>
              </a:rPr>
              <a:t>http://www.fiso-web.org/imagenes/publicaciones/archivos/3749.pdf</a:t>
            </a:r>
            <a:endParaRPr lang="es-CO" sz="1400" dirty="0"/>
          </a:p>
          <a:p>
            <a:r>
              <a:rPr lang="es-ES" sz="1400" dirty="0"/>
              <a:t> </a:t>
            </a:r>
            <a:endParaRPr lang="es-CO" sz="1400" dirty="0"/>
          </a:p>
          <a:p>
            <a:r>
              <a:rPr lang="es-ES" sz="1400" dirty="0"/>
              <a:t> </a:t>
            </a:r>
            <a:endParaRPr lang="es-CO" sz="1400" dirty="0"/>
          </a:p>
          <a:p>
            <a:r>
              <a:rPr lang="es-ES" sz="1400" dirty="0"/>
              <a:t>Ministerio de Trabajo. (2014). </a:t>
            </a:r>
            <a:r>
              <a:rPr lang="es-ES" sz="1400" i="1" dirty="0"/>
              <a:t>Decreto 1443, implementación del Sistema de Gestión de la Seguridad y Salud en el trabajo</a:t>
            </a:r>
            <a:r>
              <a:rPr lang="es-ES" sz="1400" dirty="0"/>
              <a:t>. Recuperado de: </a:t>
            </a:r>
            <a:r>
              <a:rPr lang="es-ES" sz="1400" i="1" u="sng" dirty="0">
                <a:hlinkClick r:id="rId5"/>
              </a:rPr>
              <a:t>http://www.arlsura.com/index.php/decretos/2147-decreto-1443-de-2014</a:t>
            </a:r>
            <a:endParaRPr lang="es-CO" sz="1400" dirty="0"/>
          </a:p>
          <a:p>
            <a:r>
              <a:rPr lang="es-ES" sz="1400" dirty="0"/>
              <a:t> </a:t>
            </a:r>
            <a:endParaRPr lang="es-CO" sz="1400" dirty="0"/>
          </a:p>
          <a:p>
            <a:r>
              <a:rPr lang="es-ES" sz="1400" dirty="0"/>
              <a:t> </a:t>
            </a:r>
            <a:endParaRPr lang="es-CO" sz="1400" dirty="0"/>
          </a:p>
        </p:txBody>
      </p:sp>
    </p:spTree>
    <p:extLst>
      <p:ext uri="{BB962C8B-B14F-4D97-AF65-F5344CB8AC3E}">
        <p14:creationId xmlns:p14="http://schemas.microsoft.com/office/powerpoint/2010/main" val="19062813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12323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Autores </a:t>
            </a:r>
          </a:p>
        </p:txBody>
      </p:sp>
      <p:sp>
        <p:nvSpPr>
          <p:cNvPr id="5" name="CuadroTexto 4"/>
          <p:cNvSpPr txBox="1"/>
          <p:nvPr/>
        </p:nvSpPr>
        <p:spPr>
          <a:xfrm>
            <a:off x="184731" y="3147608"/>
            <a:ext cx="8190643" cy="830997"/>
          </a:xfrm>
          <a:prstGeom prst="rect">
            <a:avLst/>
          </a:prstGeom>
          <a:noFill/>
          <a:ln>
            <a:solidFill>
              <a:schemeClr val="accent1"/>
            </a:solidFill>
          </a:ln>
        </p:spPr>
        <p:txBody>
          <a:bodyPr wrap="square" rtlCol="0">
            <a:spAutoFit/>
          </a:bodyPr>
          <a:lstStyle/>
          <a:p>
            <a:r>
              <a:rPr lang="es-CO" sz="2400" b="1" i="1" dirty="0" smtClean="0">
                <a:solidFill>
                  <a:srgbClr val="0070C0"/>
                </a:solidFill>
              </a:rPr>
              <a:t>Eilyn </a:t>
            </a:r>
            <a:r>
              <a:rPr lang="es-CO" sz="2400" b="1" i="1" dirty="0">
                <a:solidFill>
                  <a:srgbClr val="0070C0"/>
                </a:solidFill>
              </a:rPr>
              <a:t>Navarro Navarro </a:t>
            </a:r>
            <a:r>
              <a:rPr lang="es-ES" sz="2400" dirty="0">
                <a:solidFill>
                  <a:srgbClr val="0070C0"/>
                </a:solidFill>
              </a:rPr>
              <a:t> </a:t>
            </a:r>
            <a:endParaRPr lang="es-CO" sz="2400" dirty="0">
              <a:solidFill>
                <a:srgbClr val="0070C0"/>
              </a:solidFill>
            </a:endParaRPr>
          </a:p>
          <a:p>
            <a:endParaRPr lang="es-CO" sz="2400" dirty="0">
              <a:solidFill>
                <a:srgbClr val="0070C0"/>
              </a:solidFill>
            </a:endParaRPr>
          </a:p>
        </p:txBody>
      </p:sp>
    </p:spTree>
    <p:extLst>
      <p:ext uri="{BB962C8B-B14F-4D97-AF65-F5344CB8AC3E}">
        <p14:creationId xmlns:p14="http://schemas.microsoft.com/office/powerpoint/2010/main" val="15817551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3314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Cuidado de la palabra</a:t>
            </a:r>
          </a:p>
        </p:txBody>
      </p:sp>
      <p:sp>
        <p:nvSpPr>
          <p:cNvPr id="5" name="3 Rectángulo"/>
          <p:cNvSpPr/>
          <p:nvPr/>
        </p:nvSpPr>
        <p:spPr>
          <a:xfrm>
            <a:off x="234813" y="3648966"/>
            <a:ext cx="8555103" cy="1232452"/>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s-ES" sz="2000" b="1" dirty="0">
                <a:solidFill>
                  <a:schemeClr val="tx1"/>
                </a:solidFill>
              </a:rPr>
              <a:t>¿Estructurar un Sistema de Gestión de Seguridad y Salud en el Trabajo, garantiza el mejoramiento de las condiciones y el medio ambiente laboral?</a:t>
            </a:r>
            <a:endParaRPr lang="es-CO" sz="2000" dirty="0">
              <a:solidFill>
                <a:schemeClr val="tx1"/>
              </a:solidFill>
            </a:endParaRPr>
          </a:p>
          <a:p>
            <a:pPr algn="ctr"/>
            <a:r>
              <a:rPr lang="es-ES" sz="2000" dirty="0">
                <a:solidFill>
                  <a:schemeClr val="tx1"/>
                </a:solidFill>
              </a:rPr>
              <a:t> </a:t>
            </a:r>
            <a:endParaRPr lang="es-CO" sz="2000" dirty="0">
              <a:solidFill>
                <a:schemeClr val="tx1"/>
              </a:solidFill>
            </a:endParaRPr>
          </a:p>
          <a:p>
            <a:pPr algn="ctr">
              <a:lnSpc>
                <a:spcPct val="115000"/>
              </a:lnSpc>
              <a:spcAft>
                <a:spcPts val="1000"/>
              </a:spcAft>
            </a:pPr>
            <a:endParaRPr lang="es-CO" sz="2000" dirty="0">
              <a:solidFill>
                <a:schemeClr val="tx1"/>
              </a:solidFill>
              <a:effectLst/>
              <a:ea typeface="Calibri" panose="020F0502020204030204" pitchFamily="34" charset="0"/>
              <a:cs typeface="Times New Roman" panose="02020603050405020304" pitchFamily="18" charset="0"/>
            </a:endParaRPr>
          </a:p>
        </p:txBody>
      </p:sp>
      <p:sp>
        <p:nvSpPr>
          <p:cNvPr id="7" name="Rectángulo 6"/>
          <p:cNvSpPr/>
          <p:nvPr/>
        </p:nvSpPr>
        <p:spPr>
          <a:xfrm>
            <a:off x="159025" y="1005691"/>
            <a:ext cx="8706678" cy="2308324"/>
          </a:xfrm>
          <a:prstGeom prst="rect">
            <a:avLst/>
          </a:prstGeom>
        </p:spPr>
        <p:txBody>
          <a:bodyPr wrap="square">
            <a:spAutoFit/>
          </a:bodyPr>
          <a:lstStyle/>
          <a:p>
            <a:r>
              <a:rPr lang="es-ES" b="1" i="1" dirty="0"/>
              <a:t> </a:t>
            </a:r>
            <a:endParaRPr lang="es-CO" dirty="0"/>
          </a:p>
          <a:p>
            <a:pPr algn="ctr"/>
            <a:r>
              <a:rPr lang="es-ES" b="1" i="1" dirty="0"/>
              <a:t>“El cuidado de la palabra permitirá explorar nuevos ambientes de conocimiento e investigación devolviéndole a la curiosidad su valor cognitivo” </a:t>
            </a:r>
            <a:endParaRPr lang="es-CO" dirty="0"/>
          </a:p>
          <a:p>
            <a:pPr algn="ctr"/>
            <a:r>
              <a:rPr lang="es-ES" i="1" u="sng" dirty="0"/>
              <a:t>Rafael Galiano. (2007).Recuperado de: </a:t>
            </a:r>
            <a:r>
              <a:rPr lang="es-ES" i="1" u="sng" dirty="0">
                <a:hlinkClick r:id="rId2"/>
              </a:rPr>
              <a:t>http://servicios2.abc.gov.ar/lainstitucion/revistacomponents/revista/archivos/anales/numero06/archivosparadescargar/13_gagliano.pdf</a:t>
            </a:r>
            <a:r>
              <a:rPr lang="es-ES" i="1" u="sng" dirty="0"/>
              <a:t>.</a:t>
            </a:r>
            <a:endParaRPr lang="es-CO" dirty="0"/>
          </a:p>
          <a:p>
            <a:pPr algn="ctr"/>
            <a:r>
              <a:rPr lang="es-CO" b="1" i="1" dirty="0"/>
              <a:t> </a:t>
            </a:r>
            <a:endParaRPr lang="es-CO" dirty="0"/>
          </a:p>
          <a:p>
            <a:pPr algn="ctr">
              <a:spcAft>
                <a:spcPts val="0"/>
              </a:spcAft>
            </a:pPr>
            <a:endParaRPr lang="es-CO"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0312" y="95004"/>
            <a:ext cx="682935" cy="692420"/>
          </a:xfrm>
          <a:prstGeom prst="rect">
            <a:avLst/>
          </a:prstGeom>
        </p:spPr>
      </p:pic>
    </p:spTree>
    <p:extLst>
      <p:ext uri="{BB962C8B-B14F-4D97-AF65-F5344CB8AC3E}">
        <p14:creationId xmlns:p14="http://schemas.microsoft.com/office/powerpoint/2010/main" val="3970073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pic>
        <p:nvPicPr>
          <p:cNvPr id="5" name="Imagen 4" descr="D:\Mis documentos\Downloads\png (5).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0528" y="1031986"/>
            <a:ext cx="7477125" cy="4816475"/>
          </a:xfrm>
          <a:prstGeom prst="rect">
            <a:avLst/>
          </a:prstGeom>
          <a:noFill/>
          <a:ln>
            <a:noFill/>
          </a:ln>
        </p:spPr>
      </p:pic>
    </p:spTree>
    <p:extLst>
      <p:ext uri="{BB962C8B-B14F-4D97-AF65-F5344CB8AC3E}">
        <p14:creationId xmlns:p14="http://schemas.microsoft.com/office/powerpoint/2010/main" val="3733323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5" name="Rectángulo 14"/>
          <p:cNvSpPr/>
          <p:nvPr/>
        </p:nvSpPr>
        <p:spPr>
          <a:xfrm>
            <a:off x="78378" y="1169339"/>
            <a:ext cx="397866"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2</a:t>
            </a:r>
            <a:endPar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5" name="Rectángulo 4"/>
          <p:cNvSpPr/>
          <p:nvPr/>
        </p:nvSpPr>
        <p:spPr>
          <a:xfrm>
            <a:off x="216942" y="1012372"/>
            <a:ext cx="3449983" cy="340093"/>
          </a:xfrm>
          <a:prstGeom prst="rect">
            <a:avLst/>
          </a:prstGeom>
        </p:spPr>
        <p:txBody>
          <a:bodyPr wrap="none">
            <a:spAutoFit/>
          </a:bodyPr>
          <a:lstStyle/>
          <a:p>
            <a:pPr>
              <a:lnSpc>
                <a:spcPct val="115000"/>
              </a:lnSpc>
              <a:spcAft>
                <a:spcPts val="1000"/>
              </a:spcAft>
            </a:pPr>
            <a:r>
              <a:rPr lang="es-ES" sz="1400" b="1" dirty="0">
                <a:latin typeface="Verdana" panose="020B0604030504040204" pitchFamily="34" charset="0"/>
                <a:ea typeface="Cambria" panose="02040503050406030204" pitchFamily="18" charset="0"/>
                <a:cs typeface="Times New Roman" panose="02020603050405020304" pitchFamily="18" charset="0"/>
              </a:rPr>
              <a:t>Seguridad y Salud en el Trabajo </a:t>
            </a:r>
            <a:endParaRPr lang="es-CO" sz="14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7" name="Rectángulo 6"/>
          <p:cNvSpPr/>
          <p:nvPr/>
        </p:nvSpPr>
        <p:spPr>
          <a:xfrm>
            <a:off x="216942" y="1630816"/>
            <a:ext cx="8653926" cy="2003625"/>
          </a:xfrm>
          <a:prstGeom prst="rect">
            <a:avLst/>
          </a:prstGeom>
        </p:spPr>
        <p:txBody>
          <a:bodyPr wrap="square">
            <a:spAutoFit/>
          </a:bodyPr>
          <a:lstStyle/>
          <a:p>
            <a:pPr algn="just">
              <a:lnSpc>
                <a:spcPct val="115000"/>
              </a:lnSpc>
              <a:spcAft>
                <a:spcPts val="1000"/>
              </a:spcAft>
            </a:pPr>
            <a:r>
              <a:rPr lang="es-ES" dirty="0">
                <a:latin typeface="Cambria" panose="02040503050406030204" pitchFamily="18" charset="0"/>
                <a:ea typeface="Cambria" panose="02040503050406030204" pitchFamily="18" charset="0"/>
                <a:cs typeface="Times New Roman" panose="02020603050405020304" pitchFamily="18" charset="0"/>
              </a:rPr>
              <a:t>“Es la disciplina que trata de la prevención de las lesiones y enfermedades causadas por las condiciones de trabajo, y de la protección y promoción de la salud de los trabajadores. Tiene por objeto mejorar las condiciones y el medio ambiente de trabajo, así como la salud en el trabajo, que conlleva la promoción y el mantenimiento del bienestar físico, mental y social de los trabajadores en todas las ocupaciones”. </a:t>
            </a:r>
            <a:r>
              <a:rPr lang="es-ES" dirty="0"/>
              <a:t>Decreto 1072 de 2015 en su capitulo 6 del titulo 4 del libro </a:t>
            </a:r>
            <a:r>
              <a:rPr lang="es-ES" dirty="0" smtClean="0"/>
              <a:t>2</a:t>
            </a:r>
            <a:r>
              <a:rPr lang="es-ES" dirty="0" smtClean="0">
                <a:latin typeface="Cambria" panose="02040503050406030204" pitchFamily="18" charset="0"/>
                <a:ea typeface="Cambria" panose="02040503050406030204" pitchFamily="18" charset="0"/>
                <a:cs typeface="Times New Roman" panose="02020603050405020304" pitchFamily="18" charset="0"/>
              </a:rPr>
              <a:t>. </a:t>
            </a:r>
            <a:endParaRPr lang="es-CO" dirty="0">
              <a:effectLst/>
              <a:latin typeface="Cambria" panose="02040503050406030204" pitchFamily="18" charset="0"/>
              <a:ea typeface="Cambria" panose="02040503050406030204" pitchFamily="18" charset="0"/>
              <a:cs typeface="Times New Roman" panose="02020603050405020304" pitchFamily="18" charset="0"/>
            </a:endParaRPr>
          </a:p>
        </p:txBody>
      </p:sp>
      <p:pic>
        <p:nvPicPr>
          <p:cNvPr id="14" name="Imagen 13" descr="seguridad-y-salud-en-el-trabajo"/>
          <p:cNvPicPr/>
          <p:nvPr/>
        </p:nvPicPr>
        <p:blipFill rotWithShape="1">
          <a:blip r:embed="rId2">
            <a:extLst>
              <a:ext uri="{28A0092B-C50C-407E-A947-70E740481C1C}">
                <a14:useLocalDpi xmlns:a14="http://schemas.microsoft.com/office/drawing/2010/main" val="0"/>
              </a:ext>
            </a:extLst>
          </a:blip>
          <a:srcRect r="52117"/>
          <a:stretch/>
        </p:blipFill>
        <p:spPr bwMode="auto">
          <a:xfrm>
            <a:off x="2933530" y="3456643"/>
            <a:ext cx="3455395" cy="2136635"/>
          </a:xfrm>
          <a:prstGeom prst="ellipse">
            <a:avLst/>
          </a:prstGeom>
          <a:ln>
            <a:noFill/>
          </a:ln>
          <a:effectLst>
            <a:softEdge rad="112500"/>
          </a:effectLst>
          <a:extLst>
            <a:ext uri="{53640926-AAD7-44D8-BBD7-CCE9431645EC}">
              <a14:shadowObscured xmlns:a14="http://schemas.microsoft.com/office/drawing/2010/main"/>
            </a:ext>
          </a:extLst>
        </p:spPr>
      </p:pic>
      <p:sp>
        <p:nvSpPr>
          <p:cNvPr id="17" name="Cuadro de texto 36"/>
          <p:cNvSpPr txBox="1"/>
          <p:nvPr/>
        </p:nvSpPr>
        <p:spPr>
          <a:xfrm>
            <a:off x="6276851" y="5593278"/>
            <a:ext cx="2171700" cy="24765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CO" sz="900" i="1">
                <a:effectLst/>
                <a:ea typeface="Cambria" panose="02040503050406030204" pitchFamily="18" charset="0"/>
                <a:cs typeface="Times New Roman" panose="02020603050405020304" pitchFamily="18" charset="0"/>
              </a:rPr>
              <a:t>Imagen tomada de: </a:t>
            </a:r>
            <a:r>
              <a:rPr lang="es-CO" sz="900" i="1" u="sng">
                <a:solidFill>
                  <a:srgbClr val="0000FF"/>
                </a:solidFill>
                <a:effectLst/>
                <a:ea typeface="Cambria" panose="02040503050406030204" pitchFamily="18" charset="0"/>
                <a:cs typeface="Times New Roman" panose="02020603050405020304" pitchFamily="18" charset="0"/>
                <a:hlinkClick r:id="rId3"/>
              </a:rPr>
              <a:t>www.concalidad.com</a:t>
            </a:r>
            <a:endParaRPr lang="es-CO" sz="1100">
              <a:effectLst/>
              <a:ea typeface="Cambria" panose="02040503050406030204" pitchFamily="18" charset="0"/>
              <a:cs typeface="Times New Roman" panose="02020603050405020304" pitchFamily="18" charset="0"/>
            </a:endParaRPr>
          </a:p>
          <a:p>
            <a:pPr>
              <a:lnSpc>
                <a:spcPct val="115000"/>
              </a:lnSpc>
              <a:spcAft>
                <a:spcPts val="1000"/>
              </a:spcAft>
            </a:pPr>
            <a:r>
              <a:rPr lang="es-CO" sz="1100">
                <a:effectLst/>
                <a:ea typeface="Cambria" panose="02040503050406030204" pitchFamily="18" charset="0"/>
                <a:cs typeface="Times New Roman" panose="02020603050405020304" pitchFamily="18" charset="0"/>
              </a:rPr>
              <a:t> </a:t>
            </a:r>
          </a:p>
        </p:txBody>
      </p:sp>
    </p:spTree>
    <p:extLst>
      <p:ext uri="{BB962C8B-B14F-4D97-AF65-F5344CB8AC3E}">
        <p14:creationId xmlns:p14="http://schemas.microsoft.com/office/powerpoint/2010/main" val="1016492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5" name="Rectángulo 14"/>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2" name="Rectángulo 1"/>
          <p:cNvSpPr/>
          <p:nvPr/>
        </p:nvSpPr>
        <p:spPr>
          <a:xfrm>
            <a:off x="256784" y="1355574"/>
            <a:ext cx="8245258" cy="331245"/>
          </a:xfrm>
          <a:prstGeom prst="rect">
            <a:avLst/>
          </a:prstGeom>
        </p:spPr>
        <p:txBody>
          <a:bodyPr wrap="square">
            <a:spAutoFit/>
          </a:bodyPr>
          <a:lstStyle/>
          <a:p>
            <a:pPr>
              <a:lnSpc>
                <a:spcPct val="115000"/>
              </a:lnSpc>
              <a:spcAft>
                <a:spcPts val="750"/>
              </a:spcAft>
            </a:pPr>
            <a:r>
              <a:rPr lang="es-CO" sz="1350" b="1" dirty="0">
                <a:solidFill>
                  <a:srgbClr val="595959"/>
                </a:solidFill>
                <a:latin typeface="Verdana" panose="020B0604030504040204" pitchFamily="34" charset="0"/>
                <a:ea typeface="Times New Roman" panose="02020603050405020304" pitchFamily="18" charset="0"/>
                <a:cs typeface="Times New Roman" panose="02020603050405020304" pitchFamily="18" charset="0"/>
              </a:rPr>
              <a:t>Sistema de Gestión de Seguridad y Salud en el Trabajo </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ángulo 2"/>
          <p:cNvSpPr/>
          <p:nvPr/>
        </p:nvSpPr>
        <p:spPr>
          <a:xfrm>
            <a:off x="256784" y="2152379"/>
            <a:ext cx="4572000" cy="923330"/>
          </a:xfrm>
          <a:prstGeom prst="rect">
            <a:avLst/>
          </a:prstGeom>
        </p:spPr>
        <p:txBody>
          <a:bodyPr>
            <a:spAutoFit/>
          </a:bodyPr>
          <a:lstStyle/>
          <a:p>
            <a:pPr algn="just"/>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Tiene por objeto proporcionar un método para evaluar y mejorar los resultados en la prevención de los incidentes y accidentes en el lugar de trabajo por medio de la gestión eficaz de los peligros y riesgos en el lugar de trabajo.</a:t>
            </a:r>
            <a:endParaRPr lang="es-CO" sz="1350" dirty="0"/>
          </a:p>
        </p:txBody>
      </p:sp>
      <p:sp>
        <p:nvSpPr>
          <p:cNvPr id="4" name="Rectángulo 3"/>
          <p:cNvSpPr/>
          <p:nvPr/>
        </p:nvSpPr>
        <p:spPr>
          <a:xfrm>
            <a:off x="256784" y="3503579"/>
            <a:ext cx="4572000" cy="923330"/>
          </a:xfrm>
          <a:prstGeom prst="rect">
            <a:avLst/>
          </a:prstGeom>
        </p:spPr>
        <p:txBody>
          <a:bodyPr>
            <a:spAutoFit/>
          </a:bodyPr>
          <a:lstStyle/>
          <a:p>
            <a:pPr algn="just"/>
            <a:r>
              <a:rPr lang="es-CO" sz="135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Este concepto es un proceso basado en el principio del Ciclo Deming “Planificar-Hacer-Verificar-Actuar” (PHVA), concebido en el decenio de 1950 para supervisar los resultados de las empresas de una manera continua.</a:t>
            </a:r>
            <a:endParaRPr lang="es-CO" sz="1350" dirty="0"/>
          </a:p>
        </p:txBody>
      </p:sp>
      <p:pic>
        <p:nvPicPr>
          <p:cNvPr id="12" name="Imagen 11"/>
          <p:cNvPicPr/>
          <p:nvPr/>
        </p:nvPicPr>
        <p:blipFill rotWithShape="1">
          <a:blip r:embed="rId2"/>
          <a:srcRect l="46551" t="28958" r="25229" b="37366"/>
          <a:stretch/>
        </p:blipFill>
        <p:spPr bwMode="auto">
          <a:xfrm>
            <a:off x="5424924" y="2152379"/>
            <a:ext cx="2104258" cy="1512794"/>
          </a:xfrm>
          <a:prstGeom prst="rect">
            <a:avLst/>
          </a:prstGeom>
          <a:ln>
            <a:noFill/>
          </a:ln>
          <a:extLst>
            <a:ext uri="{53640926-AAD7-44D8-BBD7-CCE9431645EC}">
              <a14:shadowObscured xmlns:a14="http://schemas.microsoft.com/office/drawing/2010/main"/>
            </a:ext>
          </a:extLst>
        </p:spPr>
      </p:pic>
      <p:sp>
        <p:nvSpPr>
          <p:cNvPr id="16" name="Cuadro de texto 5"/>
          <p:cNvSpPr txBox="1"/>
          <p:nvPr/>
        </p:nvSpPr>
        <p:spPr>
          <a:xfrm>
            <a:off x="5289116" y="4945776"/>
            <a:ext cx="3766322" cy="235744"/>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nSpc>
                <a:spcPct val="115000"/>
              </a:lnSpc>
            </a:pPr>
            <a:r>
              <a:rPr lang="es-CO" sz="600" dirty="0">
                <a:ea typeface="Times New Roman" panose="02020603050405020304" pitchFamily="18" charset="0"/>
                <a:cs typeface="Times New Roman" panose="02020603050405020304" pitchFamily="18" charset="0"/>
              </a:rPr>
              <a:t>Grafico : El ciclo de Deming</a:t>
            </a:r>
            <a:r>
              <a:rPr lang="es-CO" sz="600" dirty="0">
                <a:ea typeface="Times New Roman" panose="02020603050405020304" pitchFamily="18" charset="0"/>
                <a:cs typeface="Garamond" panose="02020404030301010803" pitchFamily="18" charset="0"/>
              </a:rPr>
              <a:t> por Karn G. Bulsuk:</a:t>
            </a:r>
            <a:endParaRPr lang="es-CO" sz="825" dirty="0">
              <a:ea typeface="Times New Roman" panose="02020603050405020304" pitchFamily="18" charset="0"/>
              <a:cs typeface="Times New Roman" panose="02020603050405020304" pitchFamily="18" charset="0"/>
            </a:endParaRPr>
          </a:p>
          <a:p>
            <a:pPr>
              <a:lnSpc>
                <a:spcPct val="115000"/>
              </a:lnSpc>
              <a:spcAft>
                <a:spcPts val="750"/>
              </a:spcAft>
            </a:pPr>
            <a:r>
              <a:rPr lang="es-CO" sz="600" dirty="0">
                <a:ea typeface="Times New Roman" panose="02020603050405020304" pitchFamily="18" charset="0"/>
                <a:cs typeface="Garamond" panose="02020404030301010803" pitchFamily="18" charset="0"/>
              </a:rPr>
              <a:t>(Véase el sitio web: http://blog.bulsuk.com/2009/02/taking-first-step-with-</a:t>
            </a:r>
            <a:r>
              <a:rPr lang="es-CO" sz="600" dirty="0">
                <a:latin typeface="Garamond" panose="02020404030301010803" pitchFamily="18" charset="0"/>
                <a:ea typeface="Times New Roman" panose="02020603050405020304" pitchFamily="18" charset="0"/>
                <a:cs typeface="Garamond" panose="02020404030301010803" pitchFamily="18" charset="0"/>
              </a:rPr>
              <a:t>pdca.html#axzz1GBg5Y7Fn).</a:t>
            </a:r>
            <a:endParaRPr lang="es-CO" sz="825" dirty="0">
              <a:ea typeface="Times New Roman" panose="02020603050405020304" pitchFamily="18"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2849547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78378" y="1169339"/>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4" name="Rectángulo 3"/>
          <p:cNvSpPr/>
          <p:nvPr/>
        </p:nvSpPr>
        <p:spPr>
          <a:xfrm>
            <a:off x="321121" y="1179712"/>
            <a:ext cx="8376781" cy="331245"/>
          </a:xfrm>
          <a:prstGeom prst="rect">
            <a:avLst/>
          </a:prstGeom>
        </p:spPr>
        <p:txBody>
          <a:bodyPr wrap="square">
            <a:spAutoFit/>
          </a:bodyPr>
          <a:lstStyle/>
          <a:p>
            <a:pPr>
              <a:lnSpc>
                <a:spcPct val="115000"/>
              </a:lnSpc>
              <a:spcAft>
                <a:spcPts val="750"/>
              </a:spcAft>
            </a:pPr>
            <a:r>
              <a:rPr lang="es-CO" sz="1350" b="1" dirty="0">
                <a:solidFill>
                  <a:srgbClr val="595959"/>
                </a:solidFill>
                <a:latin typeface="Verdana" panose="020B0604030504040204" pitchFamily="34" charset="0"/>
                <a:ea typeface="Times New Roman" panose="02020603050405020304" pitchFamily="18" charset="0"/>
                <a:cs typeface="Times New Roman" panose="02020603050405020304" pitchFamily="18" charset="0"/>
              </a:rPr>
              <a:t>Legislación en Seguridad y salud en el trabajo: énfasis en el Decreto 1443 de 2014</a:t>
            </a:r>
            <a:endParaRPr lang="es-CO" sz="135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graphicFrame>
        <p:nvGraphicFramePr>
          <p:cNvPr id="6" name="Diagrama 5"/>
          <p:cNvGraphicFramePr/>
          <p:nvPr>
            <p:extLst>
              <p:ext uri="{D42A27DB-BD31-4B8C-83A1-F6EECF244321}">
                <p14:modId xmlns:p14="http://schemas.microsoft.com/office/powerpoint/2010/main" val="619639515"/>
              </p:ext>
            </p:extLst>
          </p:nvPr>
        </p:nvGraphicFramePr>
        <p:xfrm>
          <a:off x="1026905" y="1677170"/>
          <a:ext cx="6305550" cy="4095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576326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1074</TotalTime>
  <Words>3636</Words>
  <Application>Microsoft Macintosh PowerPoint</Application>
  <PresentationFormat>On-screen Show (4:3)</PresentationFormat>
  <Paragraphs>403</Paragraphs>
  <Slides>45</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45</vt:i4>
      </vt:variant>
    </vt:vector>
  </HeadingPairs>
  <TitlesOfParts>
    <vt:vector size="57" baseType="lpstr">
      <vt:lpstr>Arial Unicode MS</vt:lpstr>
      <vt:lpstr>Calibri</vt:lpstr>
      <vt:lpstr>Cambria</vt:lpstr>
      <vt:lpstr>Century Gothic</vt:lpstr>
      <vt:lpstr>Comic Sans MS</vt:lpstr>
      <vt:lpstr>Garamond</vt:lpstr>
      <vt:lpstr>Gill Sans MT</vt:lpstr>
      <vt:lpstr>Times New Roman</vt:lpstr>
      <vt:lpstr>Verdana</vt:lpstr>
      <vt:lpstr>Wingdings</vt:lpstr>
      <vt:lpstr>Arial</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Silvia Aguirre</dc:creator>
  <cp:lastModifiedBy>Clara E Restrepo B</cp:lastModifiedBy>
  <cp:revision>180</cp:revision>
  <dcterms:created xsi:type="dcterms:W3CDTF">2015-01-22T21:04:18Z</dcterms:created>
  <dcterms:modified xsi:type="dcterms:W3CDTF">2016-05-16T19:19:41Z</dcterms:modified>
</cp:coreProperties>
</file>