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41"/>
  </p:notesMasterIdLst>
  <p:sldIdLst>
    <p:sldId id="256" r:id="rId3"/>
    <p:sldId id="259" r:id="rId4"/>
    <p:sldId id="260" r:id="rId5"/>
    <p:sldId id="261" r:id="rId6"/>
    <p:sldId id="262" r:id="rId7"/>
    <p:sldId id="263" r:id="rId8"/>
    <p:sldId id="264" r:id="rId9"/>
    <p:sldId id="265" r:id="rId10"/>
    <p:sldId id="295" r:id="rId11"/>
    <p:sldId id="266" r:id="rId12"/>
    <p:sldId id="267" r:id="rId13"/>
    <p:sldId id="271" r:id="rId14"/>
    <p:sldId id="272" r:id="rId15"/>
    <p:sldId id="268" r:id="rId16"/>
    <p:sldId id="294" r:id="rId17"/>
    <p:sldId id="296" r:id="rId18"/>
    <p:sldId id="270" r:id="rId19"/>
    <p:sldId id="273" r:id="rId20"/>
    <p:sldId id="293" r:id="rId21"/>
    <p:sldId id="297" r:id="rId22"/>
    <p:sldId id="299" r:id="rId23"/>
    <p:sldId id="278" r:id="rId24"/>
    <p:sldId id="279" r:id="rId25"/>
    <p:sldId id="280" r:id="rId26"/>
    <p:sldId id="300" r:id="rId27"/>
    <p:sldId id="281" r:id="rId28"/>
    <p:sldId id="282" r:id="rId29"/>
    <p:sldId id="283" r:id="rId30"/>
    <p:sldId id="284" r:id="rId31"/>
    <p:sldId id="285" r:id="rId32"/>
    <p:sldId id="286" r:id="rId33"/>
    <p:sldId id="287" r:id="rId34"/>
    <p:sldId id="288" r:id="rId35"/>
    <p:sldId id="289" r:id="rId36"/>
    <p:sldId id="290" r:id="rId37"/>
    <p:sldId id="301" r:id="rId38"/>
    <p:sldId id="291" r:id="rId39"/>
    <p:sldId id="292" r:id="rId40"/>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LGABADI" initials="O"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7C319"/>
    <a:srgbClr val="009900"/>
    <a:srgbClr val="33CC33"/>
    <a:srgbClr val="15ACFF"/>
    <a:srgbClr val="0094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7"/>
    <p:restoredTop sz="79564" autoAdjust="0"/>
  </p:normalViewPr>
  <p:slideViewPr>
    <p:cSldViewPr snapToGrid="0" snapToObjects="1">
      <p:cViewPr varScale="1">
        <p:scale>
          <a:sx n="46" d="100"/>
          <a:sy n="46" d="100"/>
        </p:scale>
        <p:origin x="1360" y="17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tableStyles" Target="tableStyles.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40" Type="http://schemas.openxmlformats.org/officeDocument/2006/relationships/slide" Target="slides/slide38.xml"/><Relationship Id="rId41" Type="http://schemas.openxmlformats.org/officeDocument/2006/relationships/notesMaster" Target="notesMasters/notesMaster1.xml"/><Relationship Id="rId42" Type="http://schemas.openxmlformats.org/officeDocument/2006/relationships/commentAuthors" Target="commentAuthors.xml"/><Relationship Id="rId43" Type="http://schemas.openxmlformats.org/officeDocument/2006/relationships/presProps" Target="presProps.xml"/><Relationship Id="rId44" Type="http://schemas.openxmlformats.org/officeDocument/2006/relationships/viewProps" Target="viewProps.xml"/><Relationship Id="rId4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535CD0-089B-40C5-A046-5E2EAF0384EE}"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CO"/>
        </a:p>
      </dgm:t>
    </dgm:pt>
    <dgm:pt modelId="{975F5156-68F4-4F05-8AB8-FDDCDD7AE506}">
      <dgm:prSet custT="1">
        <dgm:style>
          <a:lnRef idx="1">
            <a:schemeClr val="accent1"/>
          </a:lnRef>
          <a:fillRef idx="2">
            <a:schemeClr val="accent1"/>
          </a:fillRef>
          <a:effectRef idx="1">
            <a:schemeClr val="accent1"/>
          </a:effectRef>
          <a:fontRef idx="minor">
            <a:schemeClr val="dk1"/>
          </a:fontRef>
        </dgm:style>
      </dgm:prSet>
      <dgm:spPr>
        <a:solidFill>
          <a:schemeClr val="accent1">
            <a:lumMod val="20000"/>
            <a:lumOff val="80000"/>
          </a:schemeClr>
        </a:solidFill>
      </dgm:spPr>
      <dgm:t>
        <a:bodyPr/>
        <a:lstStyle/>
        <a:p>
          <a:pPr rtl="0"/>
          <a:r>
            <a:rPr lang="es-ES" sz="1600" dirty="0" smtClean="0">
              <a:solidFill>
                <a:schemeClr val="tx1"/>
              </a:solidFill>
            </a:rPr>
            <a:t>Se entienden como  proceso administrativo cuya finalidad  es la identificación o localización, análisis y control de situaciones o condiciones inseguras, que encierran la posibilidad de generar alteraciones a la dinámica normal de la organización. </a:t>
          </a:r>
        </a:p>
        <a:p>
          <a:pPr rtl="0"/>
          <a:endParaRPr lang="es-ES" sz="1600" dirty="0" smtClean="0">
            <a:solidFill>
              <a:schemeClr val="tx1"/>
            </a:solidFill>
          </a:endParaRPr>
        </a:p>
        <a:p>
          <a:pPr rtl="0"/>
          <a:r>
            <a:rPr lang="es-ES" sz="1600" dirty="0" smtClean="0">
              <a:solidFill>
                <a:schemeClr val="tx1"/>
              </a:solidFill>
            </a:rPr>
            <a:t>Que pueden provocar: Paros en procesos, daños en máquinas, equipos o instalaciones, provocar enfermedades o accidentes.</a:t>
          </a:r>
        </a:p>
        <a:p>
          <a:pPr rtl="0"/>
          <a:endParaRPr lang="es-ES" sz="1600" dirty="0" smtClean="0">
            <a:solidFill>
              <a:schemeClr val="tx1"/>
            </a:solidFill>
          </a:endParaRPr>
        </a:p>
        <a:p>
          <a:pPr rtl="0"/>
          <a:r>
            <a:rPr lang="es-ES" sz="1600" dirty="0" smtClean="0">
              <a:solidFill>
                <a:schemeClr val="tx1"/>
              </a:solidFill>
            </a:rPr>
            <a:t>La Inspección se hace para: Diagnóstico, seguimiento y control a programas preventivos y de vigilancia epidemiológica</a:t>
          </a:r>
        </a:p>
      </dgm:t>
    </dgm:pt>
    <dgm:pt modelId="{25DF1D1F-592E-46E6-9C9D-51987707BBC4}" type="parTrans" cxnId="{AB5CC01D-80D6-42F4-8BBF-E7DD4A0E858E}">
      <dgm:prSet/>
      <dgm:spPr/>
      <dgm:t>
        <a:bodyPr/>
        <a:lstStyle/>
        <a:p>
          <a:endParaRPr lang="es-CO"/>
        </a:p>
      </dgm:t>
    </dgm:pt>
    <dgm:pt modelId="{710DA4CE-ECC8-41C5-AAB1-12C46516B05A}" type="sibTrans" cxnId="{AB5CC01D-80D6-42F4-8BBF-E7DD4A0E858E}">
      <dgm:prSet/>
      <dgm:spPr/>
      <dgm:t>
        <a:bodyPr/>
        <a:lstStyle/>
        <a:p>
          <a:endParaRPr lang="es-CO"/>
        </a:p>
      </dgm:t>
    </dgm:pt>
    <dgm:pt modelId="{DE31D8BA-6421-4868-B1A2-CC5229196751}">
      <dgm:prSet custT="1">
        <dgm:style>
          <a:lnRef idx="1">
            <a:schemeClr val="accent1"/>
          </a:lnRef>
          <a:fillRef idx="2">
            <a:schemeClr val="accent1"/>
          </a:fillRef>
          <a:effectRef idx="1">
            <a:schemeClr val="accent1"/>
          </a:effectRef>
          <a:fontRef idx="minor">
            <a:schemeClr val="dk1"/>
          </a:fontRef>
        </dgm:style>
      </dgm:prSet>
      <dgm:spPr>
        <a:solidFill>
          <a:schemeClr val="bg2"/>
        </a:solidFill>
      </dgm:spPr>
      <dgm:t>
        <a:bodyPr/>
        <a:lstStyle/>
        <a:p>
          <a:pPr rtl="0"/>
          <a:r>
            <a:rPr lang="es-ES" sz="1600" dirty="0" smtClean="0">
              <a:solidFill>
                <a:schemeClr val="tx1"/>
              </a:solidFill>
            </a:rPr>
            <a:t>Su enfoque es preventivo y ayudan a tomar decisiones para el control de riesgos</a:t>
          </a:r>
          <a:endParaRPr lang="es-CO" sz="1600" dirty="0">
            <a:solidFill>
              <a:schemeClr val="tx1"/>
            </a:solidFill>
          </a:endParaRPr>
        </a:p>
      </dgm:t>
    </dgm:pt>
    <dgm:pt modelId="{A8565335-C130-4DA7-98E1-CB7BAEAFA42A}" type="parTrans" cxnId="{FC44192C-817E-44D2-9695-222CA66DFCED}">
      <dgm:prSet/>
      <dgm:spPr/>
      <dgm:t>
        <a:bodyPr/>
        <a:lstStyle/>
        <a:p>
          <a:endParaRPr lang="es-CO"/>
        </a:p>
      </dgm:t>
    </dgm:pt>
    <dgm:pt modelId="{3DA2A200-8133-400F-AE0F-2EE3826E6B24}" type="sibTrans" cxnId="{FC44192C-817E-44D2-9695-222CA66DFCED}">
      <dgm:prSet/>
      <dgm:spPr/>
      <dgm:t>
        <a:bodyPr/>
        <a:lstStyle/>
        <a:p>
          <a:endParaRPr lang="es-CO"/>
        </a:p>
      </dgm:t>
    </dgm:pt>
    <dgm:pt modelId="{7B9898B4-DA02-4547-B711-B97E562A24E0}" type="pres">
      <dgm:prSet presAssocID="{5B535CD0-089B-40C5-A046-5E2EAF0384EE}" presName="Name0" presStyleCnt="0">
        <dgm:presLayoutVars>
          <dgm:dir/>
          <dgm:animLvl val="lvl"/>
          <dgm:resizeHandles val="exact"/>
        </dgm:presLayoutVars>
      </dgm:prSet>
      <dgm:spPr/>
      <dgm:t>
        <a:bodyPr/>
        <a:lstStyle/>
        <a:p>
          <a:endParaRPr lang="es-CO"/>
        </a:p>
      </dgm:t>
    </dgm:pt>
    <dgm:pt modelId="{91C472CA-83F1-4DA7-A68E-055E8DBD7A6D}" type="pres">
      <dgm:prSet presAssocID="{975F5156-68F4-4F05-8AB8-FDDCDD7AE506}" presName="linNode" presStyleCnt="0"/>
      <dgm:spPr/>
    </dgm:pt>
    <dgm:pt modelId="{883CE207-4654-4910-B1A8-54619D0422DB}" type="pres">
      <dgm:prSet presAssocID="{975F5156-68F4-4F05-8AB8-FDDCDD7AE506}" presName="parentText" presStyleLbl="node1" presStyleIdx="0" presStyleCnt="2" custScaleX="263554" custScaleY="61376" custLinFactNeighborX="5903" custLinFactNeighborY="-1448">
        <dgm:presLayoutVars>
          <dgm:chMax val="1"/>
          <dgm:bulletEnabled val="1"/>
        </dgm:presLayoutVars>
      </dgm:prSet>
      <dgm:spPr/>
      <dgm:t>
        <a:bodyPr/>
        <a:lstStyle/>
        <a:p>
          <a:endParaRPr lang="es-CO"/>
        </a:p>
      </dgm:t>
    </dgm:pt>
    <dgm:pt modelId="{84F10751-9887-4155-8782-483F1DCFA49E}" type="pres">
      <dgm:prSet presAssocID="{710DA4CE-ECC8-41C5-AAB1-12C46516B05A}" presName="sp" presStyleCnt="0"/>
      <dgm:spPr/>
    </dgm:pt>
    <dgm:pt modelId="{7E07C8E7-90B6-46BB-89B6-4201219B5D1C}" type="pres">
      <dgm:prSet presAssocID="{DE31D8BA-6421-4868-B1A2-CC5229196751}" presName="linNode" presStyleCnt="0"/>
      <dgm:spPr/>
    </dgm:pt>
    <dgm:pt modelId="{5F1C5A13-2BBF-4BCA-8B98-B56E7E6CB3D3}" type="pres">
      <dgm:prSet presAssocID="{DE31D8BA-6421-4868-B1A2-CC5229196751}" presName="parentText" presStyleLbl="node1" presStyleIdx="1" presStyleCnt="2" custScaleX="137227" custScaleY="12057" custLinFactNeighborX="61776" custLinFactNeighborY="-871">
        <dgm:presLayoutVars>
          <dgm:chMax val="1"/>
          <dgm:bulletEnabled val="1"/>
        </dgm:presLayoutVars>
      </dgm:prSet>
      <dgm:spPr/>
      <dgm:t>
        <a:bodyPr/>
        <a:lstStyle/>
        <a:p>
          <a:endParaRPr lang="es-CO"/>
        </a:p>
      </dgm:t>
    </dgm:pt>
  </dgm:ptLst>
  <dgm:cxnLst>
    <dgm:cxn modelId="{FC44192C-817E-44D2-9695-222CA66DFCED}" srcId="{5B535CD0-089B-40C5-A046-5E2EAF0384EE}" destId="{DE31D8BA-6421-4868-B1A2-CC5229196751}" srcOrd="1" destOrd="0" parTransId="{A8565335-C130-4DA7-98E1-CB7BAEAFA42A}" sibTransId="{3DA2A200-8133-400F-AE0F-2EE3826E6B24}"/>
    <dgm:cxn modelId="{0129A585-1513-4C8B-A891-766025368877}" type="presOf" srcId="{DE31D8BA-6421-4868-B1A2-CC5229196751}" destId="{5F1C5A13-2BBF-4BCA-8B98-B56E7E6CB3D3}" srcOrd="0" destOrd="0" presId="urn:microsoft.com/office/officeart/2005/8/layout/vList5"/>
    <dgm:cxn modelId="{27F95928-04E9-4E09-9317-3F114367D47C}" type="presOf" srcId="{5B535CD0-089B-40C5-A046-5E2EAF0384EE}" destId="{7B9898B4-DA02-4547-B711-B97E562A24E0}" srcOrd="0" destOrd="0" presId="urn:microsoft.com/office/officeart/2005/8/layout/vList5"/>
    <dgm:cxn modelId="{AB5CC01D-80D6-42F4-8BBF-E7DD4A0E858E}" srcId="{5B535CD0-089B-40C5-A046-5E2EAF0384EE}" destId="{975F5156-68F4-4F05-8AB8-FDDCDD7AE506}" srcOrd="0" destOrd="0" parTransId="{25DF1D1F-592E-46E6-9C9D-51987707BBC4}" sibTransId="{710DA4CE-ECC8-41C5-AAB1-12C46516B05A}"/>
    <dgm:cxn modelId="{0A9107E0-3E09-4111-8CB2-FF56C5FD5BC3}" type="presOf" srcId="{975F5156-68F4-4F05-8AB8-FDDCDD7AE506}" destId="{883CE207-4654-4910-B1A8-54619D0422DB}" srcOrd="0" destOrd="0" presId="urn:microsoft.com/office/officeart/2005/8/layout/vList5"/>
    <dgm:cxn modelId="{A7ACFD4F-D710-4F9B-A6C0-BC8E7D35E0E2}" type="presParOf" srcId="{7B9898B4-DA02-4547-B711-B97E562A24E0}" destId="{91C472CA-83F1-4DA7-A68E-055E8DBD7A6D}" srcOrd="0" destOrd="0" presId="urn:microsoft.com/office/officeart/2005/8/layout/vList5"/>
    <dgm:cxn modelId="{9BB76883-613A-4C66-A1A8-597C1E1A91BC}" type="presParOf" srcId="{91C472CA-83F1-4DA7-A68E-055E8DBD7A6D}" destId="{883CE207-4654-4910-B1A8-54619D0422DB}" srcOrd="0" destOrd="0" presId="urn:microsoft.com/office/officeart/2005/8/layout/vList5"/>
    <dgm:cxn modelId="{1D260B7A-B3BA-446D-BB18-B1FE04784487}" type="presParOf" srcId="{7B9898B4-DA02-4547-B711-B97E562A24E0}" destId="{84F10751-9887-4155-8782-483F1DCFA49E}" srcOrd="1" destOrd="0" presId="urn:microsoft.com/office/officeart/2005/8/layout/vList5"/>
    <dgm:cxn modelId="{162BEF3C-3EB3-4162-94B4-E0C3A69EDD5D}" type="presParOf" srcId="{7B9898B4-DA02-4547-B711-B97E562A24E0}" destId="{7E07C8E7-90B6-46BB-89B6-4201219B5D1C}" srcOrd="2" destOrd="0" presId="urn:microsoft.com/office/officeart/2005/8/layout/vList5"/>
    <dgm:cxn modelId="{25704DF5-89F2-41AA-98F8-F46692242FF1}" type="presParOf" srcId="{7E07C8E7-90B6-46BB-89B6-4201219B5D1C}" destId="{5F1C5A13-2BBF-4BCA-8B98-B56E7E6CB3D3}" srcOrd="0"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3CE207-4654-4910-B1A8-54619D0422DB}">
      <dsp:nvSpPr>
        <dsp:cNvPr id="0" name=""/>
        <dsp:cNvSpPr/>
      </dsp:nvSpPr>
      <dsp:spPr>
        <a:xfrm>
          <a:off x="392792" y="401660"/>
          <a:ext cx="7954129" cy="2626951"/>
        </a:xfrm>
        <a:prstGeom prst="roundRect">
          <a:avLst/>
        </a:prstGeom>
        <a:solidFill>
          <a:schemeClr val="accent1">
            <a:lumMod val="20000"/>
            <a:lumOff val="80000"/>
          </a:schemeClr>
        </a:soli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60960" tIns="30480" rIns="60960" bIns="30480" numCol="1" spcCol="1270" anchor="ctr" anchorCtr="0">
          <a:noAutofit/>
        </a:bodyPr>
        <a:lstStyle/>
        <a:p>
          <a:pPr lvl="0" algn="ctr" defTabSz="711200" rtl="0">
            <a:lnSpc>
              <a:spcPct val="90000"/>
            </a:lnSpc>
            <a:spcBef>
              <a:spcPct val="0"/>
            </a:spcBef>
            <a:spcAft>
              <a:spcPct val="35000"/>
            </a:spcAft>
          </a:pPr>
          <a:r>
            <a:rPr lang="es-ES" sz="1600" kern="1200" dirty="0" smtClean="0">
              <a:solidFill>
                <a:schemeClr val="tx1"/>
              </a:solidFill>
            </a:rPr>
            <a:t>Se entienden como  proceso administrativo cuya finalidad  es la identificación o localización, análisis y control de situaciones o condiciones inseguras, que encierran la posibilidad de generar alteraciones a la dinámica normal de la organización. </a:t>
          </a:r>
        </a:p>
        <a:p>
          <a:pPr lvl="0" algn="ctr" defTabSz="711200" rtl="0">
            <a:lnSpc>
              <a:spcPct val="90000"/>
            </a:lnSpc>
            <a:spcBef>
              <a:spcPct val="0"/>
            </a:spcBef>
            <a:spcAft>
              <a:spcPct val="35000"/>
            </a:spcAft>
          </a:pPr>
          <a:endParaRPr lang="es-ES" sz="1600" kern="1200" dirty="0" smtClean="0">
            <a:solidFill>
              <a:schemeClr val="tx1"/>
            </a:solidFill>
          </a:endParaRPr>
        </a:p>
        <a:p>
          <a:pPr lvl="0" algn="ctr" defTabSz="711200" rtl="0">
            <a:lnSpc>
              <a:spcPct val="90000"/>
            </a:lnSpc>
            <a:spcBef>
              <a:spcPct val="0"/>
            </a:spcBef>
            <a:spcAft>
              <a:spcPct val="35000"/>
            </a:spcAft>
          </a:pPr>
          <a:r>
            <a:rPr lang="es-ES" sz="1600" kern="1200" dirty="0" smtClean="0">
              <a:solidFill>
                <a:schemeClr val="tx1"/>
              </a:solidFill>
            </a:rPr>
            <a:t>Que pueden provocar: Paros en procesos, daños en máquinas, equipos o instalaciones, provocar enfermedades o accidentes.</a:t>
          </a:r>
        </a:p>
        <a:p>
          <a:pPr lvl="0" algn="ctr" defTabSz="711200" rtl="0">
            <a:lnSpc>
              <a:spcPct val="90000"/>
            </a:lnSpc>
            <a:spcBef>
              <a:spcPct val="0"/>
            </a:spcBef>
            <a:spcAft>
              <a:spcPct val="35000"/>
            </a:spcAft>
          </a:pPr>
          <a:endParaRPr lang="es-ES" sz="1600" kern="1200" dirty="0" smtClean="0">
            <a:solidFill>
              <a:schemeClr val="tx1"/>
            </a:solidFill>
          </a:endParaRPr>
        </a:p>
        <a:p>
          <a:pPr lvl="0" algn="ctr" defTabSz="711200" rtl="0">
            <a:lnSpc>
              <a:spcPct val="90000"/>
            </a:lnSpc>
            <a:spcBef>
              <a:spcPct val="0"/>
            </a:spcBef>
            <a:spcAft>
              <a:spcPct val="35000"/>
            </a:spcAft>
          </a:pPr>
          <a:r>
            <a:rPr lang="es-ES" sz="1600" kern="1200" dirty="0" smtClean="0">
              <a:solidFill>
                <a:schemeClr val="tx1"/>
              </a:solidFill>
            </a:rPr>
            <a:t>La Inspección se hace para: Diagnóstico, seguimiento y control a programas preventivos y de vigilancia epidemiológica</a:t>
          </a:r>
        </a:p>
      </dsp:txBody>
      <dsp:txXfrm>
        <a:off x="521029" y="529897"/>
        <a:ext cx="7697655" cy="2370477"/>
      </dsp:txXfrm>
    </dsp:sp>
    <dsp:sp modelId="{5F1C5A13-2BBF-4BCA-8B98-B56E7E6CB3D3}">
      <dsp:nvSpPr>
        <dsp:cNvPr id="0" name=""/>
        <dsp:cNvSpPr/>
      </dsp:nvSpPr>
      <dsp:spPr>
        <a:xfrm>
          <a:off x="2079054" y="3267312"/>
          <a:ext cx="4141547" cy="516051"/>
        </a:xfrm>
        <a:prstGeom prst="roundRect">
          <a:avLst/>
        </a:prstGeom>
        <a:solidFill>
          <a:schemeClr val="bg2"/>
        </a:soli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60960" tIns="30480" rIns="60960" bIns="30480" numCol="1" spcCol="1270" anchor="ctr" anchorCtr="0">
          <a:noAutofit/>
        </a:bodyPr>
        <a:lstStyle/>
        <a:p>
          <a:pPr lvl="0" algn="ctr" defTabSz="711200" rtl="0">
            <a:lnSpc>
              <a:spcPct val="90000"/>
            </a:lnSpc>
            <a:spcBef>
              <a:spcPct val="0"/>
            </a:spcBef>
            <a:spcAft>
              <a:spcPct val="35000"/>
            </a:spcAft>
          </a:pPr>
          <a:r>
            <a:rPr lang="es-ES" sz="1600" kern="1200" dirty="0" smtClean="0">
              <a:solidFill>
                <a:schemeClr val="tx1"/>
              </a:solidFill>
            </a:rPr>
            <a:t>Su enfoque es preventivo y ayudan a tomar decisiones para el control de riesgos</a:t>
          </a:r>
          <a:endParaRPr lang="es-CO" sz="1600" kern="1200" dirty="0">
            <a:solidFill>
              <a:schemeClr val="tx1"/>
            </a:solidFill>
          </a:endParaRPr>
        </a:p>
      </dsp:txBody>
      <dsp:txXfrm>
        <a:off x="2104246" y="3292504"/>
        <a:ext cx="4091163" cy="465667"/>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908CAB-59F7-425C-8876-716FC898C0F4}" type="datetimeFigureOut">
              <a:rPr lang="es-CO" smtClean="0"/>
              <a:t>12/05/16</a:t>
            </a:fld>
            <a:endParaRPr lang="es-CO"/>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685C468-B822-4CA2-B232-DFF4804D6136}" type="slidenum">
              <a:rPr lang="es-CO" smtClean="0"/>
              <a:t>‹#›</a:t>
            </a:fld>
            <a:endParaRPr lang="es-CO"/>
          </a:p>
        </p:txBody>
      </p:sp>
    </p:spTree>
    <p:extLst>
      <p:ext uri="{BB962C8B-B14F-4D97-AF65-F5344CB8AC3E}">
        <p14:creationId xmlns:p14="http://schemas.microsoft.com/office/powerpoint/2010/main" val="30794387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solidFill>
                <a:srgbClr val="FF0000"/>
              </a:solidFill>
            </a:endParaRPr>
          </a:p>
        </p:txBody>
      </p:sp>
      <p:sp>
        <p:nvSpPr>
          <p:cNvPr id="4" name="Marcador de número de diapositiva 3"/>
          <p:cNvSpPr>
            <a:spLocks noGrp="1"/>
          </p:cNvSpPr>
          <p:nvPr>
            <p:ph type="sldNum" sz="quarter" idx="10"/>
          </p:nvPr>
        </p:nvSpPr>
        <p:spPr/>
        <p:txBody>
          <a:bodyPr/>
          <a:lstStyle/>
          <a:p>
            <a:fld id="{E685C468-B822-4CA2-B232-DFF4804D6136}" type="slidenum">
              <a:rPr lang="es-CO" smtClean="0"/>
              <a:t>2</a:t>
            </a:fld>
            <a:endParaRPr lang="es-CO"/>
          </a:p>
        </p:txBody>
      </p:sp>
    </p:spTree>
    <p:extLst>
      <p:ext uri="{BB962C8B-B14F-4D97-AF65-F5344CB8AC3E}">
        <p14:creationId xmlns:p14="http://schemas.microsoft.com/office/powerpoint/2010/main" val="35460216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baseline="0" dirty="0" smtClean="0"/>
              <a:t>. </a:t>
            </a:r>
          </a:p>
          <a:p>
            <a:endParaRPr lang="es-CO" dirty="0"/>
          </a:p>
        </p:txBody>
      </p:sp>
      <p:sp>
        <p:nvSpPr>
          <p:cNvPr id="4" name="Marcador de número de diapositiva 3"/>
          <p:cNvSpPr>
            <a:spLocks noGrp="1"/>
          </p:cNvSpPr>
          <p:nvPr>
            <p:ph type="sldNum" sz="quarter" idx="10"/>
          </p:nvPr>
        </p:nvSpPr>
        <p:spPr/>
        <p:txBody>
          <a:bodyPr/>
          <a:lstStyle/>
          <a:p>
            <a:fld id="{E685C468-B822-4CA2-B232-DFF4804D6136}" type="slidenum">
              <a:rPr lang="es-CO" smtClean="0"/>
              <a:t>14</a:t>
            </a:fld>
            <a:endParaRPr lang="es-CO"/>
          </a:p>
        </p:txBody>
      </p:sp>
    </p:spTree>
    <p:extLst>
      <p:ext uri="{BB962C8B-B14F-4D97-AF65-F5344CB8AC3E}">
        <p14:creationId xmlns:p14="http://schemas.microsoft.com/office/powerpoint/2010/main" val="11031211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E685C468-B822-4CA2-B232-DFF4804D6136}" type="slidenum">
              <a:rPr lang="es-CO" smtClean="0"/>
              <a:t>15</a:t>
            </a:fld>
            <a:endParaRPr lang="es-CO"/>
          </a:p>
        </p:txBody>
      </p:sp>
    </p:spTree>
    <p:extLst>
      <p:ext uri="{BB962C8B-B14F-4D97-AF65-F5344CB8AC3E}">
        <p14:creationId xmlns:p14="http://schemas.microsoft.com/office/powerpoint/2010/main" val="23767510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E685C468-B822-4CA2-B232-DFF4804D6136}" type="slidenum">
              <a:rPr lang="es-CO" smtClean="0"/>
              <a:t>16</a:t>
            </a:fld>
            <a:endParaRPr lang="es-CO"/>
          </a:p>
        </p:txBody>
      </p:sp>
    </p:spTree>
    <p:extLst>
      <p:ext uri="{BB962C8B-B14F-4D97-AF65-F5344CB8AC3E}">
        <p14:creationId xmlns:p14="http://schemas.microsoft.com/office/powerpoint/2010/main" val="36228890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baseline="0" dirty="0" smtClean="0"/>
              <a:t> </a:t>
            </a:r>
            <a:endParaRPr lang="es-CO" dirty="0"/>
          </a:p>
        </p:txBody>
      </p:sp>
      <p:sp>
        <p:nvSpPr>
          <p:cNvPr id="4" name="Marcador de número de diapositiva 3"/>
          <p:cNvSpPr>
            <a:spLocks noGrp="1"/>
          </p:cNvSpPr>
          <p:nvPr>
            <p:ph type="sldNum" sz="quarter" idx="10"/>
          </p:nvPr>
        </p:nvSpPr>
        <p:spPr/>
        <p:txBody>
          <a:bodyPr/>
          <a:lstStyle/>
          <a:p>
            <a:fld id="{E685C468-B822-4CA2-B232-DFF4804D6136}" type="slidenum">
              <a:rPr lang="es-CO" smtClean="0"/>
              <a:t>17</a:t>
            </a:fld>
            <a:endParaRPr lang="es-CO"/>
          </a:p>
        </p:txBody>
      </p:sp>
    </p:spTree>
    <p:extLst>
      <p:ext uri="{BB962C8B-B14F-4D97-AF65-F5344CB8AC3E}">
        <p14:creationId xmlns:p14="http://schemas.microsoft.com/office/powerpoint/2010/main" val="32472882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E685C468-B822-4CA2-B232-DFF4804D6136}" type="slidenum">
              <a:rPr lang="es-CO" smtClean="0"/>
              <a:t>18</a:t>
            </a:fld>
            <a:endParaRPr lang="es-CO"/>
          </a:p>
        </p:txBody>
      </p:sp>
    </p:spTree>
    <p:extLst>
      <p:ext uri="{BB962C8B-B14F-4D97-AF65-F5344CB8AC3E}">
        <p14:creationId xmlns:p14="http://schemas.microsoft.com/office/powerpoint/2010/main" val="40353219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E685C468-B822-4CA2-B232-DFF4804D6136}" type="slidenum">
              <a:rPr lang="es-CO" smtClean="0"/>
              <a:t>19</a:t>
            </a:fld>
            <a:endParaRPr lang="es-CO"/>
          </a:p>
        </p:txBody>
      </p:sp>
    </p:spTree>
    <p:extLst>
      <p:ext uri="{BB962C8B-B14F-4D97-AF65-F5344CB8AC3E}">
        <p14:creationId xmlns:p14="http://schemas.microsoft.com/office/powerpoint/2010/main" val="7532688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E685C468-B822-4CA2-B232-DFF4804D6136}" type="slidenum">
              <a:rPr lang="es-CO" smtClean="0"/>
              <a:t>20</a:t>
            </a:fld>
            <a:endParaRPr lang="es-CO"/>
          </a:p>
        </p:txBody>
      </p:sp>
    </p:spTree>
    <p:extLst>
      <p:ext uri="{BB962C8B-B14F-4D97-AF65-F5344CB8AC3E}">
        <p14:creationId xmlns:p14="http://schemas.microsoft.com/office/powerpoint/2010/main" val="40179071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E685C468-B822-4CA2-B232-DFF4804D6136}" type="slidenum">
              <a:rPr lang="es-CO" smtClean="0"/>
              <a:t>21</a:t>
            </a:fld>
            <a:endParaRPr lang="es-CO"/>
          </a:p>
        </p:txBody>
      </p:sp>
    </p:spTree>
    <p:extLst>
      <p:ext uri="{BB962C8B-B14F-4D97-AF65-F5344CB8AC3E}">
        <p14:creationId xmlns:p14="http://schemas.microsoft.com/office/powerpoint/2010/main" val="10167862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E685C468-B822-4CA2-B232-DFF4804D6136}" type="slidenum">
              <a:rPr lang="es-CO" smtClean="0"/>
              <a:t>24</a:t>
            </a:fld>
            <a:endParaRPr lang="es-CO"/>
          </a:p>
        </p:txBody>
      </p:sp>
    </p:spTree>
    <p:extLst>
      <p:ext uri="{BB962C8B-B14F-4D97-AF65-F5344CB8AC3E}">
        <p14:creationId xmlns:p14="http://schemas.microsoft.com/office/powerpoint/2010/main" val="34684370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E685C468-B822-4CA2-B232-DFF4804D6136}" type="slidenum">
              <a:rPr lang="es-CO" smtClean="0"/>
              <a:t>25</a:t>
            </a:fld>
            <a:endParaRPr lang="es-CO"/>
          </a:p>
        </p:txBody>
      </p:sp>
    </p:spTree>
    <p:extLst>
      <p:ext uri="{BB962C8B-B14F-4D97-AF65-F5344CB8AC3E}">
        <p14:creationId xmlns:p14="http://schemas.microsoft.com/office/powerpoint/2010/main" val="40029538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solidFill>
                <a:srgbClr val="FF0000"/>
              </a:solidFill>
            </a:endParaRPr>
          </a:p>
        </p:txBody>
      </p:sp>
      <p:sp>
        <p:nvSpPr>
          <p:cNvPr id="4" name="Marcador de número de diapositiva 3"/>
          <p:cNvSpPr>
            <a:spLocks noGrp="1"/>
          </p:cNvSpPr>
          <p:nvPr>
            <p:ph type="sldNum" sz="quarter" idx="10"/>
          </p:nvPr>
        </p:nvSpPr>
        <p:spPr/>
        <p:txBody>
          <a:bodyPr/>
          <a:lstStyle/>
          <a:p>
            <a:fld id="{E685C468-B822-4CA2-B232-DFF4804D6136}" type="slidenum">
              <a:rPr lang="es-CO" smtClean="0"/>
              <a:t>3</a:t>
            </a:fld>
            <a:endParaRPr lang="es-CO"/>
          </a:p>
        </p:txBody>
      </p:sp>
    </p:spTree>
    <p:extLst>
      <p:ext uri="{BB962C8B-B14F-4D97-AF65-F5344CB8AC3E}">
        <p14:creationId xmlns:p14="http://schemas.microsoft.com/office/powerpoint/2010/main" val="26575317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E685C468-B822-4CA2-B232-DFF4804D6136}" type="slidenum">
              <a:rPr lang="es-CO" smtClean="0"/>
              <a:t>26</a:t>
            </a:fld>
            <a:endParaRPr lang="es-CO"/>
          </a:p>
        </p:txBody>
      </p:sp>
    </p:spTree>
    <p:extLst>
      <p:ext uri="{BB962C8B-B14F-4D97-AF65-F5344CB8AC3E}">
        <p14:creationId xmlns:p14="http://schemas.microsoft.com/office/powerpoint/2010/main" val="2053507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baseline="0" dirty="0" smtClean="0"/>
          </a:p>
        </p:txBody>
      </p:sp>
      <p:sp>
        <p:nvSpPr>
          <p:cNvPr id="4" name="Marcador de número de diapositiva 3"/>
          <p:cNvSpPr>
            <a:spLocks noGrp="1"/>
          </p:cNvSpPr>
          <p:nvPr>
            <p:ph type="sldNum" sz="quarter" idx="10"/>
          </p:nvPr>
        </p:nvSpPr>
        <p:spPr/>
        <p:txBody>
          <a:bodyPr/>
          <a:lstStyle/>
          <a:p>
            <a:fld id="{E685C468-B822-4CA2-B232-DFF4804D6136}" type="slidenum">
              <a:rPr lang="es-CO" smtClean="0"/>
              <a:t>27</a:t>
            </a:fld>
            <a:endParaRPr lang="es-CO"/>
          </a:p>
        </p:txBody>
      </p:sp>
    </p:spTree>
    <p:extLst>
      <p:ext uri="{BB962C8B-B14F-4D97-AF65-F5344CB8AC3E}">
        <p14:creationId xmlns:p14="http://schemas.microsoft.com/office/powerpoint/2010/main" val="33654155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E685C468-B822-4CA2-B232-DFF4804D6136}" type="slidenum">
              <a:rPr lang="es-CO" smtClean="0"/>
              <a:t>30</a:t>
            </a:fld>
            <a:endParaRPr lang="es-CO"/>
          </a:p>
        </p:txBody>
      </p:sp>
    </p:spTree>
    <p:extLst>
      <p:ext uri="{BB962C8B-B14F-4D97-AF65-F5344CB8AC3E}">
        <p14:creationId xmlns:p14="http://schemas.microsoft.com/office/powerpoint/2010/main" val="8321205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E685C468-B822-4CA2-B232-DFF4804D6136}" type="slidenum">
              <a:rPr lang="es-CO" smtClean="0"/>
              <a:t>32</a:t>
            </a:fld>
            <a:endParaRPr lang="es-CO"/>
          </a:p>
        </p:txBody>
      </p:sp>
    </p:spTree>
    <p:extLst>
      <p:ext uri="{BB962C8B-B14F-4D97-AF65-F5344CB8AC3E}">
        <p14:creationId xmlns:p14="http://schemas.microsoft.com/office/powerpoint/2010/main" val="33442550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56FBA424-403B-47C3-B86F-C530A1A313EF}" type="slidenum">
              <a:rPr lang="es-CO" smtClean="0"/>
              <a:t>38</a:t>
            </a:fld>
            <a:endParaRPr lang="es-CO"/>
          </a:p>
        </p:txBody>
      </p:sp>
    </p:spTree>
    <p:extLst>
      <p:ext uri="{BB962C8B-B14F-4D97-AF65-F5344CB8AC3E}">
        <p14:creationId xmlns:p14="http://schemas.microsoft.com/office/powerpoint/2010/main" val="21700885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sz="1600" dirty="0"/>
          </a:p>
        </p:txBody>
      </p:sp>
      <p:sp>
        <p:nvSpPr>
          <p:cNvPr id="4" name="Marcador de número de diapositiva 3"/>
          <p:cNvSpPr>
            <a:spLocks noGrp="1"/>
          </p:cNvSpPr>
          <p:nvPr>
            <p:ph type="sldNum" sz="quarter" idx="10"/>
          </p:nvPr>
        </p:nvSpPr>
        <p:spPr/>
        <p:txBody>
          <a:bodyPr/>
          <a:lstStyle/>
          <a:p>
            <a:fld id="{E685C468-B822-4CA2-B232-DFF4804D6136}" type="slidenum">
              <a:rPr lang="es-CO" smtClean="0"/>
              <a:t>5</a:t>
            </a:fld>
            <a:endParaRPr lang="es-CO"/>
          </a:p>
        </p:txBody>
      </p:sp>
    </p:spTree>
    <p:extLst>
      <p:ext uri="{BB962C8B-B14F-4D97-AF65-F5344CB8AC3E}">
        <p14:creationId xmlns:p14="http://schemas.microsoft.com/office/powerpoint/2010/main" val="22004179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E685C468-B822-4CA2-B232-DFF4804D6136}" type="slidenum">
              <a:rPr lang="es-CO" smtClean="0"/>
              <a:t>7</a:t>
            </a:fld>
            <a:endParaRPr lang="es-CO"/>
          </a:p>
        </p:txBody>
      </p:sp>
    </p:spTree>
    <p:extLst>
      <p:ext uri="{BB962C8B-B14F-4D97-AF65-F5344CB8AC3E}">
        <p14:creationId xmlns:p14="http://schemas.microsoft.com/office/powerpoint/2010/main" val="15911227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E685C468-B822-4CA2-B232-DFF4804D6136}" type="slidenum">
              <a:rPr lang="es-CO" smtClean="0"/>
              <a:t>8</a:t>
            </a:fld>
            <a:endParaRPr lang="es-CO"/>
          </a:p>
        </p:txBody>
      </p:sp>
    </p:spTree>
    <p:extLst>
      <p:ext uri="{BB962C8B-B14F-4D97-AF65-F5344CB8AC3E}">
        <p14:creationId xmlns:p14="http://schemas.microsoft.com/office/powerpoint/2010/main" val="28177143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E685C468-B822-4CA2-B232-DFF4804D6136}" type="slidenum">
              <a:rPr lang="es-CO" smtClean="0"/>
              <a:t>9</a:t>
            </a:fld>
            <a:endParaRPr lang="es-CO"/>
          </a:p>
        </p:txBody>
      </p:sp>
    </p:spTree>
    <p:extLst>
      <p:ext uri="{BB962C8B-B14F-4D97-AF65-F5344CB8AC3E}">
        <p14:creationId xmlns:p14="http://schemas.microsoft.com/office/powerpoint/2010/main" val="16982326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baseline="0" dirty="0" smtClean="0"/>
          </a:p>
        </p:txBody>
      </p:sp>
      <p:sp>
        <p:nvSpPr>
          <p:cNvPr id="4" name="Marcador de número de diapositiva 3"/>
          <p:cNvSpPr>
            <a:spLocks noGrp="1"/>
          </p:cNvSpPr>
          <p:nvPr>
            <p:ph type="sldNum" sz="quarter" idx="10"/>
          </p:nvPr>
        </p:nvSpPr>
        <p:spPr/>
        <p:txBody>
          <a:bodyPr/>
          <a:lstStyle/>
          <a:p>
            <a:fld id="{E685C468-B822-4CA2-B232-DFF4804D6136}" type="slidenum">
              <a:rPr lang="es-CO" smtClean="0"/>
              <a:t>11</a:t>
            </a:fld>
            <a:endParaRPr lang="es-CO"/>
          </a:p>
        </p:txBody>
      </p:sp>
    </p:spTree>
    <p:extLst>
      <p:ext uri="{BB962C8B-B14F-4D97-AF65-F5344CB8AC3E}">
        <p14:creationId xmlns:p14="http://schemas.microsoft.com/office/powerpoint/2010/main" val="25465260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E685C468-B822-4CA2-B232-DFF4804D6136}" type="slidenum">
              <a:rPr lang="es-CO" smtClean="0"/>
              <a:t>12</a:t>
            </a:fld>
            <a:endParaRPr lang="es-CO"/>
          </a:p>
        </p:txBody>
      </p:sp>
    </p:spTree>
    <p:extLst>
      <p:ext uri="{BB962C8B-B14F-4D97-AF65-F5344CB8AC3E}">
        <p14:creationId xmlns:p14="http://schemas.microsoft.com/office/powerpoint/2010/main" val="29141724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E685C468-B822-4CA2-B232-DFF4804D6136}" type="slidenum">
              <a:rPr lang="es-CO" smtClean="0"/>
              <a:t>13</a:t>
            </a:fld>
            <a:endParaRPr lang="es-CO"/>
          </a:p>
        </p:txBody>
      </p:sp>
    </p:spTree>
    <p:extLst>
      <p:ext uri="{BB962C8B-B14F-4D97-AF65-F5344CB8AC3E}">
        <p14:creationId xmlns:p14="http://schemas.microsoft.com/office/powerpoint/2010/main" val="23480363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042824B2-ABB5-014F-A6E2-40296137E319}" type="datetimeFigureOut">
              <a:rPr lang="es-ES" smtClean="0"/>
              <a:t>12/5/16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22D3129-0687-2747-B23B-08220C9A178D}" type="slidenum">
              <a:rPr lang="es-ES" smtClean="0"/>
              <a:t>‹#›</a:t>
            </a:fld>
            <a:endParaRPr lang="es-ES"/>
          </a:p>
        </p:txBody>
      </p:sp>
    </p:spTree>
    <p:extLst>
      <p:ext uri="{BB962C8B-B14F-4D97-AF65-F5344CB8AC3E}">
        <p14:creationId xmlns:p14="http://schemas.microsoft.com/office/powerpoint/2010/main" val="7452780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1600200"/>
            <a:ext cx="8229600" cy="4525963"/>
          </a:xfrm>
          <a:prstGeom prst="rect">
            <a:avLst/>
          </a:prstGeo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42824B2-ABB5-014F-A6E2-40296137E319}" type="datetimeFigureOut">
              <a:rPr lang="es-ES" smtClean="0"/>
              <a:t>12/5/16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22D3129-0687-2747-B23B-08220C9A178D}" type="slidenum">
              <a:rPr lang="es-ES" smtClean="0"/>
              <a:t>‹#›</a:t>
            </a:fld>
            <a:endParaRPr lang="es-ES"/>
          </a:p>
        </p:txBody>
      </p:sp>
    </p:spTree>
    <p:extLst>
      <p:ext uri="{BB962C8B-B14F-4D97-AF65-F5344CB8AC3E}">
        <p14:creationId xmlns:p14="http://schemas.microsoft.com/office/powerpoint/2010/main" val="23474439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a:prstGeom prst="rect">
            <a:avLst/>
          </a:prstGeo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42824B2-ABB5-014F-A6E2-40296137E319}" type="datetimeFigureOut">
              <a:rPr lang="es-ES" smtClean="0"/>
              <a:t>12/5/16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22D3129-0687-2747-B23B-08220C9A178D}" type="slidenum">
              <a:rPr lang="es-ES" smtClean="0"/>
              <a:t>‹#›</a:t>
            </a:fld>
            <a:endParaRPr lang="es-ES"/>
          </a:p>
        </p:txBody>
      </p:sp>
    </p:spTree>
    <p:extLst>
      <p:ext uri="{BB962C8B-B14F-4D97-AF65-F5344CB8AC3E}">
        <p14:creationId xmlns:p14="http://schemas.microsoft.com/office/powerpoint/2010/main" val="30921229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7"/>
            <a:ext cx="7772400" cy="1470025"/>
          </a:xfrm>
        </p:spPr>
        <p:txBody>
          <a:bodyPr/>
          <a:lstStyle/>
          <a:p>
            <a:r>
              <a:rPr lang="es-ES" smtClean="0"/>
              <a:t>Haga clic para modificar el estilo de título del patrón</a:t>
            </a:r>
            <a:endParaRPr lang="es-ES"/>
          </a:p>
        </p:txBody>
      </p:sp>
      <p:sp>
        <p:nvSpPr>
          <p:cNvPr id="3" name="Subtítulo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16966E20-54EE-4E72-862C-D68C0F708D45}" type="datetimeFigureOut">
              <a:rPr lang="es-CO" smtClean="0">
                <a:solidFill>
                  <a:prstClr val="black">
                    <a:tint val="75000"/>
                  </a:prstClr>
                </a:solidFill>
              </a:rPr>
              <a:pPr/>
              <a:t>12/05/16</a:t>
            </a:fld>
            <a:endParaRPr lang="es-CO">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1052F7D5-8355-47A4-85C0-F0CE70AB2997}" type="slidenum">
              <a:rPr lang="es-CO" smtClean="0">
                <a:solidFill>
                  <a:prstClr val="black">
                    <a:tint val="75000"/>
                  </a:prstClr>
                </a:solidFill>
              </a:rPr>
              <a:pPr/>
              <a:t>‹#›</a:t>
            </a:fld>
            <a:endParaRPr lang="es-CO">
              <a:solidFill>
                <a:prstClr val="black">
                  <a:tint val="75000"/>
                </a:prstClr>
              </a:solidFill>
            </a:endParaRPr>
          </a:p>
        </p:txBody>
      </p:sp>
    </p:spTree>
    <p:extLst>
      <p:ext uri="{BB962C8B-B14F-4D97-AF65-F5344CB8AC3E}">
        <p14:creationId xmlns:p14="http://schemas.microsoft.com/office/powerpoint/2010/main" val="22176032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contenido 2"/>
          <p:cNvSpPr>
            <a:spLocks noGrp="1"/>
          </p:cNvSpPr>
          <p:nvPr>
            <p:ph idx="1"/>
          </p:nvPr>
        </p:nvSpPr>
        <p:spPr>
          <a:xfrm>
            <a:off x="457200" y="1600202"/>
            <a:ext cx="8229600" cy="452596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16966E20-54EE-4E72-862C-D68C0F708D45}" type="datetimeFigureOut">
              <a:rPr lang="es-CO" smtClean="0">
                <a:solidFill>
                  <a:prstClr val="black">
                    <a:tint val="75000"/>
                  </a:prstClr>
                </a:solidFill>
              </a:rPr>
              <a:pPr/>
              <a:t>12/05/16</a:t>
            </a:fld>
            <a:endParaRPr lang="es-CO">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1052F7D5-8355-47A4-85C0-F0CE70AB2997}" type="slidenum">
              <a:rPr lang="es-CO" smtClean="0">
                <a:solidFill>
                  <a:prstClr val="black">
                    <a:tint val="75000"/>
                  </a:prstClr>
                </a:solidFill>
              </a:rPr>
              <a:pPr/>
              <a:t>‹#›</a:t>
            </a:fld>
            <a:endParaRPr lang="es-CO">
              <a:solidFill>
                <a:prstClr val="black">
                  <a:tint val="75000"/>
                </a:prstClr>
              </a:solidFill>
            </a:endParaRPr>
          </a:p>
        </p:txBody>
      </p:sp>
    </p:spTree>
    <p:extLst>
      <p:ext uri="{BB962C8B-B14F-4D97-AF65-F5344CB8AC3E}">
        <p14:creationId xmlns:p14="http://schemas.microsoft.com/office/powerpoint/2010/main" val="9913205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2"/>
            <a:ext cx="7772400" cy="1362075"/>
          </a:xfrm>
        </p:spPr>
        <p:txBody>
          <a:bodyPr anchor="t"/>
          <a:lstStyle>
            <a:lvl1pPr algn="l">
              <a:defRPr sz="3000" b="1" cap="all"/>
            </a:lvl1p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722313" y="2906713"/>
            <a:ext cx="7772400" cy="1500187"/>
          </a:xfrm>
          <a:prstGeom prst="rect">
            <a:avLst/>
          </a:prstGeo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16966E20-54EE-4E72-862C-D68C0F708D45}" type="datetimeFigureOut">
              <a:rPr lang="es-CO" smtClean="0">
                <a:solidFill>
                  <a:prstClr val="black">
                    <a:tint val="75000"/>
                  </a:prstClr>
                </a:solidFill>
              </a:rPr>
              <a:pPr/>
              <a:t>12/05/16</a:t>
            </a:fld>
            <a:endParaRPr lang="es-CO">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1052F7D5-8355-47A4-85C0-F0CE70AB2997}" type="slidenum">
              <a:rPr lang="es-CO" smtClean="0">
                <a:solidFill>
                  <a:prstClr val="black">
                    <a:tint val="75000"/>
                  </a:prstClr>
                </a:solidFill>
              </a:rPr>
              <a:pPr/>
              <a:t>‹#›</a:t>
            </a:fld>
            <a:endParaRPr lang="es-CO">
              <a:solidFill>
                <a:prstClr val="black">
                  <a:tint val="75000"/>
                </a:prstClr>
              </a:solidFill>
            </a:endParaRPr>
          </a:p>
        </p:txBody>
      </p:sp>
    </p:spTree>
    <p:extLst>
      <p:ext uri="{BB962C8B-B14F-4D97-AF65-F5344CB8AC3E}">
        <p14:creationId xmlns:p14="http://schemas.microsoft.com/office/powerpoint/2010/main" val="23806051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contenido 2"/>
          <p:cNvSpPr>
            <a:spLocks noGrp="1"/>
          </p:cNvSpPr>
          <p:nvPr>
            <p:ph sz="half" idx="1"/>
          </p:nvPr>
        </p:nvSpPr>
        <p:spPr>
          <a:xfrm>
            <a:off x="457200" y="1600202"/>
            <a:ext cx="4038600" cy="4525963"/>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contenido 3"/>
          <p:cNvSpPr>
            <a:spLocks noGrp="1"/>
          </p:cNvSpPr>
          <p:nvPr>
            <p:ph sz="half" idx="2"/>
          </p:nvPr>
        </p:nvSpPr>
        <p:spPr>
          <a:xfrm>
            <a:off x="4648200" y="1600202"/>
            <a:ext cx="4038600" cy="4525963"/>
          </a:xfrm>
          <a:prstGeom prst="rect">
            <a:avLst/>
          </a:prstGeo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Marcador de fecha 4"/>
          <p:cNvSpPr>
            <a:spLocks noGrp="1"/>
          </p:cNvSpPr>
          <p:nvPr>
            <p:ph type="dt" sz="half" idx="10"/>
          </p:nvPr>
        </p:nvSpPr>
        <p:spPr/>
        <p:txBody>
          <a:bodyPr/>
          <a:lstStyle/>
          <a:p>
            <a:fld id="{16966E20-54EE-4E72-862C-D68C0F708D45}" type="datetimeFigureOut">
              <a:rPr lang="es-CO" smtClean="0">
                <a:solidFill>
                  <a:prstClr val="black">
                    <a:tint val="75000"/>
                  </a:prstClr>
                </a:solidFill>
              </a:rPr>
              <a:pPr/>
              <a:t>12/05/16</a:t>
            </a:fld>
            <a:endParaRPr lang="es-CO">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1052F7D5-8355-47A4-85C0-F0CE70AB2997}" type="slidenum">
              <a:rPr lang="es-CO" smtClean="0">
                <a:solidFill>
                  <a:prstClr val="black">
                    <a:tint val="75000"/>
                  </a:prstClr>
                </a:solidFill>
              </a:rPr>
              <a:pPr/>
              <a:t>‹#›</a:t>
            </a:fld>
            <a:endParaRPr lang="es-CO">
              <a:solidFill>
                <a:prstClr val="black">
                  <a:tint val="75000"/>
                </a:prstClr>
              </a:solidFill>
            </a:endParaRPr>
          </a:p>
        </p:txBody>
      </p:sp>
    </p:spTree>
    <p:extLst>
      <p:ext uri="{BB962C8B-B14F-4D97-AF65-F5344CB8AC3E}">
        <p14:creationId xmlns:p14="http://schemas.microsoft.com/office/powerpoint/2010/main" val="29149831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457200" y="1535113"/>
            <a:ext cx="4040188" cy="63976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457200" y="2174875"/>
            <a:ext cx="4040188" cy="3951288"/>
          </a:xfrm>
          <a:prstGeom prst="rect">
            <a:avLst/>
          </a:prstGeo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Marcador de texto 4"/>
          <p:cNvSpPr>
            <a:spLocks noGrp="1"/>
          </p:cNvSpPr>
          <p:nvPr>
            <p:ph type="body" sz="quarter" idx="3"/>
          </p:nvPr>
        </p:nvSpPr>
        <p:spPr>
          <a:xfrm>
            <a:off x="4645026" y="1535113"/>
            <a:ext cx="4041775" cy="63976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4645026" y="2174875"/>
            <a:ext cx="4041775" cy="3951288"/>
          </a:xfrm>
          <a:prstGeom prst="rect">
            <a:avLst/>
          </a:prstGeo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Marcador de fecha 6"/>
          <p:cNvSpPr>
            <a:spLocks noGrp="1"/>
          </p:cNvSpPr>
          <p:nvPr>
            <p:ph type="dt" sz="half" idx="10"/>
          </p:nvPr>
        </p:nvSpPr>
        <p:spPr/>
        <p:txBody>
          <a:bodyPr/>
          <a:lstStyle/>
          <a:p>
            <a:fld id="{16966E20-54EE-4E72-862C-D68C0F708D45}" type="datetimeFigureOut">
              <a:rPr lang="es-CO" smtClean="0">
                <a:solidFill>
                  <a:prstClr val="black">
                    <a:tint val="75000"/>
                  </a:prstClr>
                </a:solidFill>
              </a:rPr>
              <a:pPr/>
              <a:t>12/05/16</a:t>
            </a:fld>
            <a:endParaRPr lang="es-CO">
              <a:solidFill>
                <a:prstClr val="black">
                  <a:tint val="75000"/>
                </a:prstClr>
              </a:solidFill>
            </a:endParaRPr>
          </a:p>
        </p:txBody>
      </p:sp>
      <p:sp>
        <p:nvSpPr>
          <p:cNvPr id="8" name="Marcador de pie de página 7"/>
          <p:cNvSpPr>
            <a:spLocks noGrp="1"/>
          </p:cNvSpPr>
          <p:nvPr>
            <p:ph type="ftr" sz="quarter" idx="11"/>
          </p:nvPr>
        </p:nvSpPr>
        <p:spPr/>
        <p:txBody>
          <a:bodyPr/>
          <a:lstStyle/>
          <a:p>
            <a:endParaRPr lang="es-CO">
              <a:solidFill>
                <a:prstClr val="black">
                  <a:tint val="75000"/>
                </a:prstClr>
              </a:solidFill>
            </a:endParaRPr>
          </a:p>
        </p:txBody>
      </p:sp>
      <p:sp>
        <p:nvSpPr>
          <p:cNvPr id="9" name="Marcador de número de diapositiva 8"/>
          <p:cNvSpPr>
            <a:spLocks noGrp="1"/>
          </p:cNvSpPr>
          <p:nvPr>
            <p:ph type="sldNum" sz="quarter" idx="12"/>
          </p:nvPr>
        </p:nvSpPr>
        <p:spPr/>
        <p:txBody>
          <a:bodyPr/>
          <a:lstStyle/>
          <a:p>
            <a:fld id="{1052F7D5-8355-47A4-85C0-F0CE70AB2997}" type="slidenum">
              <a:rPr lang="es-CO" smtClean="0">
                <a:solidFill>
                  <a:prstClr val="black">
                    <a:tint val="75000"/>
                  </a:prstClr>
                </a:solidFill>
              </a:rPr>
              <a:pPr/>
              <a:t>‹#›</a:t>
            </a:fld>
            <a:endParaRPr lang="es-CO">
              <a:solidFill>
                <a:prstClr val="black">
                  <a:tint val="75000"/>
                </a:prstClr>
              </a:solidFill>
            </a:endParaRPr>
          </a:p>
        </p:txBody>
      </p:sp>
    </p:spTree>
    <p:extLst>
      <p:ext uri="{BB962C8B-B14F-4D97-AF65-F5344CB8AC3E}">
        <p14:creationId xmlns:p14="http://schemas.microsoft.com/office/powerpoint/2010/main" val="31983021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fecha 2"/>
          <p:cNvSpPr>
            <a:spLocks noGrp="1"/>
          </p:cNvSpPr>
          <p:nvPr>
            <p:ph type="dt" sz="half" idx="10"/>
          </p:nvPr>
        </p:nvSpPr>
        <p:spPr/>
        <p:txBody>
          <a:bodyPr/>
          <a:lstStyle/>
          <a:p>
            <a:fld id="{16966E20-54EE-4E72-862C-D68C0F708D45}" type="datetimeFigureOut">
              <a:rPr lang="es-CO" smtClean="0">
                <a:solidFill>
                  <a:prstClr val="black">
                    <a:tint val="75000"/>
                  </a:prstClr>
                </a:solidFill>
              </a:rPr>
              <a:pPr/>
              <a:t>12/05/16</a:t>
            </a:fld>
            <a:endParaRPr lang="es-CO">
              <a:solidFill>
                <a:prstClr val="black">
                  <a:tint val="75000"/>
                </a:prstClr>
              </a:solidFill>
            </a:endParaRPr>
          </a:p>
        </p:txBody>
      </p:sp>
      <p:sp>
        <p:nvSpPr>
          <p:cNvPr id="4" name="Marcador de pie de página 3"/>
          <p:cNvSpPr>
            <a:spLocks noGrp="1"/>
          </p:cNvSpPr>
          <p:nvPr>
            <p:ph type="ftr" sz="quarter" idx="11"/>
          </p:nvPr>
        </p:nvSpPr>
        <p:spPr/>
        <p:txBody>
          <a:bodyPr/>
          <a:lstStyle/>
          <a:p>
            <a:endParaRPr lang="es-CO">
              <a:solidFill>
                <a:prstClr val="black">
                  <a:tint val="75000"/>
                </a:prstClr>
              </a:solidFill>
            </a:endParaRPr>
          </a:p>
        </p:txBody>
      </p:sp>
      <p:sp>
        <p:nvSpPr>
          <p:cNvPr id="5" name="Marcador de número de diapositiva 4"/>
          <p:cNvSpPr>
            <a:spLocks noGrp="1"/>
          </p:cNvSpPr>
          <p:nvPr>
            <p:ph type="sldNum" sz="quarter" idx="12"/>
          </p:nvPr>
        </p:nvSpPr>
        <p:spPr/>
        <p:txBody>
          <a:bodyPr/>
          <a:lstStyle/>
          <a:p>
            <a:fld id="{1052F7D5-8355-47A4-85C0-F0CE70AB2997}" type="slidenum">
              <a:rPr lang="es-CO" smtClean="0">
                <a:solidFill>
                  <a:prstClr val="black">
                    <a:tint val="75000"/>
                  </a:prstClr>
                </a:solidFill>
              </a:rPr>
              <a:pPr/>
              <a:t>‹#›</a:t>
            </a:fld>
            <a:endParaRPr lang="es-CO">
              <a:solidFill>
                <a:prstClr val="black">
                  <a:tint val="75000"/>
                </a:prstClr>
              </a:solidFill>
            </a:endParaRPr>
          </a:p>
        </p:txBody>
      </p:sp>
    </p:spTree>
    <p:extLst>
      <p:ext uri="{BB962C8B-B14F-4D97-AF65-F5344CB8AC3E}">
        <p14:creationId xmlns:p14="http://schemas.microsoft.com/office/powerpoint/2010/main" val="38737597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16966E20-54EE-4E72-862C-D68C0F708D45}" type="datetimeFigureOut">
              <a:rPr lang="es-CO" smtClean="0">
                <a:solidFill>
                  <a:prstClr val="black">
                    <a:tint val="75000"/>
                  </a:prstClr>
                </a:solidFill>
              </a:rPr>
              <a:pPr/>
              <a:t>12/05/16</a:t>
            </a:fld>
            <a:endParaRPr lang="es-CO">
              <a:solidFill>
                <a:prstClr val="black">
                  <a:tint val="75000"/>
                </a:prstClr>
              </a:solidFill>
            </a:endParaRPr>
          </a:p>
        </p:txBody>
      </p:sp>
      <p:sp>
        <p:nvSpPr>
          <p:cNvPr id="3" name="Marcador de pie de página 2"/>
          <p:cNvSpPr>
            <a:spLocks noGrp="1"/>
          </p:cNvSpPr>
          <p:nvPr>
            <p:ph type="ftr" sz="quarter" idx="11"/>
          </p:nvPr>
        </p:nvSpPr>
        <p:spPr/>
        <p:txBody>
          <a:bodyPr/>
          <a:lstStyle/>
          <a:p>
            <a:endParaRPr lang="es-CO">
              <a:solidFill>
                <a:prstClr val="black">
                  <a:tint val="75000"/>
                </a:prstClr>
              </a:solidFill>
            </a:endParaRPr>
          </a:p>
        </p:txBody>
      </p:sp>
      <p:sp>
        <p:nvSpPr>
          <p:cNvPr id="4" name="Marcador de número de diapositiva 3"/>
          <p:cNvSpPr>
            <a:spLocks noGrp="1"/>
          </p:cNvSpPr>
          <p:nvPr>
            <p:ph type="sldNum" sz="quarter" idx="12"/>
          </p:nvPr>
        </p:nvSpPr>
        <p:spPr/>
        <p:txBody>
          <a:bodyPr/>
          <a:lstStyle/>
          <a:p>
            <a:fld id="{1052F7D5-8355-47A4-85C0-F0CE70AB2997}" type="slidenum">
              <a:rPr lang="es-CO" smtClean="0">
                <a:solidFill>
                  <a:prstClr val="black">
                    <a:tint val="75000"/>
                  </a:prstClr>
                </a:solidFill>
              </a:rPr>
              <a:pPr/>
              <a:t>‹#›</a:t>
            </a:fld>
            <a:endParaRPr lang="es-CO">
              <a:solidFill>
                <a:prstClr val="black">
                  <a:tint val="75000"/>
                </a:prstClr>
              </a:solidFill>
            </a:endParaRPr>
          </a:p>
        </p:txBody>
      </p:sp>
    </p:spTree>
    <p:extLst>
      <p:ext uri="{BB962C8B-B14F-4D97-AF65-F5344CB8AC3E}">
        <p14:creationId xmlns:p14="http://schemas.microsoft.com/office/powerpoint/2010/main" val="36976918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1" y="273050"/>
            <a:ext cx="3008313" cy="1162050"/>
          </a:xfrm>
        </p:spPr>
        <p:txBody>
          <a:bodyPr anchor="b"/>
          <a:lstStyle>
            <a:lvl1pPr algn="l">
              <a:defRPr sz="1500" b="1"/>
            </a:lvl1pPr>
          </a:lstStyle>
          <a:p>
            <a:r>
              <a:rPr lang="es-ES" smtClean="0"/>
              <a:t>Haga clic para modificar el estilo de título del patrón</a:t>
            </a:r>
            <a:endParaRPr lang="es-ES"/>
          </a:p>
        </p:txBody>
      </p:sp>
      <p:sp>
        <p:nvSpPr>
          <p:cNvPr id="3" name="Marcador de contenido 2"/>
          <p:cNvSpPr>
            <a:spLocks noGrp="1"/>
          </p:cNvSpPr>
          <p:nvPr>
            <p:ph idx="1"/>
          </p:nvPr>
        </p:nvSpPr>
        <p:spPr>
          <a:xfrm>
            <a:off x="3575050" y="273052"/>
            <a:ext cx="5111750" cy="5853113"/>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texto 3"/>
          <p:cNvSpPr>
            <a:spLocks noGrp="1"/>
          </p:cNvSpPr>
          <p:nvPr>
            <p:ph type="body" sz="half" idx="2"/>
          </p:nvPr>
        </p:nvSpPr>
        <p:spPr>
          <a:xfrm>
            <a:off x="457201" y="1435102"/>
            <a:ext cx="3008313" cy="4691063"/>
          </a:xfrm>
          <a:prstGeom prst="rect">
            <a:avLst/>
          </a:prstGeo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16966E20-54EE-4E72-862C-D68C0F708D45}" type="datetimeFigureOut">
              <a:rPr lang="es-CO" smtClean="0">
                <a:solidFill>
                  <a:prstClr val="black">
                    <a:tint val="75000"/>
                  </a:prstClr>
                </a:solidFill>
              </a:rPr>
              <a:pPr/>
              <a:t>12/05/16</a:t>
            </a:fld>
            <a:endParaRPr lang="es-CO">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1052F7D5-8355-47A4-85C0-F0CE70AB2997}" type="slidenum">
              <a:rPr lang="es-CO" smtClean="0">
                <a:solidFill>
                  <a:prstClr val="black">
                    <a:tint val="75000"/>
                  </a:prstClr>
                </a:solidFill>
              </a:rPr>
              <a:pPr/>
              <a:t>‹#›</a:t>
            </a:fld>
            <a:endParaRPr lang="es-CO">
              <a:solidFill>
                <a:prstClr val="black">
                  <a:tint val="75000"/>
                </a:prstClr>
              </a:solidFill>
            </a:endParaRPr>
          </a:p>
        </p:txBody>
      </p:sp>
    </p:spTree>
    <p:extLst>
      <p:ext uri="{BB962C8B-B14F-4D97-AF65-F5344CB8AC3E}">
        <p14:creationId xmlns:p14="http://schemas.microsoft.com/office/powerpoint/2010/main" val="28186580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a:xfrm>
            <a:off x="457200" y="1600200"/>
            <a:ext cx="8229600" cy="4525963"/>
          </a:xfrm>
          <a:prstGeom prst="rect">
            <a:avLst/>
          </a:prstGeo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42824B2-ABB5-014F-A6E2-40296137E319}" type="datetimeFigureOut">
              <a:rPr lang="es-ES" smtClean="0"/>
              <a:t>12/5/16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22D3129-0687-2747-B23B-08220C9A178D}" type="slidenum">
              <a:rPr lang="es-ES" smtClean="0"/>
              <a:t>‹#›</a:t>
            </a:fld>
            <a:endParaRPr lang="es-ES"/>
          </a:p>
        </p:txBody>
      </p:sp>
    </p:spTree>
    <p:extLst>
      <p:ext uri="{BB962C8B-B14F-4D97-AF65-F5344CB8AC3E}">
        <p14:creationId xmlns:p14="http://schemas.microsoft.com/office/powerpoint/2010/main" val="42409003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1500" b="1"/>
            </a:lvl1pPr>
          </a:lstStyle>
          <a:p>
            <a:r>
              <a:rPr lang="es-ES" smtClean="0"/>
              <a:t>Haga clic para modificar el estilo de título del patrón</a:t>
            </a:r>
            <a:endParaRPr lang="es-ES"/>
          </a:p>
        </p:txBody>
      </p:sp>
      <p:sp>
        <p:nvSpPr>
          <p:cNvPr id="3" name="Marcador de posición de imagen 2"/>
          <p:cNvSpPr>
            <a:spLocks noGrp="1"/>
          </p:cNvSpPr>
          <p:nvPr>
            <p:ph type="pic" idx="1"/>
          </p:nvPr>
        </p:nvSpPr>
        <p:spPr>
          <a:xfrm>
            <a:off x="1792288" y="612775"/>
            <a:ext cx="5486400" cy="4114800"/>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smtClean="0"/>
              <a:t>Haga clic en el icono para agregar una imagen</a:t>
            </a:r>
            <a:endParaRPr lang="es-ES"/>
          </a:p>
        </p:txBody>
      </p:sp>
      <p:sp>
        <p:nvSpPr>
          <p:cNvPr id="4" name="Marcador de texto 3"/>
          <p:cNvSpPr>
            <a:spLocks noGrp="1"/>
          </p:cNvSpPr>
          <p:nvPr>
            <p:ph type="body" sz="half" idx="2"/>
          </p:nvPr>
        </p:nvSpPr>
        <p:spPr>
          <a:xfrm>
            <a:off x="1792288" y="5367338"/>
            <a:ext cx="5486400" cy="804862"/>
          </a:xfrm>
          <a:prstGeom prst="rect">
            <a:avLst/>
          </a:prstGeo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16966E20-54EE-4E72-862C-D68C0F708D45}" type="datetimeFigureOut">
              <a:rPr lang="es-CO" smtClean="0">
                <a:solidFill>
                  <a:prstClr val="black">
                    <a:tint val="75000"/>
                  </a:prstClr>
                </a:solidFill>
              </a:rPr>
              <a:pPr/>
              <a:t>12/05/16</a:t>
            </a:fld>
            <a:endParaRPr lang="es-CO">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CO">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1052F7D5-8355-47A4-85C0-F0CE70AB2997}" type="slidenum">
              <a:rPr lang="es-CO" smtClean="0">
                <a:solidFill>
                  <a:prstClr val="black">
                    <a:tint val="75000"/>
                  </a:prstClr>
                </a:solidFill>
              </a:rPr>
              <a:pPr/>
              <a:t>‹#›</a:t>
            </a:fld>
            <a:endParaRPr lang="es-CO">
              <a:solidFill>
                <a:prstClr val="black">
                  <a:tint val="75000"/>
                </a:prstClr>
              </a:solidFill>
            </a:endParaRPr>
          </a:p>
        </p:txBody>
      </p:sp>
    </p:spTree>
    <p:extLst>
      <p:ext uri="{BB962C8B-B14F-4D97-AF65-F5344CB8AC3E}">
        <p14:creationId xmlns:p14="http://schemas.microsoft.com/office/powerpoint/2010/main" val="14542884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texto vertical 2"/>
          <p:cNvSpPr>
            <a:spLocks noGrp="1"/>
          </p:cNvSpPr>
          <p:nvPr>
            <p:ph type="body" orient="vert" idx="1"/>
          </p:nvPr>
        </p:nvSpPr>
        <p:spPr>
          <a:xfrm>
            <a:off x="457200" y="1600202"/>
            <a:ext cx="8229600" cy="4525963"/>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16966E20-54EE-4E72-862C-D68C0F708D45}" type="datetimeFigureOut">
              <a:rPr lang="es-CO" smtClean="0">
                <a:solidFill>
                  <a:prstClr val="black">
                    <a:tint val="75000"/>
                  </a:prstClr>
                </a:solidFill>
              </a:rPr>
              <a:pPr/>
              <a:t>12/05/16</a:t>
            </a:fld>
            <a:endParaRPr lang="es-CO">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1052F7D5-8355-47A4-85C0-F0CE70AB2997}" type="slidenum">
              <a:rPr lang="es-CO" smtClean="0">
                <a:solidFill>
                  <a:prstClr val="black">
                    <a:tint val="75000"/>
                  </a:prstClr>
                </a:solidFill>
              </a:rPr>
              <a:pPr/>
              <a:t>‹#›</a:t>
            </a:fld>
            <a:endParaRPr lang="es-CO">
              <a:solidFill>
                <a:prstClr val="black">
                  <a:tint val="75000"/>
                </a:prstClr>
              </a:solidFill>
            </a:endParaRPr>
          </a:p>
        </p:txBody>
      </p:sp>
    </p:spTree>
    <p:extLst>
      <p:ext uri="{BB962C8B-B14F-4D97-AF65-F5344CB8AC3E}">
        <p14:creationId xmlns:p14="http://schemas.microsoft.com/office/powerpoint/2010/main" val="1014909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40"/>
            <a:ext cx="2057400" cy="5851525"/>
          </a:xfrm>
        </p:spPr>
        <p:txBody>
          <a:bodyPr vert="eaVert"/>
          <a:lstStyle/>
          <a:p>
            <a:r>
              <a:rPr lang="es-ES" smtClean="0"/>
              <a:t>Haga clic para modificar el estilo de título del patrón</a:t>
            </a:r>
            <a:endParaRPr lang="es-ES"/>
          </a:p>
        </p:txBody>
      </p:sp>
      <p:sp>
        <p:nvSpPr>
          <p:cNvPr id="3" name="Marcador de texto vertical 2"/>
          <p:cNvSpPr>
            <a:spLocks noGrp="1"/>
          </p:cNvSpPr>
          <p:nvPr>
            <p:ph type="body" orient="vert" idx="1"/>
          </p:nvPr>
        </p:nvSpPr>
        <p:spPr>
          <a:xfrm>
            <a:off x="457200" y="274640"/>
            <a:ext cx="6019800" cy="5851525"/>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16966E20-54EE-4E72-862C-D68C0F708D45}" type="datetimeFigureOut">
              <a:rPr lang="es-CO" smtClean="0">
                <a:solidFill>
                  <a:prstClr val="black">
                    <a:tint val="75000"/>
                  </a:prstClr>
                </a:solidFill>
              </a:rPr>
              <a:pPr/>
              <a:t>12/05/16</a:t>
            </a:fld>
            <a:endParaRPr lang="es-CO">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CO">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1052F7D5-8355-47A4-85C0-F0CE70AB2997}" type="slidenum">
              <a:rPr lang="es-CO" smtClean="0">
                <a:solidFill>
                  <a:prstClr val="black">
                    <a:tint val="75000"/>
                  </a:prstClr>
                </a:solidFill>
              </a:rPr>
              <a:pPr/>
              <a:t>‹#›</a:t>
            </a:fld>
            <a:endParaRPr lang="es-CO">
              <a:solidFill>
                <a:prstClr val="black">
                  <a:tint val="75000"/>
                </a:prstClr>
              </a:solidFill>
            </a:endParaRPr>
          </a:p>
        </p:txBody>
      </p:sp>
    </p:spTree>
    <p:extLst>
      <p:ext uri="{BB962C8B-B14F-4D97-AF65-F5344CB8AC3E}">
        <p14:creationId xmlns:p14="http://schemas.microsoft.com/office/powerpoint/2010/main" val="1439905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042824B2-ABB5-014F-A6E2-40296137E319}" type="datetimeFigureOut">
              <a:rPr lang="es-ES" smtClean="0"/>
              <a:t>12/5/16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22D3129-0687-2747-B23B-08220C9A178D}" type="slidenum">
              <a:rPr lang="es-ES" smtClean="0"/>
              <a:t>‹#›</a:t>
            </a:fld>
            <a:endParaRPr lang="es-ES"/>
          </a:p>
        </p:txBody>
      </p:sp>
    </p:spTree>
    <p:extLst>
      <p:ext uri="{BB962C8B-B14F-4D97-AF65-F5344CB8AC3E}">
        <p14:creationId xmlns:p14="http://schemas.microsoft.com/office/powerpoint/2010/main" val="26395741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042824B2-ABB5-014F-A6E2-40296137E319}" type="datetimeFigureOut">
              <a:rPr lang="es-ES" smtClean="0"/>
              <a:t>12/5/16</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322D3129-0687-2747-B23B-08220C9A178D}" type="slidenum">
              <a:rPr lang="es-ES" smtClean="0"/>
              <a:t>‹#›</a:t>
            </a:fld>
            <a:endParaRPr lang="es-ES"/>
          </a:p>
        </p:txBody>
      </p:sp>
    </p:spTree>
    <p:extLst>
      <p:ext uri="{BB962C8B-B14F-4D97-AF65-F5344CB8AC3E}">
        <p14:creationId xmlns:p14="http://schemas.microsoft.com/office/powerpoint/2010/main" val="25207462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042824B2-ABB5-014F-A6E2-40296137E319}" type="datetimeFigureOut">
              <a:rPr lang="es-ES" smtClean="0"/>
              <a:t>12/5/16</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322D3129-0687-2747-B23B-08220C9A178D}" type="slidenum">
              <a:rPr lang="es-ES" smtClean="0"/>
              <a:t>‹#›</a:t>
            </a:fld>
            <a:endParaRPr lang="es-ES"/>
          </a:p>
        </p:txBody>
      </p:sp>
    </p:spTree>
    <p:extLst>
      <p:ext uri="{BB962C8B-B14F-4D97-AF65-F5344CB8AC3E}">
        <p14:creationId xmlns:p14="http://schemas.microsoft.com/office/powerpoint/2010/main" val="2941531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042824B2-ABB5-014F-A6E2-40296137E319}" type="datetimeFigureOut">
              <a:rPr lang="es-ES" smtClean="0"/>
              <a:t>12/5/16</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322D3129-0687-2747-B23B-08220C9A178D}" type="slidenum">
              <a:rPr lang="es-ES" smtClean="0"/>
              <a:t>‹#›</a:t>
            </a:fld>
            <a:endParaRPr lang="es-ES"/>
          </a:p>
        </p:txBody>
      </p:sp>
    </p:spTree>
    <p:extLst>
      <p:ext uri="{BB962C8B-B14F-4D97-AF65-F5344CB8AC3E}">
        <p14:creationId xmlns:p14="http://schemas.microsoft.com/office/powerpoint/2010/main" val="1439834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042824B2-ABB5-014F-A6E2-40296137E319}" type="datetimeFigureOut">
              <a:rPr lang="es-ES" smtClean="0"/>
              <a:t>12/5/16</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322D3129-0687-2747-B23B-08220C9A178D}" type="slidenum">
              <a:rPr lang="es-ES" smtClean="0"/>
              <a:t>‹#›</a:t>
            </a:fld>
            <a:endParaRPr lang="es-ES"/>
          </a:p>
        </p:txBody>
      </p:sp>
    </p:spTree>
    <p:extLst>
      <p:ext uri="{BB962C8B-B14F-4D97-AF65-F5344CB8AC3E}">
        <p14:creationId xmlns:p14="http://schemas.microsoft.com/office/powerpoint/2010/main" val="18672272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042824B2-ABB5-014F-A6E2-40296137E319}" type="datetimeFigureOut">
              <a:rPr lang="es-ES" smtClean="0"/>
              <a:t>12/5/16</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322D3129-0687-2747-B23B-08220C9A178D}" type="slidenum">
              <a:rPr lang="es-ES" smtClean="0"/>
              <a:t>‹#›</a:t>
            </a:fld>
            <a:endParaRPr lang="es-ES"/>
          </a:p>
        </p:txBody>
      </p:sp>
    </p:spTree>
    <p:extLst>
      <p:ext uri="{BB962C8B-B14F-4D97-AF65-F5344CB8AC3E}">
        <p14:creationId xmlns:p14="http://schemas.microsoft.com/office/powerpoint/2010/main" val="15781465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042824B2-ABB5-014F-A6E2-40296137E319}" type="datetimeFigureOut">
              <a:rPr lang="es-ES" smtClean="0"/>
              <a:t>12/5/16</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322D3129-0687-2747-B23B-08220C9A178D}" type="slidenum">
              <a:rPr lang="es-ES" smtClean="0"/>
              <a:t>‹#›</a:t>
            </a:fld>
            <a:endParaRPr lang="es-ES"/>
          </a:p>
        </p:txBody>
      </p:sp>
    </p:spTree>
    <p:extLst>
      <p:ext uri="{BB962C8B-B14F-4D97-AF65-F5344CB8AC3E}">
        <p14:creationId xmlns:p14="http://schemas.microsoft.com/office/powerpoint/2010/main" val="237860030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3" Type="http://schemas.openxmlformats.org/officeDocument/2006/relationships/image" Target="../media/image2.jpe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dirty="0" smtClean="0"/>
              <a:t>Clic para editar título</a:t>
            </a:r>
            <a:endParaRPr lang="es-ES" dirty="0"/>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2824B2-ABB5-014F-A6E2-40296137E319}" type="datetimeFigureOut">
              <a:rPr lang="es-ES" smtClean="0"/>
              <a:t>12/5/16</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2D3129-0687-2747-B23B-08220C9A178D}" type="slidenum">
              <a:rPr lang="es-ES" smtClean="0"/>
              <a:t>‹#›</a:t>
            </a:fld>
            <a:endParaRPr lang="es-ES"/>
          </a:p>
        </p:txBody>
      </p:sp>
      <p:pic>
        <p:nvPicPr>
          <p:cNvPr id="8" name="Imagen 7" descr="Presentacion.jp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95370" y="411163"/>
            <a:ext cx="8833502" cy="6446837"/>
          </a:xfrm>
          <a:prstGeom prst="rect">
            <a:avLst/>
          </a:prstGeom>
        </p:spPr>
      </p:pic>
    </p:spTree>
    <p:extLst>
      <p:ext uri="{BB962C8B-B14F-4D97-AF65-F5344CB8AC3E}">
        <p14:creationId xmlns:p14="http://schemas.microsoft.com/office/powerpoint/2010/main" val="424146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dirty="0" smtClean="0"/>
              <a:t>Clic para editar título</a:t>
            </a:r>
            <a:endParaRPr lang="es-ES" dirty="0"/>
          </a:p>
        </p:txBody>
      </p:sp>
      <p:sp>
        <p:nvSpPr>
          <p:cNvPr id="4" name="Marcador de fecha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fld id="{16966E20-54EE-4E72-862C-D68C0F708D45}" type="datetimeFigureOut">
              <a:rPr lang="es-CO" smtClean="0">
                <a:solidFill>
                  <a:prstClr val="black">
                    <a:tint val="75000"/>
                  </a:prstClr>
                </a:solidFill>
              </a:rPr>
              <a:pPr defTabSz="685800"/>
              <a:t>12/05/16</a:t>
            </a:fld>
            <a:endParaRPr lang="es-CO">
              <a:solidFill>
                <a:prstClr val="black">
                  <a:tint val="75000"/>
                </a:prstClr>
              </a:solidFill>
            </a:endParaRPr>
          </a:p>
        </p:txBody>
      </p:sp>
      <p:sp>
        <p:nvSpPr>
          <p:cNvPr id="5" name="Marcador de pie de página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es-CO">
              <a:solidFill>
                <a:prstClr val="black">
                  <a:tint val="75000"/>
                </a:prstClr>
              </a:solidFill>
            </a:endParaRPr>
          </a:p>
        </p:txBody>
      </p:sp>
      <p:sp>
        <p:nvSpPr>
          <p:cNvPr id="6" name="Marcador de número de diapositiva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1052F7D5-8355-47A4-85C0-F0CE70AB2997}" type="slidenum">
              <a:rPr lang="es-CO" smtClean="0">
                <a:solidFill>
                  <a:prstClr val="black">
                    <a:tint val="75000"/>
                  </a:prstClr>
                </a:solidFill>
              </a:rPr>
              <a:pPr defTabSz="685800"/>
              <a:t>‹#›</a:t>
            </a:fld>
            <a:endParaRPr lang="es-CO">
              <a:solidFill>
                <a:prstClr val="black">
                  <a:tint val="75000"/>
                </a:prstClr>
              </a:solidFill>
            </a:endParaRPr>
          </a:p>
        </p:txBody>
      </p:sp>
      <p:pic>
        <p:nvPicPr>
          <p:cNvPr id="8" name="Imagen 7" descr="Presentacion.jpg"/>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95370" y="411165"/>
            <a:ext cx="8833502" cy="6446837"/>
          </a:xfrm>
          <a:prstGeom prst="rect">
            <a:avLst/>
          </a:prstGeom>
        </p:spPr>
      </p:pic>
    </p:spTree>
    <p:extLst>
      <p:ext uri="{BB962C8B-B14F-4D97-AF65-F5344CB8AC3E}">
        <p14:creationId xmlns:p14="http://schemas.microsoft.com/office/powerpoint/2010/main" val="13298756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3429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342900" rtl="0" eaLnBrk="1" latinLnBrk="0" hangingPunct="1">
        <a:spcBef>
          <a:spcPct val="20000"/>
        </a:spcBef>
        <a:buFont typeface="Arial"/>
        <a:buChar char="•"/>
        <a:defRPr sz="2400" kern="1200">
          <a:solidFill>
            <a:schemeClr val="tx1"/>
          </a:solidFill>
          <a:latin typeface="+mn-lt"/>
          <a:ea typeface="+mn-ea"/>
          <a:cs typeface="+mn-cs"/>
        </a:defRPr>
      </a:lvl1pPr>
      <a:lvl2pPr marL="557213" indent="-214313" algn="l" defTabSz="342900" rtl="0" eaLnBrk="1" latinLnBrk="0" hangingPunct="1">
        <a:spcBef>
          <a:spcPct val="20000"/>
        </a:spcBef>
        <a:buFont typeface="Arial"/>
        <a:buChar char="–"/>
        <a:defRPr sz="2100" kern="1200">
          <a:solidFill>
            <a:schemeClr val="tx1"/>
          </a:solidFill>
          <a:latin typeface="+mn-lt"/>
          <a:ea typeface="+mn-ea"/>
          <a:cs typeface="+mn-cs"/>
        </a:defRPr>
      </a:lvl2pPr>
      <a:lvl3pPr marL="857250" indent="-171450" algn="l" defTabSz="342900" rtl="0" eaLnBrk="1" latinLnBrk="0" hangingPunct="1">
        <a:spcBef>
          <a:spcPct val="20000"/>
        </a:spcBef>
        <a:buFont typeface="Arial"/>
        <a:buChar char="•"/>
        <a:defRPr sz="1800" kern="1200">
          <a:solidFill>
            <a:schemeClr val="tx1"/>
          </a:solidFill>
          <a:latin typeface="+mn-lt"/>
          <a:ea typeface="+mn-ea"/>
          <a:cs typeface="+mn-cs"/>
        </a:defRPr>
      </a:lvl3pPr>
      <a:lvl4pPr marL="1200150" indent="-171450" algn="l" defTabSz="342900" rtl="0" eaLnBrk="1" latinLnBrk="0" hangingPunct="1">
        <a:spcBef>
          <a:spcPct val="20000"/>
        </a:spcBef>
        <a:buFont typeface="Arial"/>
        <a:buChar char="–"/>
        <a:defRPr sz="1500" kern="1200">
          <a:solidFill>
            <a:schemeClr val="tx1"/>
          </a:solidFill>
          <a:latin typeface="+mn-lt"/>
          <a:ea typeface="+mn-ea"/>
          <a:cs typeface="+mn-cs"/>
        </a:defRPr>
      </a:lvl4pPr>
      <a:lvl5pPr marL="1543050" indent="-171450" algn="l" defTabSz="342900" rtl="0" eaLnBrk="1" latinLnBrk="0" hangingPunct="1">
        <a:spcBef>
          <a:spcPct val="20000"/>
        </a:spcBef>
        <a:buFont typeface="Arial"/>
        <a:buChar char="»"/>
        <a:defRPr sz="15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s-E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jpg"/><Relationship Id="rId5" Type="http://schemas.openxmlformats.org/officeDocument/2006/relationships/image" Target="../media/image8.jpg"/><Relationship Id="rId6" Type="http://schemas.openxmlformats.org/officeDocument/2006/relationships/image" Target="../media/image9.png"/><Relationship Id="rId7" Type="http://schemas.openxmlformats.org/officeDocument/2006/relationships/image" Target="../media/image10.jpeg"/><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12.xml.rels><?xml version="1.0" encoding="UTF-8" standalone="yes"?>
<Relationships xmlns="http://schemas.openxmlformats.org/package/2006/relationships"><Relationship Id="rId3" Type="http://schemas.openxmlformats.org/officeDocument/2006/relationships/hyperlink" Target="http://www.arlsura.com/index.php/cazadores-de-riesgo-virtuales-2" TargetMode="External"/><Relationship Id="rId4" Type="http://schemas.openxmlformats.org/officeDocument/2006/relationships/image" Target="../media/image6.png"/><Relationship Id="rId5" Type="http://schemas.openxmlformats.org/officeDocument/2006/relationships/image" Target="../media/image11.jpeg"/><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12.jpeg"/><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diagramData" Target="../diagrams/data1.xml"/><Relationship Id="rId5" Type="http://schemas.openxmlformats.org/officeDocument/2006/relationships/diagramLayout" Target="../diagrams/layout1.xml"/><Relationship Id="rId6" Type="http://schemas.openxmlformats.org/officeDocument/2006/relationships/diagramQuickStyle" Target="../diagrams/quickStyle1.xml"/><Relationship Id="rId7" Type="http://schemas.openxmlformats.org/officeDocument/2006/relationships/diagramColors" Target="../diagrams/colors1.xml"/><Relationship Id="rId8" Type="http://schemas.microsoft.com/office/2007/relationships/diagramDrawing" Target="../diagrams/drawing1.xml"/><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1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16.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7.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17.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7.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18.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9.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www.cirrocooper.com.mx/2012/05/responsabilidad-social-en-el-cuidado-del-medio-ambiente/" TargetMode="External"/><Relationship Id="rId3" Type="http://schemas.openxmlformats.org/officeDocument/2006/relationships/hyperlink" Target="http://www.osce.org/es/mc/39521?download"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2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1101725" y="203200"/>
            <a:ext cx="6400800" cy="1752600"/>
          </a:xfrm>
        </p:spPr>
        <p:txBody>
          <a:bodyPr/>
          <a:lstStyle/>
          <a:p>
            <a:pPr lvl="0"/>
            <a:endParaRPr lang="es-CO" dirty="0" smtClean="0">
              <a:solidFill>
                <a:srgbClr val="0070C0"/>
              </a:solidFill>
              <a:ea typeface="Calibri"/>
              <a:cs typeface="Calibri"/>
              <a:sym typeface="Calibri"/>
            </a:endParaRPr>
          </a:p>
          <a:p>
            <a:pPr lvl="0"/>
            <a:r>
              <a:rPr lang="es-CO" dirty="0">
                <a:solidFill>
                  <a:srgbClr val="0070C0"/>
                </a:solidFill>
                <a:ea typeface="Calibri"/>
                <a:cs typeface="Calibri"/>
                <a:sym typeface="Calibri"/>
              </a:rPr>
              <a:t> </a:t>
            </a:r>
            <a:r>
              <a:rPr lang="es-CO" dirty="0" smtClean="0">
                <a:solidFill>
                  <a:srgbClr val="0070C0"/>
                </a:solidFill>
                <a:ea typeface="Calibri"/>
                <a:cs typeface="Calibri"/>
                <a:sym typeface="Calibri"/>
              </a:rPr>
              <a:t>    </a:t>
            </a:r>
            <a:r>
              <a:rPr lang="es-CO" dirty="0" smtClean="0">
                <a:solidFill>
                  <a:schemeClr val="bg1"/>
                </a:solidFill>
                <a:ea typeface="Calibri"/>
                <a:cs typeface="Calibri"/>
                <a:sym typeface="Calibri"/>
              </a:rPr>
              <a:t>PRIMEROS AUXILIOS</a:t>
            </a:r>
            <a:endParaRPr lang="es-CO" dirty="0">
              <a:solidFill>
                <a:schemeClr val="bg1"/>
              </a:solidFill>
              <a:ea typeface="Calibri"/>
              <a:cs typeface="Calibri"/>
              <a:sym typeface="Calibri"/>
            </a:endParaRPr>
          </a:p>
          <a:p>
            <a:endParaRPr lang="es-ES" dirty="0"/>
          </a:p>
        </p:txBody>
      </p:sp>
      <p:pic>
        <p:nvPicPr>
          <p:cNvPr id="7" name="Imagen 6"/>
          <p:cNvPicPr>
            <a:picLocks noChangeAspect="1"/>
          </p:cNvPicPr>
          <p:nvPr/>
        </p:nvPicPr>
        <p:blipFill>
          <a:blip r:embed="rId2"/>
          <a:stretch>
            <a:fillRect/>
          </a:stretch>
        </p:blipFill>
        <p:spPr>
          <a:xfrm>
            <a:off x="337653" y="1209869"/>
            <a:ext cx="4407825" cy="4407825"/>
          </a:xfrm>
          <a:prstGeom prst="rect">
            <a:avLst/>
          </a:prstGeom>
        </p:spPr>
      </p:pic>
      <p:sp>
        <p:nvSpPr>
          <p:cNvPr id="5" name="Título 4"/>
          <p:cNvSpPr>
            <a:spLocks noGrp="1"/>
          </p:cNvSpPr>
          <p:nvPr>
            <p:ph type="ctrTitle"/>
          </p:nvPr>
        </p:nvSpPr>
        <p:spPr>
          <a:xfrm>
            <a:off x="4745478" y="2466809"/>
            <a:ext cx="4177805" cy="2603341"/>
          </a:xfrm>
          <a:prstGeom prst="rect">
            <a:avLst/>
          </a:prstGeom>
        </p:spPr>
        <p:txBody>
          <a:bodyPr wrap="square">
            <a:spAutoFit/>
          </a:bodyPr>
          <a:lstStyle/>
          <a:p>
            <a:pPr algn="ctr">
              <a:lnSpc>
                <a:spcPct val="115000"/>
              </a:lnSpc>
              <a:spcAft>
                <a:spcPts val="0"/>
              </a:spcAft>
            </a:pPr>
            <a:r>
              <a:rPr lang="es-CO" sz="3600" b="1" dirty="0" smtClean="0">
                <a:solidFill>
                  <a:srgbClr val="0070C0"/>
                </a:solidFill>
                <a:ea typeface="Calibri" panose="020F0502020204030204" pitchFamily="34" charset="0"/>
                <a:cs typeface="Times New Roman" panose="02020603050405020304" pitchFamily="18" charset="0"/>
              </a:rPr>
              <a:t>INSPECCIONES DE SEGURIDAD CON ENFOQUE DE GESTIÓN</a:t>
            </a:r>
            <a:endParaRPr lang="es-CO" sz="3600" dirty="0">
              <a:solidFill>
                <a:srgbClr val="058FCA"/>
              </a:solidFill>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385287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770351" y="3974909"/>
            <a:ext cx="7284534" cy="835630"/>
          </a:xfrm>
          <a:prstGeom prst="rect">
            <a:avLst/>
          </a:prstGeom>
          <a:solidFill>
            <a:schemeClr val="bg1">
              <a:lumMod val="9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algn="ctr"/>
            <a:r>
              <a:rPr lang="es-ES" b="1" dirty="0">
                <a:solidFill>
                  <a:schemeClr val="tx1"/>
                </a:solidFill>
              </a:rPr>
              <a:t>¿</a:t>
            </a:r>
            <a:r>
              <a:rPr lang="es-ES" dirty="0">
                <a:solidFill>
                  <a:schemeClr val="tx1"/>
                </a:solidFill>
              </a:rPr>
              <a:t>Qué hago para proponer oportunidades de mejora para el ambiente de trabajo a la instancia correspondiente de la empresa?</a:t>
            </a:r>
            <a:endParaRPr lang="es-CO" dirty="0">
              <a:solidFill>
                <a:schemeClr val="tx1"/>
              </a:solidFill>
            </a:endParaRPr>
          </a:p>
        </p:txBody>
      </p:sp>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a:p>
        </p:txBody>
      </p:sp>
      <p:sp>
        <p:nvSpPr>
          <p:cNvPr id="7" name="Rectangle 4"/>
          <p:cNvSpPr>
            <a:spLocks noChangeArrowheads="1"/>
          </p:cNvSpPr>
          <p:nvPr/>
        </p:nvSpPr>
        <p:spPr bwMode="auto">
          <a:xfrm>
            <a:off x="607210" y="1393659"/>
            <a:ext cx="7722296" cy="2008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ctr"/>
            <a:r>
              <a:rPr lang="es-ES" b="1" i="1" dirty="0"/>
              <a:t>“La escucha es, sin lugar a dudas, la competencia más importante en la comunicación humana. En rigor, todo proceso comunicacional descansa en ella. Y ello, en primer lugar, por cuanto la escucha es lo que valida el habla. El habla sólo logra ser efectiva cuando produce en el otro la escucha que el orador espera”</a:t>
            </a:r>
            <a:endParaRPr lang="es-CO" dirty="0"/>
          </a:p>
          <a:p>
            <a:pPr algn="ctr"/>
            <a:r>
              <a:rPr lang="es-ES" dirty="0"/>
              <a:t> </a:t>
            </a:r>
            <a:endParaRPr lang="es-CO" dirty="0"/>
          </a:p>
          <a:p>
            <a:pPr algn="ctr"/>
            <a:r>
              <a:rPr lang="es-ES" dirty="0"/>
              <a:t>Echeverría, Rafael. La Escucha. </a:t>
            </a:r>
            <a:r>
              <a:rPr lang="es-ES" dirty="0" err="1"/>
              <a:t>NewFieldConsulting</a:t>
            </a:r>
            <a:r>
              <a:rPr lang="es-ES" dirty="0"/>
              <a:t>, Weston, agosto de 2005.</a:t>
            </a:r>
            <a:endParaRPr lang="es-CO" dirty="0">
              <a:latin typeface="Arial" panose="020B0604020202020204" pitchFamily="34" charset="0"/>
            </a:endParaRPr>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a:p>
        </p:txBody>
      </p:sp>
      <p:sp>
        <p:nvSpPr>
          <p:cNvPr id="9" name="Rectángulo 8"/>
          <p:cNvSpPr/>
          <p:nvPr/>
        </p:nvSpPr>
        <p:spPr>
          <a:xfrm>
            <a:off x="138565" y="312820"/>
            <a:ext cx="3770969" cy="507831"/>
          </a:xfrm>
          <a:prstGeom prst="rect">
            <a:avLst/>
          </a:prstGeom>
        </p:spPr>
        <p:txBody>
          <a:bodyPr wrap="none">
            <a:spAutoFit/>
          </a:bodyPr>
          <a:lstStyle/>
          <a:p>
            <a:pPr eaLnBrk="0" fontAlgn="base" hangingPunct="0">
              <a:spcBef>
                <a:spcPct val="0"/>
              </a:spcBef>
              <a:spcAft>
                <a:spcPct val="0"/>
              </a:spcAft>
            </a:pPr>
            <a:r>
              <a:rPr lang="es-CO" sz="1350" dirty="0">
                <a:solidFill>
                  <a:srgbClr val="92D050"/>
                </a:solidFill>
                <a:latin typeface="Calibri" panose="020F0502020204030204" pitchFamily="34" charset="0"/>
                <a:ea typeface="Calibri" panose="020F0502020204030204" pitchFamily="34" charset="0"/>
                <a:cs typeface="Times New Roman" panose="02020603050405020304" pitchFamily="18" charset="0"/>
              </a:rPr>
              <a:t> </a:t>
            </a:r>
            <a:r>
              <a:rPr lang="es-CO" sz="2700" b="1" dirty="0">
                <a:solidFill>
                  <a:srgbClr val="92D050"/>
                </a:solidFill>
                <a:latin typeface="Calibri" panose="020F0502020204030204" pitchFamily="34" charset="0"/>
                <a:ea typeface="Calibri" panose="020F0502020204030204" pitchFamily="34" charset="0"/>
                <a:cs typeface="Times New Roman" panose="02020603050405020304" pitchFamily="18" charset="0"/>
              </a:rPr>
              <a:t>2.  Cuidado de la palabra</a:t>
            </a:r>
          </a:p>
        </p:txBody>
      </p:sp>
      <p:sp>
        <p:nvSpPr>
          <p:cNvPr id="10" name="Elipse 9"/>
          <p:cNvSpPr/>
          <p:nvPr/>
        </p:nvSpPr>
        <p:spPr>
          <a:xfrm>
            <a:off x="4134983" y="197955"/>
            <a:ext cx="666750" cy="666750"/>
          </a:xfrm>
          <a:prstGeom prst="ellipse">
            <a:avLst/>
          </a:prstGeom>
          <a:blipFill rotWithShape="1">
            <a:blip r:embed="rId2"/>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s-CO" sz="1350"/>
          </a:p>
        </p:txBody>
      </p:sp>
    </p:spTree>
    <p:extLst>
      <p:ext uri="{BB962C8B-B14F-4D97-AF65-F5344CB8AC3E}">
        <p14:creationId xmlns:p14="http://schemas.microsoft.com/office/powerpoint/2010/main" val="6050549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a:p>
        </p:txBody>
      </p:sp>
      <p:sp>
        <p:nvSpPr>
          <p:cNvPr id="10" name="Rectángulo 9"/>
          <p:cNvSpPr/>
          <p:nvPr/>
        </p:nvSpPr>
        <p:spPr>
          <a:xfrm>
            <a:off x="31826" y="236892"/>
            <a:ext cx="6398675" cy="507831"/>
          </a:xfrm>
          <a:prstGeom prst="rect">
            <a:avLst/>
          </a:prstGeom>
        </p:spPr>
        <p:txBody>
          <a:bodyPr wrap="none">
            <a:spAutoFit/>
          </a:bodyPr>
          <a:lstStyle/>
          <a:p>
            <a:pPr eaLnBrk="0" fontAlgn="base" hangingPunct="0">
              <a:spcBef>
                <a:spcPct val="0"/>
              </a:spcBef>
              <a:spcAft>
                <a:spcPct val="0"/>
              </a:spcAft>
            </a:pPr>
            <a:r>
              <a:rPr lang="es-CO" sz="1350" dirty="0">
                <a:latin typeface="Calibri" panose="020F0502020204030204" pitchFamily="34" charset="0"/>
                <a:ea typeface="Calibri" panose="020F0502020204030204" pitchFamily="34" charset="0"/>
                <a:cs typeface="Times New Roman" panose="02020603050405020304" pitchFamily="18" charset="0"/>
              </a:rPr>
              <a:t> </a:t>
            </a:r>
            <a:r>
              <a:rPr lang="es-CO" sz="2700" b="1" dirty="0">
                <a:solidFill>
                  <a:srgbClr val="92D050"/>
                </a:solidFill>
                <a:latin typeface="Calibri" panose="020F0502020204030204" pitchFamily="34" charset="0"/>
                <a:ea typeface="Calibri" panose="020F0502020204030204" pitchFamily="34" charset="0"/>
                <a:cs typeface="Times New Roman" panose="02020603050405020304" pitchFamily="18" charset="0"/>
              </a:rPr>
              <a:t>2.  Contextualización Cuidado de la palabra</a:t>
            </a:r>
          </a:p>
        </p:txBody>
      </p:sp>
      <p:sp>
        <p:nvSpPr>
          <p:cNvPr id="11" name="Elipse 10"/>
          <p:cNvSpPr/>
          <p:nvPr/>
        </p:nvSpPr>
        <p:spPr>
          <a:xfrm>
            <a:off x="6430501" y="77973"/>
            <a:ext cx="666750" cy="666750"/>
          </a:xfrm>
          <a:prstGeom prst="ellipse">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s-CO" sz="1350"/>
          </a:p>
        </p:txBody>
      </p:sp>
      <p:sp>
        <p:nvSpPr>
          <p:cNvPr id="7" name="Rectangle 4"/>
          <p:cNvSpPr>
            <a:spLocks noChangeArrowheads="1"/>
          </p:cNvSpPr>
          <p:nvPr/>
        </p:nvSpPr>
        <p:spPr bwMode="auto">
          <a:xfrm>
            <a:off x="404359" y="1136221"/>
            <a:ext cx="3741972" cy="377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ctr" defTabSz="685800" eaLnBrk="0" fontAlgn="base" hangingPunct="0">
              <a:spcBef>
                <a:spcPct val="0"/>
              </a:spcBef>
              <a:spcAft>
                <a:spcPct val="0"/>
              </a:spcAft>
            </a:pPr>
            <a:r>
              <a:rPr lang="es-CO" sz="2000" b="1" dirty="0" smtClean="0">
                <a:solidFill>
                  <a:srgbClr val="009900"/>
                </a:solidFill>
                <a:latin typeface="Calibri" panose="020F0502020204030204" pitchFamily="34" charset="0"/>
                <a:ea typeface="Calibri" panose="020F0502020204030204" pitchFamily="34" charset="0"/>
                <a:cs typeface="Times New Roman" panose="02020603050405020304" pitchFamily="18" charset="0"/>
              </a:rPr>
              <a:t>Tema 1. Conocimientos previos</a:t>
            </a:r>
            <a:endParaRPr lang="es-CO" sz="2000" dirty="0">
              <a:solidFill>
                <a:srgbClr val="009900"/>
              </a:solidFill>
              <a:latin typeface="Arial" panose="020B0604020202020204" pitchFamily="34" charset="0"/>
            </a:endParaRPr>
          </a:p>
        </p:txBody>
      </p:sp>
      <p:pic>
        <p:nvPicPr>
          <p:cNvPr id="3" name="Imagen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4051" y="2529738"/>
            <a:ext cx="2170158" cy="2223489"/>
          </a:xfrm>
          <a:prstGeom prst="rect">
            <a:avLst/>
          </a:prstGeom>
        </p:spPr>
      </p:pic>
      <p:pic>
        <p:nvPicPr>
          <p:cNvPr id="4" name="Imagen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15479" y="1566722"/>
            <a:ext cx="2236459" cy="2254304"/>
          </a:xfrm>
          <a:prstGeom prst="rect">
            <a:avLst/>
          </a:prstGeom>
        </p:spPr>
      </p:pic>
      <p:pic>
        <p:nvPicPr>
          <p:cNvPr id="2" name="Imagen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67722" y="3036098"/>
            <a:ext cx="2661030" cy="1564034"/>
          </a:xfrm>
          <a:prstGeom prst="rect">
            <a:avLst/>
          </a:prstGeom>
        </p:spPr>
      </p:pic>
      <p:pic>
        <p:nvPicPr>
          <p:cNvPr id="5" name="Imagen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162629" y="4151430"/>
            <a:ext cx="2373525" cy="1780144"/>
          </a:xfrm>
          <a:prstGeom prst="rect">
            <a:avLst/>
          </a:prstGeom>
        </p:spPr>
      </p:pic>
      <p:sp>
        <p:nvSpPr>
          <p:cNvPr id="13" name="Rectangle 4"/>
          <p:cNvSpPr>
            <a:spLocks noChangeArrowheads="1"/>
          </p:cNvSpPr>
          <p:nvPr/>
        </p:nvSpPr>
        <p:spPr bwMode="auto">
          <a:xfrm>
            <a:off x="5547579" y="5481575"/>
            <a:ext cx="1670000" cy="315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ctr" defTabSz="685800" eaLnBrk="0" fontAlgn="base" hangingPunct="0">
              <a:spcBef>
                <a:spcPct val="0"/>
              </a:spcBef>
              <a:spcAft>
                <a:spcPct val="0"/>
              </a:spcAft>
            </a:pPr>
            <a:r>
              <a:rPr lang="es-CO" sz="1600" b="1" dirty="0" smtClean="0">
                <a:solidFill>
                  <a:srgbClr val="009900"/>
                </a:solidFill>
                <a:latin typeface="Calibri" panose="020F0502020204030204" pitchFamily="34" charset="0"/>
                <a:ea typeface="Calibri" panose="020F0502020204030204" pitchFamily="34" charset="0"/>
                <a:cs typeface="Times New Roman" panose="02020603050405020304" pitchFamily="18" charset="0"/>
              </a:rPr>
              <a:t>PROBABILIDAD</a:t>
            </a:r>
            <a:endParaRPr lang="es-CO" sz="1600" dirty="0">
              <a:solidFill>
                <a:srgbClr val="009900"/>
              </a:solidFill>
              <a:latin typeface="Arial" panose="020B0604020202020204" pitchFamily="34" charset="0"/>
            </a:endParaRPr>
          </a:p>
        </p:txBody>
      </p:sp>
      <p:sp>
        <p:nvSpPr>
          <p:cNvPr id="14" name="Rectangle 4"/>
          <p:cNvSpPr>
            <a:spLocks noChangeArrowheads="1"/>
          </p:cNvSpPr>
          <p:nvPr/>
        </p:nvSpPr>
        <p:spPr bwMode="auto">
          <a:xfrm>
            <a:off x="7298237" y="4611338"/>
            <a:ext cx="1670000" cy="315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ctr" defTabSz="685800" eaLnBrk="0" fontAlgn="base" hangingPunct="0">
              <a:spcBef>
                <a:spcPct val="0"/>
              </a:spcBef>
              <a:spcAft>
                <a:spcPct val="0"/>
              </a:spcAft>
            </a:pPr>
            <a:r>
              <a:rPr lang="es-CO" sz="1600" b="1" dirty="0" smtClean="0">
                <a:solidFill>
                  <a:srgbClr val="009900"/>
                </a:solidFill>
                <a:latin typeface="Calibri" panose="020F0502020204030204" pitchFamily="34" charset="0"/>
                <a:ea typeface="Calibri" panose="020F0502020204030204" pitchFamily="34" charset="0"/>
                <a:cs typeface="Times New Roman" panose="02020603050405020304" pitchFamily="18" charset="0"/>
              </a:rPr>
              <a:t>CONSECUENCIA</a:t>
            </a:r>
            <a:endParaRPr lang="es-CO" sz="1600" dirty="0">
              <a:solidFill>
                <a:srgbClr val="009900"/>
              </a:solidFill>
              <a:latin typeface="Arial" panose="020B0604020202020204" pitchFamily="34" charset="0"/>
            </a:endParaRPr>
          </a:p>
        </p:txBody>
      </p:sp>
      <p:sp>
        <p:nvSpPr>
          <p:cNvPr id="15" name="Rectangle 4"/>
          <p:cNvSpPr>
            <a:spLocks noChangeArrowheads="1"/>
          </p:cNvSpPr>
          <p:nvPr/>
        </p:nvSpPr>
        <p:spPr bwMode="auto">
          <a:xfrm>
            <a:off x="5450733" y="1457224"/>
            <a:ext cx="1670000" cy="315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ctr" defTabSz="685800" eaLnBrk="0" fontAlgn="base" hangingPunct="0">
              <a:spcBef>
                <a:spcPct val="0"/>
              </a:spcBef>
              <a:spcAft>
                <a:spcPct val="0"/>
              </a:spcAft>
            </a:pPr>
            <a:r>
              <a:rPr lang="es-CO" sz="1600" b="1" dirty="0" smtClean="0">
                <a:solidFill>
                  <a:srgbClr val="009900"/>
                </a:solidFill>
                <a:latin typeface="Calibri" panose="020F0502020204030204" pitchFamily="34" charset="0"/>
                <a:ea typeface="Calibri" panose="020F0502020204030204" pitchFamily="34" charset="0"/>
                <a:cs typeface="Times New Roman" panose="02020603050405020304" pitchFamily="18" charset="0"/>
              </a:rPr>
              <a:t>RIESGO</a:t>
            </a:r>
            <a:endParaRPr lang="es-CO" sz="1600" dirty="0">
              <a:solidFill>
                <a:srgbClr val="009900"/>
              </a:solidFill>
              <a:latin typeface="Arial" panose="020B0604020202020204" pitchFamily="34" charset="0"/>
            </a:endParaRPr>
          </a:p>
        </p:txBody>
      </p:sp>
      <p:sp>
        <p:nvSpPr>
          <p:cNvPr id="16" name="Rectangle 4"/>
          <p:cNvSpPr>
            <a:spLocks noChangeArrowheads="1"/>
          </p:cNvSpPr>
          <p:nvPr/>
        </p:nvSpPr>
        <p:spPr bwMode="auto">
          <a:xfrm>
            <a:off x="541077" y="2192328"/>
            <a:ext cx="1670000" cy="315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ctr" defTabSz="685800" eaLnBrk="0" fontAlgn="base" hangingPunct="0">
              <a:spcBef>
                <a:spcPct val="0"/>
              </a:spcBef>
              <a:spcAft>
                <a:spcPct val="0"/>
              </a:spcAft>
            </a:pPr>
            <a:r>
              <a:rPr lang="es-CO" sz="1600" b="1" dirty="0" smtClean="0">
                <a:solidFill>
                  <a:srgbClr val="009900"/>
                </a:solidFill>
                <a:latin typeface="Calibri" panose="020F0502020204030204" pitchFamily="34" charset="0"/>
                <a:ea typeface="Calibri" panose="020F0502020204030204" pitchFamily="34" charset="0"/>
                <a:cs typeface="Times New Roman" panose="02020603050405020304" pitchFamily="18" charset="0"/>
              </a:rPr>
              <a:t>PELIGRO</a:t>
            </a:r>
            <a:endParaRPr lang="es-CO" sz="1600" dirty="0">
              <a:solidFill>
                <a:srgbClr val="009900"/>
              </a:solidFill>
              <a:latin typeface="Arial" panose="020B0604020202020204" pitchFamily="34" charset="0"/>
            </a:endParaRPr>
          </a:p>
        </p:txBody>
      </p:sp>
    </p:spTree>
    <p:extLst>
      <p:ext uri="{BB962C8B-B14F-4D97-AF65-F5344CB8AC3E}">
        <p14:creationId xmlns:p14="http://schemas.microsoft.com/office/powerpoint/2010/main" val="31307706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2752595" y="1764852"/>
            <a:ext cx="13856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dirty="0"/>
          </a:p>
        </p:txBody>
      </p:sp>
      <p:sp>
        <p:nvSpPr>
          <p:cNvPr id="7" name="Rectangle 4"/>
          <p:cNvSpPr>
            <a:spLocks noChangeArrowheads="1"/>
          </p:cNvSpPr>
          <p:nvPr/>
        </p:nvSpPr>
        <p:spPr bwMode="auto">
          <a:xfrm>
            <a:off x="138565" y="226592"/>
            <a:ext cx="6291936"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ctr" defTabSz="685800" eaLnBrk="0" fontAlgn="base" hangingPunct="0">
              <a:spcBef>
                <a:spcPct val="0"/>
              </a:spcBef>
              <a:spcAft>
                <a:spcPct val="0"/>
              </a:spcAft>
            </a:pPr>
            <a:r>
              <a:rPr lang="es-CO" sz="2700" b="1" dirty="0">
                <a:solidFill>
                  <a:srgbClr val="92D050"/>
                </a:solidFill>
                <a:latin typeface="Calibri" panose="020F0502020204030204" pitchFamily="34" charset="0"/>
                <a:ea typeface="Calibri" panose="020F0502020204030204" pitchFamily="34" charset="0"/>
                <a:cs typeface="Times New Roman" panose="02020603050405020304" pitchFamily="18" charset="0"/>
              </a:rPr>
              <a:t>2.  Construyendo el cuidado de la palabra</a:t>
            </a:r>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a:p>
        </p:txBody>
      </p:sp>
      <p:sp>
        <p:nvSpPr>
          <p:cNvPr id="10" name="Rectangle 4"/>
          <p:cNvSpPr>
            <a:spLocks noChangeArrowheads="1"/>
          </p:cNvSpPr>
          <p:nvPr/>
        </p:nvSpPr>
        <p:spPr bwMode="auto">
          <a:xfrm>
            <a:off x="270926" y="1140211"/>
            <a:ext cx="1368259" cy="377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ctr" defTabSz="685800" eaLnBrk="0" fontAlgn="base" hangingPunct="0">
              <a:spcBef>
                <a:spcPct val="0"/>
              </a:spcBef>
              <a:spcAft>
                <a:spcPct val="0"/>
              </a:spcAft>
            </a:pPr>
            <a:r>
              <a:rPr lang="es-CO" sz="20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OBJETIVO</a:t>
            </a:r>
            <a:endParaRPr lang="es-CO" sz="2000" dirty="0">
              <a:latin typeface="Arial" panose="020B0604020202020204" pitchFamily="34" charset="0"/>
            </a:endParaRPr>
          </a:p>
        </p:txBody>
      </p:sp>
      <p:sp>
        <p:nvSpPr>
          <p:cNvPr id="3" name="CuadroTexto 2"/>
          <p:cNvSpPr txBox="1"/>
          <p:nvPr/>
        </p:nvSpPr>
        <p:spPr>
          <a:xfrm>
            <a:off x="138565" y="1564593"/>
            <a:ext cx="8814430" cy="646331"/>
          </a:xfrm>
          <a:prstGeom prst="rect">
            <a:avLst/>
          </a:prstGeom>
          <a:noFill/>
          <a:ln>
            <a:solidFill>
              <a:schemeClr val="accent1"/>
            </a:solidFill>
          </a:ln>
        </p:spPr>
        <p:txBody>
          <a:bodyPr wrap="square" rtlCol="0">
            <a:spAutoFit/>
          </a:bodyPr>
          <a:lstStyle/>
          <a:p>
            <a:pPr lvl="0"/>
            <a:r>
              <a:rPr lang="es-ES" dirty="0"/>
              <a:t>Identificar actos y condiciones inseguras que pueden afectar la integridad de la persona y el ambiente de trabajo</a:t>
            </a:r>
            <a:endParaRPr lang="es-CO" dirty="0"/>
          </a:p>
        </p:txBody>
      </p:sp>
      <p:sp>
        <p:nvSpPr>
          <p:cNvPr id="11" name="Rectangle 4"/>
          <p:cNvSpPr>
            <a:spLocks noChangeArrowheads="1"/>
          </p:cNvSpPr>
          <p:nvPr/>
        </p:nvSpPr>
        <p:spPr bwMode="auto">
          <a:xfrm>
            <a:off x="138565" y="2483385"/>
            <a:ext cx="2233574" cy="377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ctr" defTabSz="685800" eaLnBrk="0" fontAlgn="base" hangingPunct="0">
              <a:spcBef>
                <a:spcPct val="0"/>
              </a:spcBef>
              <a:spcAft>
                <a:spcPct val="0"/>
              </a:spcAft>
            </a:pPr>
            <a:r>
              <a:rPr lang="es-CO" sz="20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PASO A PASO</a:t>
            </a:r>
            <a:endParaRPr lang="es-CO" sz="2000" dirty="0">
              <a:latin typeface="Arial" panose="020B0604020202020204" pitchFamily="34" charset="0"/>
            </a:endParaRPr>
          </a:p>
        </p:txBody>
      </p:sp>
      <p:sp>
        <p:nvSpPr>
          <p:cNvPr id="12" name="CuadroTexto 11"/>
          <p:cNvSpPr txBox="1"/>
          <p:nvPr/>
        </p:nvSpPr>
        <p:spPr>
          <a:xfrm>
            <a:off x="69273" y="2855665"/>
            <a:ext cx="8814430" cy="3139321"/>
          </a:xfrm>
          <a:prstGeom prst="rect">
            <a:avLst/>
          </a:prstGeom>
          <a:noFill/>
          <a:ln>
            <a:solidFill>
              <a:schemeClr val="accent1"/>
            </a:solidFill>
          </a:ln>
        </p:spPr>
        <p:txBody>
          <a:bodyPr wrap="square" rtlCol="0">
            <a:spAutoFit/>
          </a:bodyPr>
          <a:lstStyle/>
          <a:p>
            <a:pPr lvl="0"/>
            <a:r>
              <a:rPr lang="es-ES" dirty="0"/>
              <a:t>De manera individual observe el “cazador de riesgos en oficinas” que se le entrega impreso, </a:t>
            </a:r>
            <a:r>
              <a:rPr lang="es-ES" dirty="0" smtClean="0"/>
              <a:t>luego identifique </a:t>
            </a:r>
            <a:r>
              <a:rPr lang="es-ES" dirty="0"/>
              <a:t>las situaciones de riesgo que ilustran en él  y comparta su opinión con el grupo,  ¿considera que en las áreas de trabajo,   se necesita realizar una inspección de seguridad?  ¿Cuál es la razón?</a:t>
            </a:r>
          </a:p>
          <a:p>
            <a:pPr lvl="0"/>
            <a:endParaRPr lang="es-ES" dirty="0"/>
          </a:p>
          <a:p>
            <a:pPr lvl="0"/>
            <a:endParaRPr lang="es-ES" sz="1350" dirty="0"/>
          </a:p>
          <a:p>
            <a:pPr lvl="0"/>
            <a:endParaRPr lang="es-ES" sz="1350" dirty="0"/>
          </a:p>
          <a:p>
            <a:pPr lvl="0"/>
            <a:endParaRPr lang="es-ES" sz="1350" dirty="0"/>
          </a:p>
          <a:p>
            <a:pPr lvl="0"/>
            <a:endParaRPr lang="es-ES" sz="1350" dirty="0"/>
          </a:p>
          <a:p>
            <a:pPr lvl="0"/>
            <a:endParaRPr lang="es-ES" sz="1350" dirty="0"/>
          </a:p>
          <a:p>
            <a:pPr lvl="0"/>
            <a:r>
              <a:rPr lang="es-ES" sz="1350" dirty="0"/>
              <a:t>Recuperado de: </a:t>
            </a:r>
            <a:r>
              <a:rPr lang="es-ES" sz="1350" dirty="0">
                <a:hlinkClick r:id="rId3"/>
              </a:rPr>
              <a:t>http://www.arlsura.com/index.php/cazadores-de-riesgo-virtuales-2</a:t>
            </a:r>
            <a:endParaRPr lang="es-ES" sz="1350" dirty="0"/>
          </a:p>
          <a:p>
            <a:pPr lvl="0"/>
            <a:endParaRPr lang="es-ES" sz="1350" dirty="0"/>
          </a:p>
          <a:p>
            <a:pPr lvl="0"/>
            <a:endParaRPr lang="es-CO" sz="1350" dirty="0"/>
          </a:p>
        </p:txBody>
      </p:sp>
      <p:sp>
        <p:nvSpPr>
          <p:cNvPr id="13" name="Elipse 12"/>
          <p:cNvSpPr/>
          <p:nvPr/>
        </p:nvSpPr>
        <p:spPr>
          <a:xfrm>
            <a:off x="6502029" y="135591"/>
            <a:ext cx="666750" cy="666750"/>
          </a:xfrm>
          <a:prstGeom prst="ellipse">
            <a:avLst/>
          </a:prstGeom>
          <a:blipFill rotWithShape="1">
            <a:blip r:embed="rId4"/>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s-CO" sz="1350"/>
          </a:p>
        </p:txBody>
      </p:sp>
      <p:pic>
        <p:nvPicPr>
          <p:cNvPr id="14" name="Imagen 13"/>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432313" y="3737113"/>
            <a:ext cx="2998188" cy="1486983"/>
          </a:xfrm>
          <a:prstGeom prst="rect">
            <a:avLst/>
          </a:prstGeom>
          <a:noFill/>
        </p:spPr>
      </p:pic>
    </p:spTree>
    <p:extLst>
      <p:ext uri="{BB962C8B-B14F-4D97-AF65-F5344CB8AC3E}">
        <p14:creationId xmlns:p14="http://schemas.microsoft.com/office/powerpoint/2010/main" val="37342056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55576"/>
            <a:ext cx="13856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a:p>
        </p:txBody>
      </p:sp>
      <p:sp>
        <p:nvSpPr>
          <p:cNvPr id="10" name="Rectangle 4"/>
          <p:cNvSpPr>
            <a:spLocks noChangeArrowheads="1"/>
          </p:cNvSpPr>
          <p:nvPr/>
        </p:nvSpPr>
        <p:spPr bwMode="auto">
          <a:xfrm>
            <a:off x="138565" y="1204940"/>
            <a:ext cx="2143103" cy="377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ctr" defTabSz="685800" eaLnBrk="0" fontAlgn="base" hangingPunct="0">
              <a:spcBef>
                <a:spcPct val="0"/>
              </a:spcBef>
              <a:spcAft>
                <a:spcPct val="0"/>
              </a:spcAft>
            </a:pPr>
            <a:r>
              <a:rPr lang="es-CO" sz="20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CONCLUSIONES</a:t>
            </a:r>
            <a:endParaRPr lang="es-CO" sz="2000" dirty="0">
              <a:latin typeface="Arial" panose="020B0604020202020204" pitchFamily="34" charset="0"/>
            </a:endParaRPr>
          </a:p>
        </p:txBody>
      </p:sp>
      <p:sp>
        <p:nvSpPr>
          <p:cNvPr id="3" name="CuadroTexto 2"/>
          <p:cNvSpPr txBox="1"/>
          <p:nvPr/>
        </p:nvSpPr>
        <p:spPr>
          <a:xfrm>
            <a:off x="138565" y="1910820"/>
            <a:ext cx="8814430" cy="1061829"/>
          </a:xfrm>
          <a:prstGeom prst="rect">
            <a:avLst/>
          </a:prstGeom>
          <a:noFill/>
          <a:ln>
            <a:solidFill>
              <a:schemeClr val="accent1"/>
            </a:solidFill>
          </a:ln>
        </p:spPr>
        <p:txBody>
          <a:bodyPr wrap="square" rtlCol="0">
            <a:spAutoFit/>
          </a:bodyPr>
          <a:lstStyle/>
          <a:p>
            <a:pPr lvl="0"/>
            <a:r>
              <a:rPr lang="es-ES" dirty="0"/>
              <a:t>¿Considera </a:t>
            </a:r>
            <a:r>
              <a:rPr lang="es-ES" dirty="0" smtClean="0"/>
              <a:t>importante </a:t>
            </a:r>
            <a:r>
              <a:rPr lang="es-ES" dirty="0"/>
              <a:t>conocer los riesgos a los que está expuesto en su área de trabajo?  ¿Para qué debe hacerse</a:t>
            </a:r>
            <a:r>
              <a:rPr lang="es-ES" dirty="0" smtClean="0"/>
              <a:t>?</a:t>
            </a:r>
            <a:endParaRPr lang="es-ES" dirty="0"/>
          </a:p>
          <a:p>
            <a:pPr lvl="0"/>
            <a:endParaRPr lang="es-ES" sz="1350" dirty="0"/>
          </a:p>
          <a:p>
            <a:pPr lvl="0"/>
            <a:endParaRPr lang="es-CO" sz="1350" dirty="0"/>
          </a:p>
        </p:txBody>
      </p:sp>
      <p:sp>
        <p:nvSpPr>
          <p:cNvPr id="9" name="Rectangle 4"/>
          <p:cNvSpPr>
            <a:spLocks noChangeArrowheads="1"/>
          </p:cNvSpPr>
          <p:nvPr/>
        </p:nvSpPr>
        <p:spPr bwMode="auto">
          <a:xfrm>
            <a:off x="256411" y="370828"/>
            <a:ext cx="6056244"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ctr" defTabSz="685800" eaLnBrk="0" fontAlgn="base" hangingPunct="0">
              <a:spcBef>
                <a:spcPct val="0"/>
              </a:spcBef>
              <a:spcAft>
                <a:spcPct val="0"/>
              </a:spcAft>
            </a:pPr>
            <a:r>
              <a:rPr lang="es-CO" sz="2700" b="1" dirty="0">
                <a:solidFill>
                  <a:srgbClr val="92D050"/>
                </a:solidFill>
                <a:latin typeface="Calibri" panose="020F0502020204030204" pitchFamily="34" charset="0"/>
                <a:ea typeface="Calibri" panose="020F0502020204030204" pitchFamily="34" charset="0"/>
                <a:cs typeface="Times New Roman" panose="02020603050405020304" pitchFamily="18" charset="0"/>
              </a:rPr>
              <a:t>2.  Construyendo el cuidado de la palabra</a:t>
            </a:r>
          </a:p>
        </p:txBody>
      </p:sp>
      <p:sp>
        <p:nvSpPr>
          <p:cNvPr id="11" name="Elipse 10"/>
          <p:cNvSpPr/>
          <p:nvPr/>
        </p:nvSpPr>
        <p:spPr>
          <a:xfrm>
            <a:off x="6382760" y="37453"/>
            <a:ext cx="666750" cy="666750"/>
          </a:xfrm>
          <a:prstGeom prst="ellipse">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s-CO" sz="1350"/>
          </a:p>
        </p:txBody>
      </p:sp>
    </p:spTree>
    <p:extLst>
      <p:ext uri="{BB962C8B-B14F-4D97-AF65-F5344CB8AC3E}">
        <p14:creationId xmlns:p14="http://schemas.microsoft.com/office/powerpoint/2010/main" val="14244389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a:p>
        </p:txBody>
      </p:sp>
      <p:sp>
        <p:nvSpPr>
          <p:cNvPr id="10" name="Rectángulo 9"/>
          <p:cNvSpPr/>
          <p:nvPr/>
        </p:nvSpPr>
        <p:spPr>
          <a:xfrm>
            <a:off x="78378" y="236892"/>
            <a:ext cx="6398675" cy="507831"/>
          </a:xfrm>
          <a:prstGeom prst="rect">
            <a:avLst/>
          </a:prstGeom>
        </p:spPr>
        <p:txBody>
          <a:bodyPr wrap="none">
            <a:spAutoFit/>
          </a:bodyPr>
          <a:lstStyle/>
          <a:p>
            <a:pPr eaLnBrk="0" fontAlgn="base" hangingPunct="0">
              <a:spcBef>
                <a:spcPct val="0"/>
              </a:spcBef>
              <a:spcAft>
                <a:spcPct val="0"/>
              </a:spcAft>
            </a:pPr>
            <a:r>
              <a:rPr lang="es-CO" sz="1350" dirty="0">
                <a:latin typeface="Calibri" panose="020F0502020204030204" pitchFamily="34" charset="0"/>
                <a:ea typeface="Calibri" panose="020F0502020204030204" pitchFamily="34" charset="0"/>
                <a:cs typeface="Times New Roman" panose="02020603050405020304" pitchFamily="18" charset="0"/>
              </a:rPr>
              <a:t> </a:t>
            </a:r>
            <a:r>
              <a:rPr lang="es-CO" sz="2700" b="1" dirty="0">
                <a:solidFill>
                  <a:srgbClr val="92D050"/>
                </a:solidFill>
                <a:latin typeface="Calibri" panose="020F0502020204030204" pitchFamily="34" charset="0"/>
                <a:ea typeface="Calibri" panose="020F0502020204030204" pitchFamily="34" charset="0"/>
                <a:cs typeface="Times New Roman" panose="02020603050405020304" pitchFamily="18" charset="0"/>
              </a:rPr>
              <a:t>2.  Contextualización Cuidado de la palabra</a:t>
            </a:r>
          </a:p>
        </p:txBody>
      </p:sp>
      <p:sp>
        <p:nvSpPr>
          <p:cNvPr id="11" name="Elipse 10"/>
          <p:cNvSpPr/>
          <p:nvPr/>
        </p:nvSpPr>
        <p:spPr>
          <a:xfrm>
            <a:off x="6477053" y="157432"/>
            <a:ext cx="666750" cy="666750"/>
          </a:xfrm>
          <a:prstGeom prst="ellipse">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s-CO" sz="1350"/>
          </a:p>
        </p:txBody>
      </p:sp>
      <p:sp>
        <p:nvSpPr>
          <p:cNvPr id="7" name="Rectangle 4"/>
          <p:cNvSpPr>
            <a:spLocks noChangeArrowheads="1"/>
          </p:cNvSpPr>
          <p:nvPr/>
        </p:nvSpPr>
        <p:spPr bwMode="auto">
          <a:xfrm>
            <a:off x="286883" y="1338270"/>
            <a:ext cx="4046771" cy="377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ctr" defTabSz="685800" eaLnBrk="0" fontAlgn="base" hangingPunct="0">
              <a:spcBef>
                <a:spcPct val="0"/>
              </a:spcBef>
              <a:spcAft>
                <a:spcPct val="0"/>
              </a:spcAft>
            </a:pPr>
            <a:r>
              <a:rPr lang="es-CO" sz="2000" b="1" dirty="0" smtClean="0">
                <a:solidFill>
                  <a:srgbClr val="009900"/>
                </a:solidFill>
                <a:latin typeface="Calibri" panose="020F0502020204030204" pitchFamily="34" charset="0"/>
                <a:ea typeface="Calibri" panose="020F0502020204030204" pitchFamily="34" charset="0"/>
                <a:cs typeface="Times New Roman" panose="02020603050405020304" pitchFamily="18" charset="0"/>
              </a:rPr>
              <a:t>NECESIDADES DE LAS INSPECCIONES</a:t>
            </a:r>
            <a:endParaRPr lang="es-CO" sz="2000" dirty="0">
              <a:solidFill>
                <a:srgbClr val="009900"/>
              </a:solidFill>
              <a:latin typeface="Arial" panose="020B0604020202020204" pitchFamily="34" charset="0"/>
            </a:endParaRPr>
          </a:p>
        </p:txBody>
      </p:sp>
      <p:sp>
        <p:nvSpPr>
          <p:cNvPr id="2" name="Rectángulo 1"/>
          <p:cNvSpPr/>
          <p:nvPr/>
        </p:nvSpPr>
        <p:spPr>
          <a:xfrm>
            <a:off x="462166" y="5225243"/>
            <a:ext cx="8114275" cy="584775"/>
          </a:xfrm>
          <a:prstGeom prst="rect">
            <a:avLst/>
          </a:prstGeom>
        </p:spPr>
        <p:txBody>
          <a:bodyPr wrap="square">
            <a:spAutoFit/>
          </a:bodyPr>
          <a:lstStyle/>
          <a:p>
            <a:r>
              <a:rPr lang="es-CO" sz="1600" dirty="0" smtClean="0"/>
              <a:t>Recuperado de: http</a:t>
            </a:r>
            <a:r>
              <a:rPr lang="es-CO" sz="1600" dirty="0"/>
              <a:t>://www.mailxmail.com/mantenimiento-reparacion-maquinaria-industrial-descripcion-breve_h</a:t>
            </a:r>
          </a:p>
        </p:txBody>
      </p:sp>
      <p:pic>
        <p:nvPicPr>
          <p:cNvPr id="2050" name="Picture 2" descr="http://imagenes.mailxmail.com/cursos/imagenes/5/2/breve-informacion-sobre-mantenimiento-y-reparacion-de-maquinaria-industrial_44625_1_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2166" y="2097289"/>
            <a:ext cx="4232420" cy="2821552"/>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4"/>
          <p:cNvSpPr>
            <a:spLocks noChangeArrowheads="1"/>
          </p:cNvSpPr>
          <p:nvPr/>
        </p:nvSpPr>
        <p:spPr bwMode="auto">
          <a:xfrm>
            <a:off x="4966138" y="2237984"/>
            <a:ext cx="3610303" cy="22236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marL="342900" indent="-342900" algn="ctr" defTabSz="685800" eaLnBrk="0" fontAlgn="base" hangingPunct="0">
              <a:spcBef>
                <a:spcPct val="0"/>
              </a:spcBef>
              <a:spcAft>
                <a:spcPct val="0"/>
              </a:spcAft>
              <a:buFont typeface="Arial" panose="020B0604020202020204" pitchFamily="34" charset="0"/>
              <a:buChar char="•"/>
            </a:pPr>
            <a:r>
              <a:rPr lang="es-CO" sz="2000" dirty="0" smtClean="0">
                <a:solidFill>
                  <a:srgbClr val="0070C0"/>
                </a:solidFill>
                <a:latin typeface="Calibri" panose="020F0502020204030204" pitchFamily="34" charset="0"/>
                <a:ea typeface="Calibri" panose="020F0502020204030204" pitchFamily="34" charset="0"/>
                <a:cs typeface="Times New Roman" panose="02020603050405020304" pitchFamily="18" charset="0"/>
              </a:rPr>
              <a:t>Identificar fallas en equipos, máquinas, instalaciones, o comportamientos inseguros o peligrosos.</a:t>
            </a:r>
          </a:p>
          <a:p>
            <a:pPr algn="ctr" defTabSz="685800" eaLnBrk="0" fontAlgn="base" hangingPunct="0">
              <a:spcBef>
                <a:spcPct val="0"/>
              </a:spcBef>
              <a:spcAft>
                <a:spcPct val="0"/>
              </a:spcAft>
            </a:pPr>
            <a:endParaRPr lang="es-CO" sz="2000" dirty="0">
              <a:solidFill>
                <a:srgbClr val="0070C0"/>
              </a:solidFill>
              <a:latin typeface="Calibri" panose="020F0502020204030204" pitchFamily="34" charset="0"/>
              <a:cs typeface="Times New Roman" panose="02020603050405020304" pitchFamily="18" charset="0"/>
            </a:endParaRPr>
          </a:p>
          <a:p>
            <a:pPr marL="342900" indent="-342900" algn="ctr" defTabSz="685800" eaLnBrk="0" fontAlgn="base" hangingPunct="0">
              <a:spcBef>
                <a:spcPct val="0"/>
              </a:spcBef>
              <a:spcAft>
                <a:spcPct val="0"/>
              </a:spcAft>
              <a:buFont typeface="Arial" panose="020B0604020202020204" pitchFamily="34" charset="0"/>
              <a:buChar char="•"/>
            </a:pPr>
            <a:r>
              <a:rPr lang="es-CO" sz="2000" dirty="0" smtClean="0">
                <a:solidFill>
                  <a:srgbClr val="0070C0"/>
                </a:solidFill>
                <a:latin typeface="Calibri" panose="020F0502020204030204" pitchFamily="34" charset="0"/>
                <a:cs typeface="Times New Roman" panose="02020603050405020304" pitchFamily="18" charset="0"/>
              </a:rPr>
              <a:t>Realizar detección precoz de situaciones de peligro o riesgo</a:t>
            </a:r>
            <a:endParaRPr lang="es-CO" sz="2000" dirty="0">
              <a:latin typeface="Arial" panose="020B0604020202020204" pitchFamily="34" charset="0"/>
            </a:endParaRPr>
          </a:p>
        </p:txBody>
      </p:sp>
    </p:spTree>
    <p:extLst>
      <p:ext uri="{BB962C8B-B14F-4D97-AF65-F5344CB8AC3E}">
        <p14:creationId xmlns:p14="http://schemas.microsoft.com/office/powerpoint/2010/main" val="24753623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150561" y="1388938"/>
            <a:ext cx="6254308" cy="4617291"/>
          </a:xfrm>
          <a:prstGeom prst="rect">
            <a:avLst/>
          </a:prstGeom>
          <a:noFill/>
          <a:ln w="9525">
            <a:noFill/>
            <a:miter lim="800000"/>
            <a:headEnd/>
            <a:tailEnd/>
          </a:ln>
          <a:effectLst/>
        </p:spPr>
        <p:txBody>
          <a:bodyPr wrap="square" lIns="92075" tIns="46038" rIns="92075" bIns="46038">
            <a:spAutoFit/>
          </a:bodyPr>
          <a:lstStyle/>
          <a:p>
            <a:pPr marL="381000" indent="-381000" algn="just" defTabSz="762000" eaLnBrk="0" fontAlgn="base" hangingPunct="0">
              <a:spcBef>
                <a:spcPct val="50000"/>
              </a:spcBef>
              <a:spcAft>
                <a:spcPct val="0"/>
              </a:spcAft>
              <a:buClr>
                <a:srgbClr val="009D00">
                  <a:lumMod val="75000"/>
                </a:srgbClr>
              </a:buClr>
              <a:buSzPct val="120000"/>
              <a:buFont typeface="Wingdings" pitchFamily="2" charset="2"/>
              <a:buChar char="Ø"/>
              <a:defRPr/>
            </a:pPr>
            <a:r>
              <a:rPr lang="es-ES_tradnl" dirty="0">
                <a:solidFill>
                  <a:srgbClr val="0070C0"/>
                </a:solidFill>
              </a:rPr>
              <a:t>Muestran el compromiso de la empresa por reconocer los riesgos propios del </a:t>
            </a:r>
            <a:r>
              <a:rPr lang="es-ES_tradnl" dirty="0" smtClean="0">
                <a:solidFill>
                  <a:srgbClr val="0070C0"/>
                </a:solidFill>
              </a:rPr>
              <a:t>trabajo.</a:t>
            </a:r>
          </a:p>
          <a:p>
            <a:pPr algn="just" defTabSz="762000" eaLnBrk="0" fontAlgn="base" hangingPunct="0">
              <a:spcBef>
                <a:spcPct val="50000"/>
              </a:spcBef>
              <a:spcAft>
                <a:spcPct val="0"/>
              </a:spcAft>
              <a:buClr>
                <a:srgbClr val="009D00">
                  <a:lumMod val="75000"/>
                </a:srgbClr>
              </a:buClr>
              <a:buSzPct val="120000"/>
              <a:defRPr/>
            </a:pPr>
            <a:endParaRPr lang="es-ES_tradnl" dirty="0" smtClean="0">
              <a:solidFill>
                <a:srgbClr val="0070C0"/>
              </a:solidFill>
            </a:endParaRPr>
          </a:p>
          <a:p>
            <a:pPr marL="381000" indent="-381000" algn="just" defTabSz="762000" eaLnBrk="0" fontAlgn="base" hangingPunct="0">
              <a:spcBef>
                <a:spcPct val="50000"/>
              </a:spcBef>
              <a:spcAft>
                <a:spcPct val="0"/>
              </a:spcAft>
              <a:buClr>
                <a:srgbClr val="009D00">
                  <a:lumMod val="75000"/>
                </a:srgbClr>
              </a:buClr>
              <a:buSzPct val="120000"/>
              <a:buFont typeface="Wingdings" pitchFamily="2" charset="2"/>
              <a:buChar char="Ø"/>
              <a:defRPr/>
            </a:pPr>
            <a:r>
              <a:rPr lang="es-ES_tradnl" dirty="0" smtClean="0">
                <a:solidFill>
                  <a:srgbClr val="0070C0"/>
                </a:solidFill>
              </a:rPr>
              <a:t>Su </a:t>
            </a:r>
            <a:r>
              <a:rPr lang="es-ES_tradnl" dirty="0">
                <a:solidFill>
                  <a:srgbClr val="0070C0"/>
                </a:solidFill>
              </a:rPr>
              <a:t>visión integral facilita el  </a:t>
            </a:r>
            <a:r>
              <a:rPr lang="es-ES_tradnl" dirty="0" smtClean="0">
                <a:solidFill>
                  <a:srgbClr val="0070C0"/>
                </a:solidFill>
              </a:rPr>
              <a:t>control </a:t>
            </a:r>
            <a:r>
              <a:rPr lang="es-ES_tradnl" dirty="0">
                <a:solidFill>
                  <a:srgbClr val="0070C0"/>
                </a:solidFill>
              </a:rPr>
              <a:t>de los costos,  la salud,   la protección del ambiente, la producción y la calidad</a:t>
            </a:r>
            <a:r>
              <a:rPr lang="es-ES_tradnl" dirty="0" smtClean="0">
                <a:solidFill>
                  <a:srgbClr val="0070C0"/>
                </a:solidFill>
              </a:rPr>
              <a:t>.</a:t>
            </a:r>
          </a:p>
          <a:p>
            <a:pPr algn="just" defTabSz="762000" eaLnBrk="0" fontAlgn="base" hangingPunct="0">
              <a:spcBef>
                <a:spcPct val="50000"/>
              </a:spcBef>
              <a:spcAft>
                <a:spcPct val="0"/>
              </a:spcAft>
              <a:buClr>
                <a:srgbClr val="009D00">
                  <a:lumMod val="75000"/>
                </a:srgbClr>
              </a:buClr>
              <a:buSzPct val="120000"/>
              <a:defRPr/>
            </a:pPr>
            <a:endParaRPr lang="es-ES_tradnl" dirty="0" smtClean="0">
              <a:solidFill>
                <a:srgbClr val="0070C0"/>
              </a:solidFill>
            </a:endParaRPr>
          </a:p>
          <a:p>
            <a:pPr marL="381000" indent="-381000" algn="just" defTabSz="762000" eaLnBrk="0" fontAlgn="base" hangingPunct="0">
              <a:spcBef>
                <a:spcPct val="50000"/>
              </a:spcBef>
              <a:spcAft>
                <a:spcPct val="0"/>
              </a:spcAft>
              <a:buClr>
                <a:srgbClr val="009D00">
                  <a:lumMod val="75000"/>
                </a:srgbClr>
              </a:buClr>
              <a:buSzPct val="120000"/>
              <a:buFont typeface="Wingdings" pitchFamily="2" charset="2"/>
              <a:buChar char="Ø"/>
              <a:defRPr/>
            </a:pPr>
            <a:r>
              <a:rPr lang="es-CO" dirty="0">
                <a:solidFill>
                  <a:srgbClr val="0070C0"/>
                </a:solidFill>
              </a:rPr>
              <a:t>Generan información para la acción estratégica de salud ocupacional y crean interés y participación entre el grupo de trabajadores</a:t>
            </a:r>
            <a:r>
              <a:rPr lang="es-CO" dirty="0" smtClean="0">
                <a:solidFill>
                  <a:srgbClr val="0070C0"/>
                </a:solidFill>
              </a:rPr>
              <a:t>.</a:t>
            </a:r>
          </a:p>
          <a:p>
            <a:pPr algn="just" defTabSz="762000" eaLnBrk="0" fontAlgn="base" hangingPunct="0">
              <a:spcBef>
                <a:spcPct val="50000"/>
              </a:spcBef>
              <a:spcAft>
                <a:spcPct val="0"/>
              </a:spcAft>
              <a:buClr>
                <a:srgbClr val="009D00">
                  <a:lumMod val="75000"/>
                </a:srgbClr>
              </a:buClr>
              <a:buSzPct val="120000"/>
              <a:defRPr/>
            </a:pPr>
            <a:endParaRPr lang="es-CO" dirty="0">
              <a:solidFill>
                <a:srgbClr val="0070C0"/>
              </a:solidFill>
            </a:endParaRPr>
          </a:p>
          <a:p>
            <a:pPr marL="381000" indent="-381000" algn="just" defTabSz="762000" eaLnBrk="0" fontAlgn="base" hangingPunct="0">
              <a:spcBef>
                <a:spcPct val="50000"/>
              </a:spcBef>
              <a:spcAft>
                <a:spcPct val="0"/>
              </a:spcAft>
              <a:buClr>
                <a:srgbClr val="009D00">
                  <a:lumMod val="75000"/>
                </a:srgbClr>
              </a:buClr>
              <a:buSzPct val="120000"/>
              <a:buFont typeface="Wingdings" pitchFamily="2" charset="2"/>
              <a:buChar char="Ø"/>
              <a:defRPr/>
            </a:pPr>
            <a:r>
              <a:rPr lang="es-CO" dirty="0">
                <a:solidFill>
                  <a:srgbClr val="0070C0"/>
                </a:solidFill>
              </a:rPr>
              <a:t>Fomentan la interacción de </a:t>
            </a:r>
            <a:r>
              <a:rPr lang="es-CO" dirty="0" smtClean="0">
                <a:solidFill>
                  <a:srgbClr val="0070C0"/>
                </a:solidFill>
              </a:rPr>
              <a:t>Seguridad y Salud en el trabajo con </a:t>
            </a:r>
            <a:r>
              <a:rPr lang="es-CO" dirty="0">
                <a:solidFill>
                  <a:srgbClr val="0070C0"/>
                </a:solidFill>
              </a:rPr>
              <a:t>otras áreas de la empresa.</a:t>
            </a:r>
          </a:p>
          <a:p>
            <a:pPr algn="just" defTabSz="762000" eaLnBrk="0" fontAlgn="base" hangingPunct="0">
              <a:spcBef>
                <a:spcPct val="50000"/>
              </a:spcBef>
              <a:spcAft>
                <a:spcPct val="0"/>
              </a:spcAft>
              <a:buClr>
                <a:srgbClr val="009D00">
                  <a:lumMod val="75000"/>
                </a:srgbClr>
              </a:buClr>
              <a:buSzPct val="120000"/>
              <a:defRPr/>
            </a:pPr>
            <a:endParaRPr lang="es-ES_tradnl" sz="1600" dirty="0">
              <a:solidFill>
                <a:srgbClr val="0070C0"/>
              </a:solidFill>
              <a:latin typeface="Tahoma" panose="020B0604030504040204" pitchFamily="34" charset="0"/>
            </a:endParaRPr>
          </a:p>
        </p:txBody>
      </p:sp>
      <p:sp>
        <p:nvSpPr>
          <p:cNvPr id="5" name="Rectángulo 4"/>
          <p:cNvSpPr/>
          <p:nvPr/>
        </p:nvSpPr>
        <p:spPr>
          <a:xfrm>
            <a:off x="78378" y="227484"/>
            <a:ext cx="6398675" cy="507831"/>
          </a:xfrm>
          <a:prstGeom prst="rect">
            <a:avLst/>
          </a:prstGeom>
        </p:spPr>
        <p:txBody>
          <a:bodyPr wrap="none">
            <a:spAutoFit/>
          </a:bodyPr>
          <a:lstStyle/>
          <a:p>
            <a:pPr eaLnBrk="0" fontAlgn="base" hangingPunct="0">
              <a:spcBef>
                <a:spcPct val="0"/>
              </a:spcBef>
              <a:spcAft>
                <a:spcPct val="0"/>
              </a:spcAft>
            </a:pPr>
            <a:r>
              <a:rPr lang="es-CO" sz="1350" dirty="0">
                <a:latin typeface="Calibri" panose="020F0502020204030204" pitchFamily="34" charset="0"/>
                <a:ea typeface="Calibri" panose="020F0502020204030204" pitchFamily="34" charset="0"/>
                <a:cs typeface="Times New Roman" panose="02020603050405020304" pitchFamily="18" charset="0"/>
              </a:rPr>
              <a:t> </a:t>
            </a:r>
            <a:r>
              <a:rPr lang="es-CO" sz="2700" b="1" dirty="0">
                <a:solidFill>
                  <a:srgbClr val="92D050"/>
                </a:solidFill>
                <a:latin typeface="Calibri" panose="020F0502020204030204" pitchFamily="34" charset="0"/>
                <a:ea typeface="Calibri" panose="020F0502020204030204" pitchFamily="34" charset="0"/>
                <a:cs typeface="Times New Roman" panose="02020603050405020304" pitchFamily="18" charset="0"/>
              </a:rPr>
              <a:t>2.  Contextualización Cuidado de la palabra</a:t>
            </a:r>
          </a:p>
        </p:txBody>
      </p:sp>
      <p:sp>
        <p:nvSpPr>
          <p:cNvPr id="7" name="CuadroTexto 6"/>
          <p:cNvSpPr txBox="1"/>
          <p:nvPr/>
        </p:nvSpPr>
        <p:spPr>
          <a:xfrm>
            <a:off x="574157" y="988828"/>
            <a:ext cx="3966311" cy="400110"/>
          </a:xfrm>
          <a:prstGeom prst="rect">
            <a:avLst/>
          </a:prstGeom>
          <a:noFill/>
        </p:spPr>
        <p:txBody>
          <a:bodyPr wrap="square" rtlCol="0">
            <a:spAutoFit/>
          </a:bodyPr>
          <a:lstStyle/>
          <a:p>
            <a:r>
              <a:rPr lang="es-CO" sz="2000" b="1" dirty="0" smtClean="0">
                <a:solidFill>
                  <a:srgbClr val="009900"/>
                </a:solidFill>
              </a:rPr>
              <a:t>BENEFICIOS DE LAS INSPECCIONES</a:t>
            </a:r>
            <a:endParaRPr lang="es-CO" sz="2000" b="1" dirty="0">
              <a:solidFill>
                <a:srgbClr val="009900"/>
              </a:solidFill>
            </a:endParaRPr>
          </a:p>
        </p:txBody>
      </p:sp>
      <p:sp>
        <p:nvSpPr>
          <p:cNvPr id="2" name="Rectángulo 1"/>
          <p:cNvSpPr/>
          <p:nvPr/>
        </p:nvSpPr>
        <p:spPr>
          <a:xfrm>
            <a:off x="4138804" y="4459773"/>
            <a:ext cx="5404998" cy="307777"/>
          </a:xfrm>
          <a:prstGeom prst="rect">
            <a:avLst/>
          </a:prstGeom>
        </p:spPr>
        <p:txBody>
          <a:bodyPr wrap="square">
            <a:spAutoFit/>
          </a:bodyPr>
          <a:lstStyle/>
          <a:p>
            <a:r>
              <a:rPr lang="es-CO" sz="1400" dirty="0" smtClean="0"/>
              <a:t>Recuperado de: http</a:t>
            </a:r>
            <a:r>
              <a:rPr lang="es-CO" sz="1400" dirty="0"/>
              <a:t>://www.pricon.com.mx/productos-y-servicios/</a:t>
            </a:r>
          </a:p>
        </p:txBody>
      </p:sp>
      <p:pic>
        <p:nvPicPr>
          <p:cNvPr id="1057" name="Picture 33" descr="http://www.pricon.com.mx/attachments/Image/prl_construccion1.png?142920808889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22685" y="1929546"/>
            <a:ext cx="3021315" cy="3021315"/>
          </a:xfrm>
          <a:prstGeom prst="rect">
            <a:avLst/>
          </a:prstGeom>
          <a:noFill/>
          <a:extLst>
            <a:ext uri="{909E8E84-426E-40DD-AFC4-6F175D3DCCD1}">
              <a14:hiddenFill xmlns:a14="http://schemas.microsoft.com/office/drawing/2010/main">
                <a:solidFill>
                  <a:srgbClr val="FFFFFF"/>
                </a:solidFill>
              </a14:hiddenFill>
            </a:ext>
          </a:extLst>
        </p:spPr>
      </p:pic>
      <p:sp>
        <p:nvSpPr>
          <p:cNvPr id="8" name="Elipse 7"/>
          <p:cNvSpPr/>
          <p:nvPr/>
        </p:nvSpPr>
        <p:spPr>
          <a:xfrm>
            <a:off x="6841303" y="143119"/>
            <a:ext cx="666750" cy="666750"/>
          </a:xfrm>
          <a:prstGeom prst="ellipse">
            <a:avLst/>
          </a:prstGeom>
          <a:blipFill rotWithShape="1">
            <a:blip r:embed="rId4"/>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s-CO" sz="1350"/>
          </a:p>
        </p:txBody>
      </p:sp>
    </p:spTree>
    <p:extLst>
      <p:ext uri="{BB962C8B-B14F-4D97-AF65-F5344CB8AC3E}">
        <p14:creationId xmlns:p14="http://schemas.microsoft.com/office/powerpoint/2010/main" val="32306078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292405" y="1391775"/>
            <a:ext cx="6254308" cy="4663457"/>
          </a:xfrm>
          <a:prstGeom prst="rect">
            <a:avLst/>
          </a:prstGeom>
          <a:noFill/>
          <a:ln w="9525">
            <a:noFill/>
            <a:miter lim="800000"/>
            <a:headEnd/>
            <a:tailEnd/>
          </a:ln>
          <a:effectLst/>
        </p:spPr>
        <p:txBody>
          <a:bodyPr wrap="square" lIns="92075" tIns="46038" rIns="92075" bIns="46038">
            <a:spAutoFit/>
          </a:bodyPr>
          <a:lstStyle/>
          <a:p>
            <a:pPr marL="381000" indent="-381000" algn="just" defTabSz="762000" eaLnBrk="0" fontAlgn="base" hangingPunct="0">
              <a:spcBef>
                <a:spcPct val="50000"/>
              </a:spcBef>
              <a:spcAft>
                <a:spcPct val="0"/>
              </a:spcAft>
              <a:buClr>
                <a:srgbClr val="009D00">
                  <a:lumMod val="75000"/>
                </a:srgbClr>
              </a:buClr>
              <a:buSzPct val="120000"/>
              <a:buFont typeface="Wingdings" pitchFamily="2" charset="2"/>
              <a:buChar char="Ø"/>
              <a:defRPr/>
            </a:pPr>
            <a:r>
              <a:rPr lang="es-ES_tradnl" dirty="0" smtClean="0">
                <a:solidFill>
                  <a:srgbClr val="0070C0"/>
                </a:solidFill>
              </a:rPr>
              <a:t>Facilita control de los programas de prevención</a:t>
            </a:r>
          </a:p>
          <a:p>
            <a:pPr algn="just" defTabSz="762000" eaLnBrk="0" fontAlgn="base" hangingPunct="0">
              <a:spcBef>
                <a:spcPct val="50000"/>
              </a:spcBef>
              <a:spcAft>
                <a:spcPct val="0"/>
              </a:spcAft>
              <a:buClr>
                <a:srgbClr val="009D00">
                  <a:lumMod val="75000"/>
                </a:srgbClr>
              </a:buClr>
              <a:buSzPct val="120000"/>
              <a:defRPr/>
            </a:pPr>
            <a:endParaRPr lang="es-ES_tradnl" dirty="0" smtClean="0">
              <a:solidFill>
                <a:srgbClr val="0070C0"/>
              </a:solidFill>
            </a:endParaRPr>
          </a:p>
          <a:p>
            <a:pPr marL="381000" indent="-381000" algn="just" defTabSz="762000" eaLnBrk="0" fontAlgn="base" hangingPunct="0">
              <a:spcBef>
                <a:spcPct val="50000"/>
              </a:spcBef>
              <a:spcAft>
                <a:spcPct val="0"/>
              </a:spcAft>
              <a:buClr>
                <a:srgbClr val="009D00">
                  <a:lumMod val="75000"/>
                </a:srgbClr>
              </a:buClr>
              <a:buSzPct val="120000"/>
              <a:buFont typeface="Wingdings" pitchFamily="2" charset="2"/>
              <a:buChar char="Ø"/>
              <a:defRPr/>
            </a:pPr>
            <a:r>
              <a:rPr lang="es-ES_tradnl" dirty="0" smtClean="0">
                <a:solidFill>
                  <a:srgbClr val="0070C0"/>
                </a:solidFill>
              </a:rPr>
              <a:t>Son la base para el control y manejo de indicadores del sistema de gestión</a:t>
            </a:r>
          </a:p>
          <a:p>
            <a:pPr algn="just" defTabSz="762000" eaLnBrk="0" fontAlgn="base" hangingPunct="0">
              <a:spcBef>
                <a:spcPct val="50000"/>
              </a:spcBef>
              <a:spcAft>
                <a:spcPct val="0"/>
              </a:spcAft>
              <a:buClr>
                <a:srgbClr val="009D00">
                  <a:lumMod val="75000"/>
                </a:srgbClr>
              </a:buClr>
              <a:buSzPct val="120000"/>
              <a:defRPr/>
            </a:pPr>
            <a:endParaRPr lang="es-ES_tradnl" dirty="0" smtClean="0">
              <a:solidFill>
                <a:srgbClr val="0070C0"/>
              </a:solidFill>
            </a:endParaRPr>
          </a:p>
          <a:p>
            <a:pPr marL="381000" indent="-381000" algn="just" defTabSz="762000" eaLnBrk="0" fontAlgn="base" hangingPunct="0">
              <a:spcBef>
                <a:spcPct val="50000"/>
              </a:spcBef>
              <a:spcAft>
                <a:spcPct val="0"/>
              </a:spcAft>
              <a:buClr>
                <a:srgbClr val="009D00">
                  <a:lumMod val="75000"/>
                </a:srgbClr>
              </a:buClr>
              <a:buSzPct val="120000"/>
              <a:buFont typeface="Wingdings" pitchFamily="2" charset="2"/>
              <a:buChar char="Ø"/>
              <a:defRPr/>
            </a:pPr>
            <a:r>
              <a:rPr lang="es-CO" dirty="0" smtClean="0">
                <a:solidFill>
                  <a:srgbClr val="0070C0"/>
                </a:solidFill>
              </a:rPr>
              <a:t>Permite actualización permanente de la identificación de peligros, evaluación y valoración de riesgos.</a:t>
            </a:r>
          </a:p>
          <a:p>
            <a:pPr algn="just" defTabSz="762000" eaLnBrk="0" fontAlgn="base" hangingPunct="0">
              <a:spcBef>
                <a:spcPct val="50000"/>
              </a:spcBef>
              <a:spcAft>
                <a:spcPct val="0"/>
              </a:spcAft>
              <a:buClr>
                <a:srgbClr val="009D00">
                  <a:lumMod val="75000"/>
                </a:srgbClr>
              </a:buClr>
              <a:buSzPct val="120000"/>
              <a:defRPr/>
            </a:pPr>
            <a:endParaRPr lang="es-CO" sz="1600" dirty="0" smtClean="0">
              <a:solidFill>
                <a:srgbClr val="0070C0"/>
              </a:solidFill>
              <a:latin typeface="Tahoma" panose="020B0604030504040204" pitchFamily="34" charset="0"/>
            </a:endParaRPr>
          </a:p>
          <a:p>
            <a:pPr algn="just" defTabSz="762000" eaLnBrk="0" fontAlgn="base" hangingPunct="0">
              <a:spcBef>
                <a:spcPct val="50000"/>
              </a:spcBef>
              <a:spcAft>
                <a:spcPct val="0"/>
              </a:spcAft>
              <a:buClr>
                <a:srgbClr val="009D00">
                  <a:lumMod val="75000"/>
                </a:srgbClr>
              </a:buClr>
              <a:buSzPct val="120000"/>
              <a:defRPr/>
            </a:pPr>
            <a:endParaRPr lang="es-CO" sz="1600" dirty="0">
              <a:solidFill>
                <a:srgbClr val="0070C0"/>
              </a:solidFill>
              <a:latin typeface="Tahoma" panose="020B0604030504040204" pitchFamily="34" charset="0"/>
            </a:endParaRPr>
          </a:p>
          <a:p>
            <a:pPr marL="381000" indent="-381000" algn="just" defTabSz="762000" eaLnBrk="0" fontAlgn="base" hangingPunct="0">
              <a:spcBef>
                <a:spcPct val="50000"/>
              </a:spcBef>
              <a:spcAft>
                <a:spcPct val="0"/>
              </a:spcAft>
              <a:buClr>
                <a:srgbClr val="009D00">
                  <a:lumMod val="75000"/>
                </a:srgbClr>
              </a:buClr>
              <a:buSzPct val="120000"/>
              <a:buFont typeface="Wingdings" pitchFamily="2" charset="2"/>
              <a:buChar char="Ø"/>
              <a:defRPr/>
            </a:pPr>
            <a:r>
              <a:rPr lang="es-CO" b="1" i="1" dirty="0" smtClean="0">
                <a:solidFill>
                  <a:srgbClr val="009900"/>
                </a:solidFill>
              </a:rPr>
              <a:t>De acuerdo con la empresa donde labora comente los beneficios específicos que haya vivenciado con las inspecciones</a:t>
            </a:r>
            <a:endParaRPr lang="es-CO" b="1" i="1" dirty="0">
              <a:solidFill>
                <a:srgbClr val="009900"/>
              </a:solidFill>
            </a:endParaRPr>
          </a:p>
          <a:p>
            <a:pPr marL="381000" indent="-381000" algn="just" defTabSz="762000" eaLnBrk="0" fontAlgn="base" hangingPunct="0">
              <a:spcBef>
                <a:spcPct val="50000"/>
              </a:spcBef>
              <a:spcAft>
                <a:spcPct val="0"/>
              </a:spcAft>
              <a:buClr>
                <a:srgbClr val="009D00">
                  <a:lumMod val="75000"/>
                </a:srgbClr>
              </a:buClr>
              <a:buSzPct val="120000"/>
              <a:buFont typeface="Wingdings" pitchFamily="2" charset="2"/>
              <a:buChar char="Ø"/>
              <a:defRPr/>
            </a:pPr>
            <a:endParaRPr lang="es-ES_tradnl" sz="1600" b="1" i="1" dirty="0">
              <a:solidFill>
                <a:srgbClr val="009900"/>
              </a:solidFill>
              <a:latin typeface="Tahoma" panose="020B0604030504040204" pitchFamily="34" charset="0"/>
            </a:endParaRPr>
          </a:p>
        </p:txBody>
      </p:sp>
      <p:sp>
        <p:nvSpPr>
          <p:cNvPr id="5" name="Rectángulo 4"/>
          <p:cNvSpPr/>
          <p:nvPr/>
        </p:nvSpPr>
        <p:spPr>
          <a:xfrm>
            <a:off x="78378" y="227484"/>
            <a:ext cx="6398675" cy="507831"/>
          </a:xfrm>
          <a:prstGeom prst="rect">
            <a:avLst/>
          </a:prstGeom>
        </p:spPr>
        <p:txBody>
          <a:bodyPr wrap="none">
            <a:spAutoFit/>
          </a:bodyPr>
          <a:lstStyle/>
          <a:p>
            <a:pPr eaLnBrk="0" fontAlgn="base" hangingPunct="0">
              <a:spcBef>
                <a:spcPct val="0"/>
              </a:spcBef>
              <a:spcAft>
                <a:spcPct val="0"/>
              </a:spcAft>
            </a:pPr>
            <a:r>
              <a:rPr lang="es-CO" sz="1350" dirty="0">
                <a:latin typeface="Calibri" panose="020F0502020204030204" pitchFamily="34" charset="0"/>
                <a:ea typeface="Calibri" panose="020F0502020204030204" pitchFamily="34" charset="0"/>
                <a:cs typeface="Times New Roman" panose="02020603050405020304" pitchFamily="18" charset="0"/>
              </a:rPr>
              <a:t> </a:t>
            </a:r>
            <a:r>
              <a:rPr lang="es-CO" sz="2700" b="1" dirty="0">
                <a:solidFill>
                  <a:srgbClr val="92D050"/>
                </a:solidFill>
                <a:latin typeface="Calibri" panose="020F0502020204030204" pitchFamily="34" charset="0"/>
                <a:ea typeface="Calibri" panose="020F0502020204030204" pitchFamily="34" charset="0"/>
                <a:cs typeface="Times New Roman" panose="02020603050405020304" pitchFamily="18" charset="0"/>
              </a:rPr>
              <a:t>2.  Contextualización Cuidado de la palabra</a:t>
            </a:r>
          </a:p>
        </p:txBody>
      </p:sp>
      <p:sp>
        <p:nvSpPr>
          <p:cNvPr id="7" name="CuadroTexto 6"/>
          <p:cNvSpPr txBox="1"/>
          <p:nvPr/>
        </p:nvSpPr>
        <p:spPr>
          <a:xfrm>
            <a:off x="574157" y="988828"/>
            <a:ext cx="3966311" cy="400110"/>
          </a:xfrm>
          <a:prstGeom prst="rect">
            <a:avLst/>
          </a:prstGeom>
          <a:noFill/>
        </p:spPr>
        <p:txBody>
          <a:bodyPr wrap="square" rtlCol="0">
            <a:spAutoFit/>
          </a:bodyPr>
          <a:lstStyle/>
          <a:p>
            <a:r>
              <a:rPr lang="es-CO" sz="2000" b="1" dirty="0" smtClean="0">
                <a:solidFill>
                  <a:srgbClr val="009900"/>
                </a:solidFill>
              </a:rPr>
              <a:t>BENEFICIOS DE LAS INSPECCIONES</a:t>
            </a:r>
            <a:endParaRPr lang="es-CO" sz="2000" b="1" dirty="0">
              <a:solidFill>
                <a:srgbClr val="009900"/>
              </a:solidFill>
            </a:endParaRPr>
          </a:p>
        </p:txBody>
      </p:sp>
      <p:sp>
        <p:nvSpPr>
          <p:cNvPr id="2" name="Rectángulo 1"/>
          <p:cNvSpPr/>
          <p:nvPr/>
        </p:nvSpPr>
        <p:spPr>
          <a:xfrm>
            <a:off x="3349899" y="4129336"/>
            <a:ext cx="6586688" cy="523220"/>
          </a:xfrm>
          <a:prstGeom prst="rect">
            <a:avLst/>
          </a:prstGeom>
        </p:spPr>
        <p:txBody>
          <a:bodyPr wrap="square">
            <a:spAutoFit/>
          </a:bodyPr>
          <a:lstStyle/>
          <a:p>
            <a:r>
              <a:rPr lang="es-CO" sz="1400" dirty="0" smtClean="0"/>
              <a:t>Recuperado de: http</a:t>
            </a:r>
            <a:r>
              <a:rPr lang="es-CO" sz="1400" dirty="0"/>
              <a:t>://ticsprevencionderiesgos.blogspot.com/2014/08/salud-ocupacional.html</a:t>
            </a:r>
          </a:p>
        </p:txBody>
      </p:sp>
      <p:pic>
        <p:nvPicPr>
          <p:cNvPr id="3076" name="Picture 4" descr="http://offerum.s3.amazonaws.com/images/thumbnails/54544/62fb6edaf0beef9794b7d9761dbd841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46713" y="1320387"/>
            <a:ext cx="2306212" cy="2737561"/>
          </a:xfrm>
          <a:prstGeom prst="rect">
            <a:avLst/>
          </a:prstGeom>
          <a:noFill/>
          <a:extLst>
            <a:ext uri="{909E8E84-426E-40DD-AFC4-6F175D3DCCD1}">
              <a14:hiddenFill xmlns:a14="http://schemas.microsoft.com/office/drawing/2010/main">
                <a:solidFill>
                  <a:srgbClr val="FFFFFF"/>
                </a:solidFill>
              </a14:hiddenFill>
            </a:ext>
          </a:extLst>
        </p:spPr>
      </p:pic>
      <p:sp>
        <p:nvSpPr>
          <p:cNvPr id="8" name="Elipse 7"/>
          <p:cNvSpPr/>
          <p:nvPr/>
        </p:nvSpPr>
        <p:spPr>
          <a:xfrm>
            <a:off x="6643243" y="157494"/>
            <a:ext cx="666750" cy="666750"/>
          </a:xfrm>
          <a:prstGeom prst="ellipse">
            <a:avLst/>
          </a:prstGeom>
          <a:blipFill rotWithShape="1">
            <a:blip r:embed="rId4"/>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s-CO" sz="1350"/>
          </a:p>
        </p:txBody>
      </p:sp>
    </p:spTree>
    <p:extLst>
      <p:ext uri="{BB962C8B-B14F-4D97-AF65-F5344CB8AC3E}">
        <p14:creationId xmlns:p14="http://schemas.microsoft.com/office/powerpoint/2010/main" val="37943401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a:p>
        </p:txBody>
      </p:sp>
      <p:sp>
        <p:nvSpPr>
          <p:cNvPr id="10" name="Rectángulo 9"/>
          <p:cNvSpPr/>
          <p:nvPr/>
        </p:nvSpPr>
        <p:spPr>
          <a:xfrm>
            <a:off x="138565" y="236892"/>
            <a:ext cx="6398675" cy="507831"/>
          </a:xfrm>
          <a:prstGeom prst="rect">
            <a:avLst/>
          </a:prstGeom>
        </p:spPr>
        <p:txBody>
          <a:bodyPr wrap="none">
            <a:spAutoFit/>
          </a:bodyPr>
          <a:lstStyle/>
          <a:p>
            <a:pPr eaLnBrk="0" fontAlgn="base" hangingPunct="0">
              <a:spcBef>
                <a:spcPct val="0"/>
              </a:spcBef>
              <a:spcAft>
                <a:spcPct val="0"/>
              </a:spcAft>
            </a:pPr>
            <a:r>
              <a:rPr lang="es-CO" sz="1350" dirty="0">
                <a:latin typeface="Calibri" panose="020F0502020204030204" pitchFamily="34" charset="0"/>
                <a:ea typeface="Calibri" panose="020F0502020204030204" pitchFamily="34" charset="0"/>
                <a:cs typeface="Times New Roman" panose="02020603050405020304" pitchFamily="18" charset="0"/>
              </a:rPr>
              <a:t> </a:t>
            </a:r>
            <a:r>
              <a:rPr lang="es-CO" sz="2700" b="1" dirty="0">
                <a:solidFill>
                  <a:srgbClr val="92D050"/>
                </a:solidFill>
                <a:latin typeface="Calibri" panose="020F0502020204030204" pitchFamily="34" charset="0"/>
                <a:ea typeface="Calibri" panose="020F0502020204030204" pitchFamily="34" charset="0"/>
                <a:cs typeface="Times New Roman" panose="02020603050405020304" pitchFamily="18" charset="0"/>
              </a:rPr>
              <a:t>2.  Contextualización Cuidado de la palabra</a:t>
            </a:r>
          </a:p>
        </p:txBody>
      </p:sp>
      <p:sp>
        <p:nvSpPr>
          <p:cNvPr id="11" name="Elipse 10"/>
          <p:cNvSpPr/>
          <p:nvPr/>
        </p:nvSpPr>
        <p:spPr>
          <a:xfrm>
            <a:off x="6537240" y="77973"/>
            <a:ext cx="666750" cy="666750"/>
          </a:xfrm>
          <a:prstGeom prst="ellipse">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s-CO" sz="1350"/>
          </a:p>
        </p:txBody>
      </p:sp>
      <p:graphicFrame>
        <p:nvGraphicFramePr>
          <p:cNvPr id="3" name="Diagrama 2"/>
          <p:cNvGraphicFramePr/>
          <p:nvPr>
            <p:extLst>
              <p:ext uri="{D42A27DB-BD31-4B8C-83A1-F6EECF244321}">
                <p14:modId xmlns:p14="http://schemas.microsoft.com/office/powerpoint/2010/main" val="974620034"/>
              </p:ext>
            </p:extLst>
          </p:nvPr>
        </p:nvGraphicFramePr>
        <p:xfrm>
          <a:off x="316643" y="1028700"/>
          <a:ext cx="8383407" cy="428427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CuadroTexto 6"/>
          <p:cNvSpPr txBox="1"/>
          <p:nvPr/>
        </p:nvSpPr>
        <p:spPr>
          <a:xfrm>
            <a:off x="709449" y="999458"/>
            <a:ext cx="4550735" cy="430887"/>
          </a:xfrm>
          <a:prstGeom prst="rect">
            <a:avLst/>
          </a:prstGeom>
          <a:noFill/>
        </p:spPr>
        <p:txBody>
          <a:bodyPr wrap="square" rtlCol="0">
            <a:spAutoFit/>
          </a:bodyPr>
          <a:lstStyle/>
          <a:p>
            <a:r>
              <a:rPr lang="es-CO" sz="2200" b="1" dirty="0" smtClean="0">
                <a:solidFill>
                  <a:srgbClr val="92D050"/>
                </a:solidFill>
                <a:latin typeface="Calibri" panose="020F0502020204030204" pitchFamily="34" charset="0"/>
                <a:ea typeface="Calibri" panose="020F0502020204030204" pitchFamily="34" charset="0"/>
                <a:cs typeface="Times New Roman" panose="02020603050405020304" pitchFamily="18" charset="0"/>
              </a:rPr>
              <a:t>Inspecciones de seguridad</a:t>
            </a:r>
            <a:endParaRPr lang="es-CO" sz="2200" b="1" dirty="0">
              <a:solidFill>
                <a:srgbClr val="92D050"/>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9" name="CuadroTexto 8"/>
          <p:cNvSpPr txBox="1"/>
          <p:nvPr/>
        </p:nvSpPr>
        <p:spPr>
          <a:xfrm>
            <a:off x="138565" y="5110395"/>
            <a:ext cx="8814430" cy="646331"/>
          </a:xfrm>
          <a:prstGeom prst="rect">
            <a:avLst/>
          </a:prstGeom>
          <a:noFill/>
          <a:ln>
            <a:solidFill>
              <a:schemeClr val="accent1"/>
            </a:solidFill>
          </a:ln>
        </p:spPr>
        <p:txBody>
          <a:bodyPr wrap="square" rtlCol="0">
            <a:spAutoFit/>
          </a:bodyPr>
          <a:lstStyle/>
          <a:p>
            <a:pPr algn="ctr"/>
            <a:r>
              <a:rPr lang="es-ES" b="1" dirty="0">
                <a:solidFill>
                  <a:srgbClr val="0070C0"/>
                </a:solidFill>
              </a:rPr>
              <a:t>Ahora estas en capacidad de continuar el recorrido para el momento </a:t>
            </a:r>
            <a:r>
              <a:rPr lang="es-ES" b="1" dirty="0" smtClean="0">
                <a:solidFill>
                  <a:srgbClr val="0070C0"/>
                </a:solidFill>
              </a:rPr>
              <a:t>3  </a:t>
            </a:r>
          </a:p>
          <a:p>
            <a:pPr algn="ctr"/>
            <a:r>
              <a:rPr lang="es-ES" b="1" dirty="0" smtClean="0">
                <a:solidFill>
                  <a:srgbClr val="0070C0"/>
                </a:solidFill>
              </a:rPr>
              <a:t>“</a:t>
            </a:r>
            <a:r>
              <a:rPr lang="es-ES" b="1" dirty="0">
                <a:solidFill>
                  <a:srgbClr val="0070C0"/>
                </a:solidFill>
              </a:rPr>
              <a:t>C</a:t>
            </a:r>
            <a:r>
              <a:rPr lang="es-ES" b="1" dirty="0" smtClean="0">
                <a:solidFill>
                  <a:srgbClr val="0070C0"/>
                </a:solidFill>
              </a:rPr>
              <a:t>uidado del entorno” </a:t>
            </a:r>
            <a:endParaRPr lang="es-CO" dirty="0">
              <a:solidFill>
                <a:srgbClr val="0070C0"/>
              </a:solidFill>
            </a:endParaRPr>
          </a:p>
        </p:txBody>
      </p:sp>
    </p:spTree>
    <p:extLst>
      <p:ext uri="{BB962C8B-B14F-4D97-AF65-F5344CB8AC3E}">
        <p14:creationId xmlns:p14="http://schemas.microsoft.com/office/powerpoint/2010/main" val="15660256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957593" y="3358055"/>
            <a:ext cx="7073224" cy="1418897"/>
          </a:xfrm>
          <a:prstGeom prst="rect">
            <a:avLst/>
          </a:prstGeom>
          <a:solidFill>
            <a:schemeClr val="bg1">
              <a:lumMod val="9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algn="ctr"/>
            <a:r>
              <a:rPr lang="es-ES" dirty="0">
                <a:solidFill>
                  <a:schemeClr val="tx1"/>
                </a:solidFill>
              </a:rPr>
              <a:t>¿Cómo puedo mantener el espacio de trabajo de acuerdo con las especificaciones  dadas </a:t>
            </a:r>
            <a:r>
              <a:rPr lang="es-ES" dirty="0" smtClean="0">
                <a:solidFill>
                  <a:schemeClr val="tx1"/>
                </a:solidFill>
              </a:rPr>
              <a:t>en el Sistema de Gestión en Seguridad y Salud en el Trabajo?</a:t>
            </a:r>
            <a:endParaRPr lang="es-CO" dirty="0">
              <a:solidFill>
                <a:schemeClr val="tx1"/>
              </a:solidFill>
            </a:endParaRPr>
          </a:p>
          <a:p>
            <a:pPr algn="ctr"/>
            <a:r>
              <a:rPr lang="es-ES" dirty="0">
                <a:solidFill>
                  <a:schemeClr val="tx1"/>
                </a:solidFill>
              </a:rPr>
              <a:t> </a:t>
            </a:r>
            <a:endParaRPr lang="es-CO" dirty="0">
              <a:solidFill>
                <a:schemeClr val="tx1"/>
              </a:solidFill>
            </a:endParaRPr>
          </a:p>
        </p:txBody>
      </p:sp>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a:p>
        </p:txBody>
      </p:sp>
      <p:sp>
        <p:nvSpPr>
          <p:cNvPr id="7" name="Rectangle 4"/>
          <p:cNvSpPr>
            <a:spLocks noChangeArrowheads="1"/>
          </p:cNvSpPr>
          <p:nvPr/>
        </p:nvSpPr>
        <p:spPr bwMode="auto">
          <a:xfrm>
            <a:off x="359967" y="1446126"/>
            <a:ext cx="8161019" cy="14542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ctr"/>
            <a:r>
              <a:rPr lang="es-ES" b="1" dirty="0"/>
              <a:t>Poder preveer, prevenir y controlar el riesgo de autodestrucción de la especie humana y aprovechar la oportunidad para crear el proceso de autopercepción de especie requiere de la definición de un nuevo paradigma, de un nuevo orden ético.</a:t>
            </a:r>
            <a:endParaRPr lang="es-CO" dirty="0"/>
          </a:p>
          <a:p>
            <a:pPr algn="ctr"/>
            <a:r>
              <a:rPr lang="es-ES" dirty="0"/>
              <a:t> </a:t>
            </a:r>
            <a:endParaRPr lang="es-CO" dirty="0"/>
          </a:p>
          <a:p>
            <a:pPr algn="ctr"/>
            <a:r>
              <a:rPr lang="es-ES" dirty="0"/>
              <a:t>Fernando Bárcena, </a:t>
            </a:r>
            <a:r>
              <a:rPr lang="es-ES" i="1" dirty="0"/>
              <a:t>El delirio de las palabras</a:t>
            </a:r>
            <a:r>
              <a:rPr lang="es-ES" dirty="0"/>
              <a:t>, Herder, Barcelona, 2003, p. 88.</a:t>
            </a:r>
            <a:endParaRPr lang="es-CO"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a:p>
        </p:txBody>
      </p:sp>
      <p:sp>
        <p:nvSpPr>
          <p:cNvPr id="9" name="Rectángulo 8"/>
          <p:cNvSpPr/>
          <p:nvPr/>
        </p:nvSpPr>
        <p:spPr>
          <a:xfrm>
            <a:off x="138565" y="283725"/>
            <a:ext cx="3589252" cy="507831"/>
          </a:xfrm>
          <a:prstGeom prst="rect">
            <a:avLst/>
          </a:prstGeom>
        </p:spPr>
        <p:txBody>
          <a:bodyPr wrap="none">
            <a:spAutoFit/>
          </a:bodyPr>
          <a:lstStyle/>
          <a:p>
            <a:pPr eaLnBrk="0" fontAlgn="base" hangingPunct="0">
              <a:spcBef>
                <a:spcPct val="0"/>
              </a:spcBef>
              <a:spcAft>
                <a:spcPct val="0"/>
              </a:spcAft>
            </a:pPr>
            <a:r>
              <a:rPr lang="es-CO" sz="1350" dirty="0">
                <a:latin typeface="Calibri" panose="020F0502020204030204" pitchFamily="34" charset="0"/>
                <a:ea typeface="Calibri" panose="020F0502020204030204" pitchFamily="34" charset="0"/>
                <a:cs typeface="Times New Roman" panose="02020603050405020304" pitchFamily="18" charset="0"/>
              </a:rPr>
              <a:t> </a:t>
            </a:r>
            <a:r>
              <a:rPr lang="es-CO" sz="2700" b="1" dirty="0">
                <a:solidFill>
                  <a:srgbClr val="92D050"/>
                </a:solidFill>
                <a:latin typeface="Calibri" panose="020F0502020204030204" pitchFamily="34" charset="0"/>
                <a:ea typeface="Calibri" panose="020F0502020204030204" pitchFamily="34" charset="0"/>
                <a:cs typeface="Times New Roman" panose="02020603050405020304" pitchFamily="18" charset="0"/>
              </a:rPr>
              <a:t>3.  Cuidado del entorno</a:t>
            </a:r>
          </a:p>
        </p:txBody>
      </p:sp>
      <p:sp>
        <p:nvSpPr>
          <p:cNvPr id="11" name="Elipse 10"/>
          <p:cNvSpPr/>
          <p:nvPr/>
        </p:nvSpPr>
        <p:spPr>
          <a:xfrm>
            <a:off x="4040934" y="204265"/>
            <a:ext cx="666750" cy="666750"/>
          </a:xfrm>
          <a:prstGeom prst="ellipse">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s-CO" sz="1350"/>
          </a:p>
        </p:txBody>
      </p:sp>
    </p:spTree>
    <p:extLst>
      <p:ext uri="{BB962C8B-B14F-4D97-AF65-F5344CB8AC3E}">
        <p14:creationId xmlns:p14="http://schemas.microsoft.com/office/powerpoint/2010/main" val="32871291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108 Tabla"/>
          <p:cNvGraphicFramePr>
            <a:graphicFrameLocks noGrp="1"/>
          </p:cNvGraphicFramePr>
          <p:nvPr>
            <p:extLst>
              <p:ext uri="{D42A27DB-BD31-4B8C-83A1-F6EECF244321}">
                <p14:modId xmlns:p14="http://schemas.microsoft.com/office/powerpoint/2010/main" val="3375113252"/>
              </p:ext>
            </p:extLst>
          </p:nvPr>
        </p:nvGraphicFramePr>
        <p:xfrm>
          <a:off x="599090" y="2110822"/>
          <a:ext cx="7819696" cy="3118427"/>
        </p:xfrm>
        <a:graphic>
          <a:graphicData uri="http://schemas.openxmlformats.org/drawingml/2006/table">
            <a:tbl>
              <a:tblPr firstRow="1" bandRow="1">
                <a:effectLst/>
              </a:tblPr>
              <a:tblGrid>
                <a:gridCol w="3909848"/>
                <a:gridCol w="3909848"/>
              </a:tblGrid>
              <a:tr h="635231">
                <a:tc>
                  <a:txBody>
                    <a:bodyPr/>
                    <a:lstStyle>
                      <a:lvl1pPr marL="0" algn="l" defTabSz="457200" rtl="0" eaLnBrk="1" latinLnBrk="0" hangingPunct="1">
                        <a:defRPr sz="1800" b="1" kern="1200">
                          <a:solidFill>
                            <a:schemeClr val="lt1"/>
                          </a:solidFill>
                          <a:latin typeface="Tahoma"/>
                        </a:defRPr>
                      </a:lvl1pPr>
                      <a:lvl2pPr marL="457200" algn="l" defTabSz="457200" rtl="0" eaLnBrk="1" latinLnBrk="0" hangingPunct="1">
                        <a:defRPr sz="1800" b="1" kern="1200">
                          <a:solidFill>
                            <a:schemeClr val="lt1"/>
                          </a:solidFill>
                          <a:latin typeface="Tahoma"/>
                        </a:defRPr>
                      </a:lvl2pPr>
                      <a:lvl3pPr marL="914400" algn="l" defTabSz="457200" rtl="0" eaLnBrk="1" latinLnBrk="0" hangingPunct="1">
                        <a:defRPr sz="1800" b="1" kern="1200">
                          <a:solidFill>
                            <a:schemeClr val="lt1"/>
                          </a:solidFill>
                          <a:latin typeface="Tahoma"/>
                        </a:defRPr>
                      </a:lvl3pPr>
                      <a:lvl4pPr marL="1371600" algn="l" defTabSz="457200" rtl="0" eaLnBrk="1" latinLnBrk="0" hangingPunct="1">
                        <a:defRPr sz="1800" b="1" kern="1200">
                          <a:solidFill>
                            <a:schemeClr val="lt1"/>
                          </a:solidFill>
                          <a:latin typeface="Tahoma"/>
                        </a:defRPr>
                      </a:lvl4pPr>
                      <a:lvl5pPr marL="1828800" algn="l" defTabSz="457200" rtl="0" eaLnBrk="1" latinLnBrk="0" hangingPunct="1">
                        <a:defRPr sz="1800" b="1" kern="1200">
                          <a:solidFill>
                            <a:schemeClr val="lt1"/>
                          </a:solidFill>
                          <a:latin typeface="Tahoma"/>
                        </a:defRPr>
                      </a:lvl5pPr>
                      <a:lvl6pPr marL="2286000" algn="l" defTabSz="457200" rtl="0" eaLnBrk="1" latinLnBrk="0" hangingPunct="1">
                        <a:defRPr sz="1800" b="1" kern="1200">
                          <a:solidFill>
                            <a:schemeClr val="lt1"/>
                          </a:solidFill>
                          <a:latin typeface="Tahoma"/>
                        </a:defRPr>
                      </a:lvl6pPr>
                      <a:lvl7pPr marL="2743200" algn="l" defTabSz="457200" rtl="0" eaLnBrk="1" latinLnBrk="0" hangingPunct="1">
                        <a:defRPr sz="1800" b="1" kern="1200">
                          <a:solidFill>
                            <a:schemeClr val="lt1"/>
                          </a:solidFill>
                          <a:latin typeface="Tahoma"/>
                        </a:defRPr>
                      </a:lvl7pPr>
                      <a:lvl8pPr marL="3200400" algn="l" defTabSz="457200" rtl="0" eaLnBrk="1" latinLnBrk="0" hangingPunct="1">
                        <a:defRPr sz="1800" b="1" kern="1200">
                          <a:solidFill>
                            <a:schemeClr val="lt1"/>
                          </a:solidFill>
                          <a:latin typeface="Tahoma"/>
                        </a:defRPr>
                      </a:lvl8pPr>
                      <a:lvl9pPr marL="3657600" algn="l" defTabSz="457200" rtl="0" eaLnBrk="1" latinLnBrk="0" hangingPunct="1">
                        <a:defRPr sz="1800" b="1" kern="1200">
                          <a:solidFill>
                            <a:schemeClr val="lt1"/>
                          </a:solidFill>
                          <a:latin typeface="Tahoma"/>
                        </a:defRPr>
                      </a:lvl9pPr>
                    </a:lstStyle>
                    <a:p>
                      <a:pPr algn="ctr"/>
                      <a:r>
                        <a:rPr lang="es-CO" sz="1800" dirty="0" smtClean="0"/>
                        <a:t>SEGÚN SU PLANEACION</a:t>
                      </a:r>
                      <a:endParaRPr lang="es-CO" sz="1800" dirty="0"/>
                    </a:p>
                  </a:txBody>
                  <a:tcPr marL="91439" marR="91439" marT="45713" marB="4571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9900"/>
                    </a:solidFill>
                  </a:tcPr>
                </a:tc>
                <a:tc>
                  <a:txBody>
                    <a:bodyPr/>
                    <a:lstStyle>
                      <a:lvl1pPr marL="0" algn="l" defTabSz="457200" rtl="0" eaLnBrk="1" latinLnBrk="0" hangingPunct="1">
                        <a:defRPr sz="1800" b="1" kern="1200">
                          <a:solidFill>
                            <a:schemeClr val="lt1"/>
                          </a:solidFill>
                          <a:latin typeface="Tahoma"/>
                        </a:defRPr>
                      </a:lvl1pPr>
                      <a:lvl2pPr marL="457200" algn="l" defTabSz="457200" rtl="0" eaLnBrk="1" latinLnBrk="0" hangingPunct="1">
                        <a:defRPr sz="1800" b="1" kern="1200">
                          <a:solidFill>
                            <a:schemeClr val="lt1"/>
                          </a:solidFill>
                          <a:latin typeface="Tahoma"/>
                        </a:defRPr>
                      </a:lvl2pPr>
                      <a:lvl3pPr marL="914400" algn="l" defTabSz="457200" rtl="0" eaLnBrk="1" latinLnBrk="0" hangingPunct="1">
                        <a:defRPr sz="1800" b="1" kern="1200">
                          <a:solidFill>
                            <a:schemeClr val="lt1"/>
                          </a:solidFill>
                          <a:latin typeface="Tahoma"/>
                        </a:defRPr>
                      </a:lvl3pPr>
                      <a:lvl4pPr marL="1371600" algn="l" defTabSz="457200" rtl="0" eaLnBrk="1" latinLnBrk="0" hangingPunct="1">
                        <a:defRPr sz="1800" b="1" kern="1200">
                          <a:solidFill>
                            <a:schemeClr val="lt1"/>
                          </a:solidFill>
                          <a:latin typeface="Tahoma"/>
                        </a:defRPr>
                      </a:lvl4pPr>
                      <a:lvl5pPr marL="1828800" algn="l" defTabSz="457200" rtl="0" eaLnBrk="1" latinLnBrk="0" hangingPunct="1">
                        <a:defRPr sz="1800" b="1" kern="1200">
                          <a:solidFill>
                            <a:schemeClr val="lt1"/>
                          </a:solidFill>
                          <a:latin typeface="Tahoma"/>
                        </a:defRPr>
                      </a:lvl5pPr>
                      <a:lvl6pPr marL="2286000" algn="l" defTabSz="457200" rtl="0" eaLnBrk="1" latinLnBrk="0" hangingPunct="1">
                        <a:defRPr sz="1800" b="1" kern="1200">
                          <a:solidFill>
                            <a:schemeClr val="lt1"/>
                          </a:solidFill>
                          <a:latin typeface="Tahoma"/>
                        </a:defRPr>
                      </a:lvl6pPr>
                      <a:lvl7pPr marL="2743200" algn="l" defTabSz="457200" rtl="0" eaLnBrk="1" latinLnBrk="0" hangingPunct="1">
                        <a:defRPr sz="1800" b="1" kern="1200">
                          <a:solidFill>
                            <a:schemeClr val="lt1"/>
                          </a:solidFill>
                          <a:latin typeface="Tahoma"/>
                        </a:defRPr>
                      </a:lvl7pPr>
                      <a:lvl8pPr marL="3200400" algn="l" defTabSz="457200" rtl="0" eaLnBrk="1" latinLnBrk="0" hangingPunct="1">
                        <a:defRPr sz="1800" b="1" kern="1200">
                          <a:solidFill>
                            <a:schemeClr val="lt1"/>
                          </a:solidFill>
                          <a:latin typeface="Tahoma"/>
                        </a:defRPr>
                      </a:lvl8pPr>
                      <a:lvl9pPr marL="3657600" algn="l" defTabSz="457200" rtl="0" eaLnBrk="1" latinLnBrk="0" hangingPunct="1">
                        <a:defRPr sz="1800" b="1" kern="1200">
                          <a:solidFill>
                            <a:schemeClr val="lt1"/>
                          </a:solidFill>
                          <a:latin typeface="Tahoma"/>
                        </a:defRPr>
                      </a:lvl9pPr>
                    </a:lstStyle>
                    <a:p>
                      <a:pPr algn="ctr"/>
                      <a:r>
                        <a:rPr lang="es-CO" sz="1800" dirty="0" smtClean="0"/>
                        <a:t>SEGÚN </a:t>
                      </a:r>
                      <a:r>
                        <a:rPr lang="es-CO" sz="1800" baseline="0" dirty="0" smtClean="0"/>
                        <a:t> </a:t>
                      </a:r>
                      <a:r>
                        <a:rPr lang="es-CO" sz="1800" dirty="0" smtClean="0"/>
                        <a:t>SU PERIODICIDAD</a:t>
                      </a:r>
                      <a:endParaRPr lang="es-CO" sz="1800" dirty="0"/>
                    </a:p>
                  </a:txBody>
                  <a:tcPr marL="91439" marR="91439" marT="45713" marB="4571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009900"/>
                    </a:solidFill>
                  </a:tcPr>
                </a:tc>
              </a:tr>
              <a:tr h="635231">
                <a:tc>
                  <a:txBody>
                    <a:bodyPr/>
                    <a:lstStyle>
                      <a:lvl1pPr marL="0" algn="l" defTabSz="457200" rtl="0" eaLnBrk="1" latinLnBrk="0" hangingPunct="1">
                        <a:defRPr sz="1800" kern="1200">
                          <a:solidFill>
                            <a:schemeClr val="dk1"/>
                          </a:solidFill>
                          <a:latin typeface="Tahoma"/>
                        </a:defRPr>
                      </a:lvl1pPr>
                      <a:lvl2pPr marL="457200" algn="l" defTabSz="457200" rtl="0" eaLnBrk="1" latinLnBrk="0" hangingPunct="1">
                        <a:defRPr sz="1800" kern="1200">
                          <a:solidFill>
                            <a:schemeClr val="dk1"/>
                          </a:solidFill>
                          <a:latin typeface="Tahoma"/>
                        </a:defRPr>
                      </a:lvl2pPr>
                      <a:lvl3pPr marL="914400" algn="l" defTabSz="457200" rtl="0" eaLnBrk="1" latinLnBrk="0" hangingPunct="1">
                        <a:defRPr sz="1800" kern="1200">
                          <a:solidFill>
                            <a:schemeClr val="dk1"/>
                          </a:solidFill>
                          <a:latin typeface="Tahoma"/>
                        </a:defRPr>
                      </a:lvl3pPr>
                      <a:lvl4pPr marL="1371600" algn="l" defTabSz="457200" rtl="0" eaLnBrk="1" latinLnBrk="0" hangingPunct="1">
                        <a:defRPr sz="1800" kern="1200">
                          <a:solidFill>
                            <a:schemeClr val="dk1"/>
                          </a:solidFill>
                          <a:latin typeface="Tahoma"/>
                        </a:defRPr>
                      </a:lvl4pPr>
                      <a:lvl5pPr marL="1828800" algn="l" defTabSz="457200" rtl="0" eaLnBrk="1" latinLnBrk="0" hangingPunct="1">
                        <a:defRPr sz="1800" kern="1200">
                          <a:solidFill>
                            <a:schemeClr val="dk1"/>
                          </a:solidFill>
                          <a:latin typeface="Tahoma"/>
                        </a:defRPr>
                      </a:lvl5pPr>
                      <a:lvl6pPr marL="2286000" algn="l" defTabSz="457200" rtl="0" eaLnBrk="1" latinLnBrk="0" hangingPunct="1">
                        <a:defRPr sz="1800" kern="1200">
                          <a:solidFill>
                            <a:schemeClr val="dk1"/>
                          </a:solidFill>
                          <a:latin typeface="Tahoma"/>
                        </a:defRPr>
                      </a:lvl6pPr>
                      <a:lvl7pPr marL="2743200" algn="l" defTabSz="457200" rtl="0" eaLnBrk="1" latinLnBrk="0" hangingPunct="1">
                        <a:defRPr sz="1800" kern="1200">
                          <a:solidFill>
                            <a:schemeClr val="dk1"/>
                          </a:solidFill>
                          <a:latin typeface="Tahoma"/>
                        </a:defRPr>
                      </a:lvl7pPr>
                      <a:lvl8pPr marL="3200400" algn="l" defTabSz="457200" rtl="0" eaLnBrk="1" latinLnBrk="0" hangingPunct="1">
                        <a:defRPr sz="1800" kern="1200">
                          <a:solidFill>
                            <a:schemeClr val="dk1"/>
                          </a:solidFill>
                          <a:latin typeface="Tahoma"/>
                        </a:defRPr>
                      </a:lvl8pPr>
                      <a:lvl9pPr marL="3657600" algn="l" defTabSz="457200" rtl="0" eaLnBrk="1" latinLnBrk="0" hangingPunct="1">
                        <a:defRPr sz="1800" kern="1200">
                          <a:solidFill>
                            <a:schemeClr val="dk1"/>
                          </a:solidFill>
                          <a:latin typeface="Tahoma"/>
                        </a:defRPr>
                      </a:lvl9pPr>
                    </a:lstStyle>
                    <a:p>
                      <a:r>
                        <a:rPr lang="es-CO" sz="1800" dirty="0" smtClean="0"/>
                        <a:t>Informales</a:t>
                      </a:r>
                      <a:r>
                        <a:rPr lang="es-CO" sz="1800" baseline="0" dirty="0" smtClean="0"/>
                        <a:t> o espontaneas</a:t>
                      </a:r>
                      <a:endParaRPr lang="es-CO" sz="1800" dirty="0"/>
                    </a:p>
                  </a:txBody>
                  <a:tcPr marL="91439" marR="91439" marT="45713" marB="4571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Tahoma"/>
                        </a:defRPr>
                      </a:lvl1pPr>
                      <a:lvl2pPr marL="457200" algn="l" defTabSz="457200" rtl="0" eaLnBrk="1" latinLnBrk="0" hangingPunct="1">
                        <a:defRPr sz="1800" kern="1200">
                          <a:solidFill>
                            <a:schemeClr val="dk1"/>
                          </a:solidFill>
                          <a:latin typeface="Tahoma"/>
                        </a:defRPr>
                      </a:lvl2pPr>
                      <a:lvl3pPr marL="914400" algn="l" defTabSz="457200" rtl="0" eaLnBrk="1" latinLnBrk="0" hangingPunct="1">
                        <a:defRPr sz="1800" kern="1200">
                          <a:solidFill>
                            <a:schemeClr val="dk1"/>
                          </a:solidFill>
                          <a:latin typeface="Tahoma"/>
                        </a:defRPr>
                      </a:lvl3pPr>
                      <a:lvl4pPr marL="1371600" algn="l" defTabSz="457200" rtl="0" eaLnBrk="1" latinLnBrk="0" hangingPunct="1">
                        <a:defRPr sz="1800" kern="1200">
                          <a:solidFill>
                            <a:schemeClr val="dk1"/>
                          </a:solidFill>
                          <a:latin typeface="Tahoma"/>
                        </a:defRPr>
                      </a:lvl4pPr>
                      <a:lvl5pPr marL="1828800" algn="l" defTabSz="457200" rtl="0" eaLnBrk="1" latinLnBrk="0" hangingPunct="1">
                        <a:defRPr sz="1800" kern="1200">
                          <a:solidFill>
                            <a:schemeClr val="dk1"/>
                          </a:solidFill>
                          <a:latin typeface="Tahoma"/>
                        </a:defRPr>
                      </a:lvl5pPr>
                      <a:lvl6pPr marL="2286000" algn="l" defTabSz="457200" rtl="0" eaLnBrk="1" latinLnBrk="0" hangingPunct="1">
                        <a:defRPr sz="1800" kern="1200">
                          <a:solidFill>
                            <a:schemeClr val="dk1"/>
                          </a:solidFill>
                          <a:latin typeface="Tahoma"/>
                        </a:defRPr>
                      </a:lvl6pPr>
                      <a:lvl7pPr marL="2743200" algn="l" defTabSz="457200" rtl="0" eaLnBrk="1" latinLnBrk="0" hangingPunct="1">
                        <a:defRPr sz="1800" kern="1200">
                          <a:solidFill>
                            <a:schemeClr val="dk1"/>
                          </a:solidFill>
                          <a:latin typeface="Tahoma"/>
                        </a:defRPr>
                      </a:lvl7pPr>
                      <a:lvl8pPr marL="3200400" algn="l" defTabSz="457200" rtl="0" eaLnBrk="1" latinLnBrk="0" hangingPunct="1">
                        <a:defRPr sz="1800" kern="1200">
                          <a:solidFill>
                            <a:schemeClr val="dk1"/>
                          </a:solidFill>
                          <a:latin typeface="Tahoma"/>
                        </a:defRPr>
                      </a:lvl8pPr>
                      <a:lvl9pPr marL="3657600" algn="l" defTabSz="457200" rtl="0" eaLnBrk="1" latinLnBrk="0" hangingPunct="1">
                        <a:defRPr sz="1800" kern="1200">
                          <a:solidFill>
                            <a:schemeClr val="dk1"/>
                          </a:solidFill>
                          <a:latin typeface="Tahoma"/>
                        </a:defRPr>
                      </a:lvl9pPr>
                    </a:lstStyle>
                    <a:p>
                      <a:r>
                        <a:rPr lang="es-CO" sz="1800" dirty="0" smtClean="0"/>
                        <a:t>De periodicidad determinada</a:t>
                      </a:r>
                      <a:endParaRPr lang="es-CO" sz="1800" dirty="0"/>
                    </a:p>
                  </a:txBody>
                  <a:tcPr marL="91439" marR="91439" marT="45713" marB="4571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1482219">
                <a:tc>
                  <a:txBody>
                    <a:bodyPr/>
                    <a:lstStyle>
                      <a:lvl1pPr marL="0" algn="l" defTabSz="457200" rtl="0" eaLnBrk="1" latinLnBrk="0" hangingPunct="1">
                        <a:defRPr sz="1800" kern="1200">
                          <a:solidFill>
                            <a:schemeClr val="dk1"/>
                          </a:solidFill>
                          <a:latin typeface="Tahoma"/>
                        </a:defRPr>
                      </a:lvl1pPr>
                      <a:lvl2pPr marL="457200" algn="l" defTabSz="457200" rtl="0" eaLnBrk="1" latinLnBrk="0" hangingPunct="1">
                        <a:defRPr sz="1800" kern="1200">
                          <a:solidFill>
                            <a:schemeClr val="dk1"/>
                          </a:solidFill>
                          <a:latin typeface="Tahoma"/>
                        </a:defRPr>
                      </a:lvl2pPr>
                      <a:lvl3pPr marL="914400" algn="l" defTabSz="457200" rtl="0" eaLnBrk="1" latinLnBrk="0" hangingPunct="1">
                        <a:defRPr sz="1800" kern="1200">
                          <a:solidFill>
                            <a:schemeClr val="dk1"/>
                          </a:solidFill>
                          <a:latin typeface="Tahoma"/>
                        </a:defRPr>
                      </a:lvl3pPr>
                      <a:lvl4pPr marL="1371600" algn="l" defTabSz="457200" rtl="0" eaLnBrk="1" latinLnBrk="0" hangingPunct="1">
                        <a:defRPr sz="1800" kern="1200">
                          <a:solidFill>
                            <a:schemeClr val="dk1"/>
                          </a:solidFill>
                          <a:latin typeface="Tahoma"/>
                        </a:defRPr>
                      </a:lvl4pPr>
                      <a:lvl5pPr marL="1828800" algn="l" defTabSz="457200" rtl="0" eaLnBrk="1" latinLnBrk="0" hangingPunct="1">
                        <a:defRPr sz="1800" kern="1200">
                          <a:solidFill>
                            <a:schemeClr val="dk1"/>
                          </a:solidFill>
                          <a:latin typeface="Tahoma"/>
                        </a:defRPr>
                      </a:lvl5pPr>
                      <a:lvl6pPr marL="2286000" algn="l" defTabSz="457200" rtl="0" eaLnBrk="1" latinLnBrk="0" hangingPunct="1">
                        <a:defRPr sz="1800" kern="1200">
                          <a:solidFill>
                            <a:schemeClr val="dk1"/>
                          </a:solidFill>
                          <a:latin typeface="Tahoma"/>
                        </a:defRPr>
                      </a:lvl6pPr>
                      <a:lvl7pPr marL="2743200" algn="l" defTabSz="457200" rtl="0" eaLnBrk="1" latinLnBrk="0" hangingPunct="1">
                        <a:defRPr sz="1800" kern="1200">
                          <a:solidFill>
                            <a:schemeClr val="dk1"/>
                          </a:solidFill>
                          <a:latin typeface="Tahoma"/>
                        </a:defRPr>
                      </a:lvl7pPr>
                      <a:lvl8pPr marL="3200400" algn="l" defTabSz="457200" rtl="0" eaLnBrk="1" latinLnBrk="0" hangingPunct="1">
                        <a:defRPr sz="1800" kern="1200">
                          <a:solidFill>
                            <a:schemeClr val="dk1"/>
                          </a:solidFill>
                          <a:latin typeface="Tahoma"/>
                        </a:defRPr>
                      </a:lvl8pPr>
                      <a:lvl9pPr marL="3657600" algn="l" defTabSz="457200" rtl="0" eaLnBrk="1" latinLnBrk="0" hangingPunct="1">
                        <a:defRPr sz="1800" kern="1200">
                          <a:solidFill>
                            <a:schemeClr val="dk1"/>
                          </a:solidFill>
                          <a:latin typeface="Tahoma"/>
                        </a:defRPr>
                      </a:lvl9pPr>
                    </a:lstStyle>
                    <a:p>
                      <a:r>
                        <a:rPr lang="es-CO" sz="1800" dirty="0" smtClean="0"/>
                        <a:t>Formales o planeadas</a:t>
                      </a:r>
                    </a:p>
                    <a:p>
                      <a:pPr lvl="1">
                        <a:buFont typeface="Wingdings" pitchFamily="2" charset="2"/>
                        <a:buChar char="ü"/>
                      </a:pPr>
                      <a:r>
                        <a:rPr lang="es-CO" sz="1800" dirty="0" smtClean="0"/>
                        <a:t>Generales</a:t>
                      </a:r>
                    </a:p>
                    <a:p>
                      <a:pPr lvl="1">
                        <a:buFont typeface="Wingdings" pitchFamily="2" charset="2"/>
                        <a:buChar char="ü"/>
                      </a:pPr>
                      <a:r>
                        <a:rPr lang="es-CO" sz="1800" dirty="0" smtClean="0"/>
                        <a:t>De partes</a:t>
                      </a:r>
                      <a:r>
                        <a:rPr lang="es-CO" sz="1800" baseline="0" dirty="0" smtClean="0"/>
                        <a:t> Críticas</a:t>
                      </a:r>
                    </a:p>
                    <a:p>
                      <a:pPr lvl="1">
                        <a:buFont typeface="Wingdings" pitchFamily="2" charset="2"/>
                        <a:buChar char="ü"/>
                      </a:pPr>
                      <a:r>
                        <a:rPr lang="es-CO" sz="1800" baseline="0" dirty="0" smtClean="0"/>
                        <a:t>Especiales (Sistemas         </a:t>
                      </a:r>
                    </a:p>
                    <a:p>
                      <a:pPr lvl="1">
                        <a:buFont typeface="Wingdings" pitchFamily="2" charset="2"/>
                        <a:buNone/>
                      </a:pPr>
                      <a:r>
                        <a:rPr lang="es-CO" sz="1800" baseline="0" dirty="0" smtClean="0"/>
                        <a:t>   de permisos)</a:t>
                      </a:r>
                      <a:endParaRPr lang="es-CO" sz="1800" dirty="0"/>
                    </a:p>
                  </a:txBody>
                  <a:tcPr marL="91439" marR="91439" marT="45713" marB="4571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Tahoma"/>
                        </a:defRPr>
                      </a:lvl1pPr>
                      <a:lvl2pPr marL="457200" algn="l" defTabSz="457200" rtl="0" eaLnBrk="1" latinLnBrk="0" hangingPunct="1">
                        <a:defRPr sz="1800" kern="1200">
                          <a:solidFill>
                            <a:schemeClr val="dk1"/>
                          </a:solidFill>
                          <a:latin typeface="Tahoma"/>
                        </a:defRPr>
                      </a:lvl2pPr>
                      <a:lvl3pPr marL="914400" algn="l" defTabSz="457200" rtl="0" eaLnBrk="1" latinLnBrk="0" hangingPunct="1">
                        <a:defRPr sz="1800" kern="1200">
                          <a:solidFill>
                            <a:schemeClr val="dk1"/>
                          </a:solidFill>
                          <a:latin typeface="Tahoma"/>
                        </a:defRPr>
                      </a:lvl3pPr>
                      <a:lvl4pPr marL="1371600" algn="l" defTabSz="457200" rtl="0" eaLnBrk="1" latinLnBrk="0" hangingPunct="1">
                        <a:defRPr sz="1800" kern="1200">
                          <a:solidFill>
                            <a:schemeClr val="dk1"/>
                          </a:solidFill>
                          <a:latin typeface="Tahoma"/>
                        </a:defRPr>
                      </a:lvl4pPr>
                      <a:lvl5pPr marL="1828800" algn="l" defTabSz="457200" rtl="0" eaLnBrk="1" latinLnBrk="0" hangingPunct="1">
                        <a:defRPr sz="1800" kern="1200">
                          <a:solidFill>
                            <a:schemeClr val="dk1"/>
                          </a:solidFill>
                          <a:latin typeface="Tahoma"/>
                        </a:defRPr>
                      </a:lvl5pPr>
                      <a:lvl6pPr marL="2286000" algn="l" defTabSz="457200" rtl="0" eaLnBrk="1" latinLnBrk="0" hangingPunct="1">
                        <a:defRPr sz="1800" kern="1200">
                          <a:solidFill>
                            <a:schemeClr val="dk1"/>
                          </a:solidFill>
                          <a:latin typeface="Tahoma"/>
                        </a:defRPr>
                      </a:lvl6pPr>
                      <a:lvl7pPr marL="2743200" algn="l" defTabSz="457200" rtl="0" eaLnBrk="1" latinLnBrk="0" hangingPunct="1">
                        <a:defRPr sz="1800" kern="1200">
                          <a:solidFill>
                            <a:schemeClr val="dk1"/>
                          </a:solidFill>
                          <a:latin typeface="Tahoma"/>
                        </a:defRPr>
                      </a:lvl7pPr>
                      <a:lvl8pPr marL="3200400" algn="l" defTabSz="457200" rtl="0" eaLnBrk="1" latinLnBrk="0" hangingPunct="1">
                        <a:defRPr sz="1800" kern="1200">
                          <a:solidFill>
                            <a:schemeClr val="dk1"/>
                          </a:solidFill>
                          <a:latin typeface="Tahoma"/>
                        </a:defRPr>
                      </a:lvl8pPr>
                      <a:lvl9pPr marL="3657600" algn="l" defTabSz="457200" rtl="0" eaLnBrk="1" latinLnBrk="0" hangingPunct="1">
                        <a:defRPr sz="1800" kern="1200">
                          <a:solidFill>
                            <a:schemeClr val="dk1"/>
                          </a:solidFill>
                          <a:latin typeface="Tahoma"/>
                        </a:defRPr>
                      </a:lvl9pPr>
                    </a:lstStyle>
                    <a:p>
                      <a:endParaRPr lang="es-CO" sz="1800" dirty="0" smtClean="0"/>
                    </a:p>
                    <a:p>
                      <a:endParaRPr lang="es-CO" sz="1800" dirty="0" smtClean="0"/>
                    </a:p>
                    <a:p>
                      <a:r>
                        <a:rPr lang="es-CO" sz="1800" dirty="0" smtClean="0"/>
                        <a:t>Intermitentes</a:t>
                      </a:r>
                      <a:endParaRPr lang="es-CO" sz="1800" dirty="0"/>
                    </a:p>
                  </a:txBody>
                  <a:tcPr marL="91439" marR="91439" marT="45713" marB="4571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352901">
                <a:tc>
                  <a:txBody>
                    <a:bodyPr/>
                    <a:lstStyle>
                      <a:lvl1pPr marL="0" algn="l" defTabSz="457200" rtl="0" eaLnBrk="1" latinLnBrk="0" hangingPunct="1">
                        <a:defRPr sz="1800" kern="1200">
                          <a:solidFill>
                            <a:schemeClr val="dk1"/>
                          </a:solidFill>
                          <a:latin typeface="Tahoma"/>
                        </a:defRPr>
                      </a:lvl1pPr>
                      <a:lvl2pPr marL="457200" algn="l" defTabSz="457200" rtl="0" eaLnBrk="1" latinLnBrk="0" hangingPunct="1">
                        <a:defRPr sz="1800" kern="1200">
                          <a:solidFill>
                            <a:schemeClr val="dk1"/>
                          </a:solidFill>
                          <a:latin typeface="Tahoma"/>
                        </a:defRPr>
                      </a:lvl2pPr>
                      <a:lvl3pPr marL="914400" algn="l" defTabSz="457200" rtl="0" eaLnBrk="1" latinLnBrk="0" hangingPunct="1">
                        <a:defRPr sz="1800" kern="1200">
                          <a:solidFill>
                            <a:schemeClr val="dk1"/>
                          </a:solidFill>
                          <a:latin typeface="Tahoma"/>
                        </a:defRPr>
                      </a:lvl3pPr>
                      <a:lvl4pPr marL="1371600" algn="l" defTabSz="457200" rtl="0" eaLnBrk="1" latinLnBrk="0" hangingPunct="1">
                        <a:defRPr sz="1800" kern="1200">
                          <a:solidFill>
                            <a:schemeClr val="dk1"/>
                          </a:solidFill>
                          <a:latin typeface="Tahoma"/>
                        </a:defRPr>
                      </a:lvl4pPr>
                      <a:lvl5pPr marL="1828800" algn="l" defTabSz="457200" rtl="0" eaLnBrk="1" latinLnBrk="0" hangingPunct="1">
                        <a:defRPr sz="1800" kern="1200">
                          <a:solidFill>
                            <a:schemeClr val="dk1"/>
                          </a:solidFill>
                          <a:latin typeface="Tahoma"/>
                        </a:defRPr>
                      </a:lvl5pPr>
                      <a:lvl6pPr marL="2286000" algn="l" defTabSz="457200" rtl="0" eaLnBrk="1" latinLnBrk="0" hangingPunct="1">
                        <a:defRPr sz="1800" kern="1200">
                          <a:solidFill>
                            <a:schemeClr val="dk1"/>
                          </a:solidFill>
                          <a:latin typeface="Tahoma"/>
                        </a:defRPr>
                      </a:lvl6pPr>
                      <a:lvl7pPr marL="2743200" algn="l" defTabSz="457200" rtl="0" eaLnBrk="1" latinLnBrk="0" hangingPunct="1">
                        <a:defRPr sz="1800" kern="1200">
                          <a:solidFill>
                            <a:schemeClr val="dk1"/>
                          </a:solidFill>
                          <a:latin typeface="Tahoma"/>
                        </a:defRPr>
                      </a:lvl7pPr>
                      <a:lvl8pPr marL="3200400" algn="l" defTabSz="457200" rtl="0" eaLnBrk="1" latinLnBrk="0" hangingPunct="1">
                        <a:defRPr sz="1800" kern="1200">
                          <a:solidFill>
                            <a:schemeClr val="dk1"/>
                          </a:solidFill>
                          <a:latin typeface="Tahoma"/>
                        </a:defRPr>
                      </a:lvl8pPr>
                      <a:lvl9pPr marL="3657600" algn="l" defTabSz="457200" rtl="0" eaLnBrk="1" latinLnBrk="0" hangingPunct="1">
                        <a:defRPr sz="1800" kern="1200">
                          <a:solidFill>
                            <a:schemeClr val="dk1"/>
                          </a:solidFill>
                          <a:latin typeface="Tahoma"/>
                        </a:defRPr>
                      </a:lvl9pPr>
                    </a:lstStyle>
                    <a:p>
                      <a:endParaRPr lang="es-CO" sz="1800" dirty="0"/>
                    </a:p>
                  </a:txBody>
                  <a:tcPr marL="91439" marR="91439" marT="45713" marB="4571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dk1"/>
                          </a:solidFill>
                          <a:latin typeface="Tahoma"/>
                        </a:defRPr>
                      </a:lvl1pPr>
                      <a:lvl2pPr marL="457200" algn="l" defTabSz="457200" rtl="0" eaLnBrk="1" latinLnBrk="0" hangingPunct="1">
                        <a:defRPr sz="1800" kern="1200">
                          <a:solidFill>
                            <a:schemeClr val="dk1"/>
                          </a:solidFill>
                          <a:latin typeface="Tahoma"/>
                        </a:defRPr>
                      </a:lvl2pPr>
                      <a:lvl3pPr marL="914400" algn="l" defTabSz="457200" rtl="0" eaLnBrk="1" latinLnBrk="0" hangingPunct="1">
                        <a:defRPr sz="1800" kern="1200">
                          <a:solidFill>
                            <a:schemeClr val="dk1"/>
                          </a:solidFill>
                          <a:latin typeface="Tahoma"/>
                        </a:defRPr>
                      </a:lvl3pPr>
                      <a:lvl4pPr marL="1371600" algn="l" defTabSz="457200" rtl="0" eaLnBrk="1" latinLnBrk="0" hangingPunct="1">
                        <a:defRPr sz="1800" kern="1200">
                          <a:solidFill>
                            <a:schemeClr val="dk1"/>
                          </a:solidFill>
                          <a:latin typeface="Tahoma"/>
                        </a:defRPr>
                      </a:lvl4pPr>
                      <a:lvl5pPr marL="1828800" algn="l" defTabSz="457200" rtl="0" eaLnBrk="1" latinLnBrk="0" hangingPunct="1">
                        <a:defRPr sz="1800" kern="1200">
                          <a:solidFill>
                            <a:schemeClr val="dk1"/>
                          </a:solidFill>
                          <a:latin typeface="Tahoma"/>
                        </a:defRPr>
                      </a:lvl5pPr>
                      <a:lvl6pPr marL="2286000" algn="l" defTabSz="457200" rtl="0" eaLnBrk="1" latinLnBrk="0" hangingPunct="1">
                        <a:defRPr sz="1800" kern="1200">
                          <a:solidFill>
                            <a:schemeClr val="dk1"/>
                          </a:solidFill>
                          <a:latin typeface="Tahoma"/>
                        </a:defRPr>
                      </a:lvl6pPr>
                      <a:lvl7pPr marL="2743200" algn="l" defTabSz="457200" rtl="0" eaLnBrk="1" latinLnBrk="0" hangingPunct="1">
                        <a:defRPr sz="1800" kern="1200">
                          <a:solidFill>
                            <a:schemeClr val="dk1"/>
                          </a:solidFill>
                          <a:latin typeface="Tahoma"/>
                        </a:defRPr>
                      </a:lvl7pPr>
                      <a:lvl8pPr marL="3200400" algn="l" defTabSz="457200" rtl="0" eaLnBrk="1" latinLnBrk="0" hangingPunct="1">
                        <a:defRPr sz="1800" kern="1200">
                          <a:solidFill>
                            <a:schemeClr val="dk1"/>
                          </a:solidFill>
                          <a:latin typeface="Tahoma"/>
                        </a:defRPr>
                      </a:lvl8pPr>
                      <a:lvl9pPr marL="3657600" algn="l" defTabSz="457200" rtl="0" eaLnBrk="1" latinLnBrk="0" hangingPunct="1">
                        <a:defRPr sz="1800" kern="1200">
                          <a:solidFill>
                            <a:schemeClr val="dk1"/>
                          </a:solidFill>
                          <a:latin typeface="Tahoma"/>
                        </a:defRPr>
                      </a:lvl9pPr>
                    </a:lstStyle>
                    <a:p>
                      <a:r>
                        <a:rPr lang="es-CO" sz="1800" dirty="0" smtClean="0"/>
                        <a:t>Continuas</a:t>
                      </a:r>
                      <a:endParaRPr lang="es-CO" sz="1800" dirty="0"/>
                    </a:p>
                  </a:txBody>
                  <a:tcPr marL="91439" marR="91439" marT="45713" marB="4571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 name="Rectángulo 4"/>
          <p:cNvSpPr/>
          <p:nvPr/>
        </p:nvSpPr>
        <p:spPr>
          <a:xfrm>
            <a:off x="180753" y="364676"/>
            <a:ext cx="6216958" cy="507831"/>
          </a:xfrm>
          <a:prstGeom prst="rect">
            <a:avLst/>
          </a:prstGeom>
        </p:spPr>
        <p:txBody>
          <a:bodyPr wrap="none">
            <a:spAutoFit/>
          </a:bodyPr>
          <a:lstStyle/>
          <a:p>
            <a:pPr eaLnBrk="0" fontAlgn="base" hangingPunct="0">
              <a:spcBef>
                <a:spcPct val="0"/>
              </a:spcBef>
              <a:spcAft>
                <a:spcPct val="0"/>
              </a:spcAft>
            </a:pPr>
            <a:r>
              <a:rPr lang="es-CO" sz="1350" dirty="0">
                <a:latin typeface="Calibri" panose="020F0502020204030204" pitchFamily="34" charset="0"/>
                <a:ea typeface="Calibri" panose="020F0502020204030204" pitchFamily="34" charset="0"/>
                <a:cs typeface="Times New Roman" panose="02020603050405020304" pitchFamily="18" charset="0"/>
              </a:rPr>
              <a:t> </a:t>
            </a:r>
            <a:r>
              <a:rPr lang="es-CO" sz="2700" b="1" dirty="0">
                <a:solidFill>
                  <a:srgbClr val="92D050"/>
                </a:solidFill>
                <a:latin typeface="Calibri" panose="020F0502020204030204" pitchFamily="34" charset="0"/>
                <a:ea typeface="Calibri" panose="020F0502020204030204" pitchFamily="34" charset="0"/>
                <a:cs typeface="Times New Roman" panose="02020603050405020304" pitchFamily="18" charset="0"/>
              </a:rPr>
              <a:t>3.  Contextualización Cuidado del entorno</a:t>
            </a:r>
          </a:p>
        </p:txBody>
      </p:sp>
      <p:sp>
        <p:nvSpPr>
          <p:cNvPr id="6" name="CuadroTexto 5"/>
          <p:cNvSpPr txBox="1"/>
          <p:nvPr/>
        </p:nvSpPr>
        <p:spPr>
          <a:xfrm>
            <a:off x="709449" y="1214902"/>
            <a:ext cx="4550735" cy="430887"/>
          </a:xfrm>
          <a:prstGeom prst="rect">
            <a:avLst/>
          </a:prstGeom>
          <a:noFill/>
        </p:spPr>
        <p:txBody>
          <a:bodyPr wrap="square" rtlCol="0">
            <a:spAutoFit/>
          </a:bodyPr>
          <a:lstStyle/>
          <a:p>
            <a:r>
              <a:rPr lang="es-CO" sz="2200" b="1" dirty="0">
                <a:solidFill>
                  <a:srgbClr val="92D050"/>
                </a:solidFill>
                <a:latin typeface="Calibri" panose="020F0502020204030204" pitchFamily="34" charset="0"/>
                <a:ea typeface="Calibri" panose="020F0502020204030204" pitchFamily="34" charset="0"/>
                <a:cs typeface="Times New Roman" panose="02020603050405020304" pitchFamily="18" charset="0"/>
              </a:rPr>
              <a:t>Tipos de Inspecciones </a:t>
            </a:r>
          </a:p>
        </p:txBody>
      </p:sp>
    </p:spTree>
    <p:extLst>
      <p:ext uri="{BB962C8B-B14F-4D97-AF65-F5344CB8AC3E}">
        <p14:creationId xmlns:p14="http://schemas.microsoft.com/office/powerpoint/2010/main" val="2568884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63490" y="2049473"/>
            <a:ext cx="6529419" cy="1251038"/>
          </a:xfrm>
          <a:prstGeom prst="rect">
            <a:avLst/>
          </a:prstGeom>
          <a:gradFill flip="none" rotWithShape="1">
            <a:gsLst>
              <a:gs pos="0">
                <a:srgbClr val="45C1DA">
                  <a:tint val="66000"/>
                  <a:satMod val="160000"/>
                </a:srgbClr>
              </a:gs>
              <a:gs pos="50000">
                <a:srgbClr val="45C1DA">
                  <a:tint val="44500"/>
                  <a:satMod val="160000"/>
                </a:srgbClr>
              </a:gs>
              <a:gs pos="100000">
                <a:srgbClr val="45C1DA">
                  <a:tint val="23500"/>
                  <a:satMod val="160000"/>
                </a:srgbClr>
              </a:gs>
            </a:gsLst>
            <a:path path="circle">
              <a:fillToRect l="100000" b="100000"/>
            </a:path>
            <a:tileRect t="-100000" r="-100000"/>
          </a:gra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s-CO" sz="1350">
              <a:solidFill>
                <a:srgbClr val="002060"/>
              </a:solidFill>
            </a:endParaRPr>
          </a:p>
        </p:txBody>
      </p:sp>
      <p:sp>
        <p:nvSpPr>
          <p:cNvPr id="5" name="5 Rectángulo"/>
          <p:cNvSpPr/>
          <p:nvPr/>
        </p:nvSpPr>
        <p:spPr>
          <a:xfrm>
            <a:off x="269544" y="4194121"/>
            <a:ext cx="6717310" cy="1305531"/>
          </a:xfrm>
          <a:prstGeom prst="rect">
            <a:avLst/>
          </a:prstGeom>
          <a:gradFill flip="none" rotWithShape="1">
            <a:gsLst>
              <a:gs pos="0">
                <a:srgbClr val="45C1DA">
                  <a:tint val="66000"/>
                  <a:satMod val="160000"/>
                </a:srgbClr>
              </a:gs>
              <a:gs pos="50000">
                <a:srgbClr val="45C1DA">
                  <a:tint val="44500"/>
                  <a:satMod val="160000"/>
                </a:srgbClr>
              </a:gs>
              <a:gs pos="100000">
                <a:srgbClr val="45C1DA">
                  <a:tint val="23500"/>
                  <a:satMod val="160000"/>
                </a:srgbClr>
              </a:gs>
            </a:gsLst>
            <a:lin ang="5400000" scaled="1"/>
            <a:tileRect/>
          </a:gra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s-CO" sz="1350"/>
          </a:p>
        </p:txBody>
      </p:sp>
      <p:sp>
        <p:nvSpPr>
          <p:cNvPr id="6" name="Cuadro de texto 2"/>
          <p:cNvSpPr txBox="1">
            <a:spLocks noChangeArrowheads="1"/>
          </p:cNvSpPr>
          <p:nvPr/>
        </p:nvSpPr>
        <p:spPr bwMode="auto">
          <a:xfrm>
            <a:off x="175600" y="1248187"/>
            <a:ext cx="7110736" cy="387798"/>
          </a:xfrm>
          <a:prstGeom prst="rect">
            <a:avLst/>
          </a:prstGeom>
          <a:noFill/>
          <a:ln w="9525">
            <a:noFill/>
            <a:miter lim="800000"/>
            <a:headEnd/>
            <a:tailEnd/>
          </a:ln>
        </p:spPr>
        <p:txBody>
          <a:bodyPr rot="0" vert="horz" wrap="square" lIns="68580" tIns="34290" rIns="68580" bIns="34290" anchor="t" anchorCtr="0">
            <a:spAutoFit/>
          </a:bodyPr>
          <a:lstStyle/>
          <a:p>
            <a:pPr>
              <a:lnSpc>
                <a:spcPct val="115000"/>
              </a:lnSpc>
            </a:pPr>
            <a:r>
              <a:rPr lang="es-CO"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Objetivo general del contenido técnico en seguridad y salud en el trabajo </a:t>
            </a:r>
            <a:endParaRPr lang="es-CO"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7" name="Cuadro de texto 2"/>
          <p:cNvSpPr txBox="1">
            <a:spLocks noChangeArrowheads="1"/>
          </p:cNvSpPr>
          <p:nvPr/>
        </p:nvSpPr>
        <p:spPr bwMode="auto">
          <a:xfrm>
            <a:off x="175600" y="3647206"/>
            <a:ext cx="2938661" cy="387798"/>
          </a:xfrm>
          <a:prstGeom prst="rect">
            <a:avLst/>
          </a:prstGeom>
          <a:noFill/>
          <a:ln w="9525">
            <a:noFill/>
            <a:miter lim="800000"/>
            <a:headEnd/>
            <a:tailEnd/>
          </a:ln>
        </p:spPr>
        <p:txBody>
          <a:bodyPr rot="0" vert="horz" wrap="square" lIns="68580" tIns="34290" rIns="68580" bIns="34290" anchor="t" anchorCtr="0">
            <a:spAutoFit/>
          </a:bodyPr>
          <a:lstStyle/>
          <a:p>
            <a:pPr algn="r">
              <a:lnSpc>
                <a:spcPct val="115000"/>
              </a:lnSpc>
            </a:pPr>
            <a:r>
              <a:rPr lang="es-CO"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Objetivo general del cuidado</a:t>
            </a:r>
          </a:p>
        </p:txBody>
      </p:sp>
      <p:sp>
        <p:nvSpPr>
          <p:cNvPr id="8" name="Cuadro de texto 2"/>
          <p:cNvSpPr txBox="1">
            <a:spLocks noChangeArrowheads="1"/>
          </p:cNvSpPr>
          <p:nvPr/>
        </p:nvSpPr>
        <p:spPr bwMode="auto">
          <a:xfrm>
            <a:off x="363490" y="1774373"/>
            <a:ext cx="6529419" cy="1526138"/>
          </a:xfrm>
          <a:prstGeom prst="rect">
            <a:avLst/>
          </a:prstGeom>
          <a:noFill/>
          <a:ln w="9525">
            <a:noFill/>
            <a:miter lim="800000"/>
            <a:headEnd/>
            <a:tailEnd/>
          </a:ln>
        </p:spPr>
        <p:txBody>
          <a:bodyPr rot="0" vert="horz" wrap="square" lIns="68580" tIns="34290" rIns="68580" bIns="34290" anchor="t" anchorCtr="0">
            <a:noAutofit/>
          </a:bodyPr>
          <a:lstStyle/>
          <a:p>
            <a:pPr algn="ctr">
              <a:lnSpc>
                <a:spcPct val="115000"/>
              </a:lnSpc>
              <a:spcAft>
                <a:spcPts val="750"/>
              </a:spcAft>
            </a:pPr>
            <a:r>
              <a:rPr lang="es-CO" sz="1350" dirty="0">
                <a:solidFill>
                  <a:srgbClr val="4F6228"/>
                </a:solidFill>
                <a:latin typeface="Calibri" panose="020F0502020204030204" pitchFamily="34" charset="0"/>
                <a:ea typeface="Calibri" panose="020F0502020204030204" pitchFamily="34" charset="0"/>
                <a:cs typeface="Times New Roman" panose="02020603050405020304" pitchFamily="18" charset="0"/>
              </a:rPr>
              <a:t> </a:t>
            </a:r>
            <a:endParaRPr lang="es-CO" sz="1350" dirty="0">
              <a:latin typeface="Calibri" panose="020F0502020204030204" pitchFamily="34" charset="0"/>
              <a:ea typeface="Calibri" panose="020F0502020204030204" pitchFamily="34" charset="0"/>
              <a:cs typeface="Times New Roman" panose="02020603050405020304" pitchFamily="18" charset="0"/>
            </a:endParaRPr>
          </a:p>
          <a:p>
            <a:pPr algn="ctr"/>
            <a:r>
              <a:rPr lang="es-ES_tradnl" dirty="0"/>
              <a:t>Proporcionar las bases teóricas y metodológicas de las inspecciones de seguridad, como metodología para identificar los riesgos de la empresa en sus diferentes áreas, y apoyar en la  implementación de las medidas de control de estos riesgos.</a:t>
            </a:r>
            <a:endParaRPr lang="es-CO" dirty="0"/>
          </a:p>
        </p:txBody>
      </p:sp>
      <p:sp>
        <p:nvSpPr>
          <p:cNvPr id="9" name="Cuadro de texto 2"/>
          <p:cNvSpPr txBox="1">
            <a:spLocks noChangeArrowheads="1"/>
          </p:cNvSpPr>
          <p:nvPr/>
        </p:nvSpPr>
        <p:spPr bwMode="auto">
          <a:xfrm>
            <a:off x="209210" y="4217344"/>
            <a:ext cx="6717308" cy="1259083"/>
          </a:xfrm>
          <a:prstGeom prst="rect">
            <a:avLst/>
          </a:prstGeom>
          <a:noFill/>
          <a:ln w="9525">
            <a:noFill/>
            <a:miter lim="800000"/>
            <a:headEnd/>
            <a:tailEnd/>
          </a:ln>
        </p:spPr>
        <p:txBody>
          <a:bodyPr rot="0" vert="horz" wrap="square" lIns="68580" tIns="34290" rIns="68580" bIns="34290" anchor="t" anchorCtr="0">
            <a:noAutofit/>
          </a:bodyPr>
          <a:lstStyle/>
          <a:p>
            <a:pPr algn="ctr">
              <a:lnSpc>
                <a:spcPct val="115000"/>
              </a:lnSpc>
              <a:spcAft>
                <a:spcPts val="750"/>
              </a:spcAft>
            </a:pPr>
            <a:r>
              <a:rPr lang="es-ES" sz="1350" dirty="0">
                <a:solidFill>
                  <a:srgbClr val="008000"/>
                </a:solidFill>
                <a:latin typeface="Calibri" panose="020F0502020204030204" pitchFamily="34" charset="0"/>
                <a:ea typeface="Calibri" panose="020F0502020204030204" pitchFamily="34" charset="0"/>
                <a:cs typeface="Times New Roman" panose="02020603050405020304" pitchFamily="18" charset="0"/>
              </a:rPr>
              <a:t> </a:t>
            </a:r>
            <a:endParaRPr lang="es-CO" sz="135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750"/>
              </a:spcAft>
            </a:pPr>
            <a:r>
              <a:rPr lang="es-ES" b="1" dirty="0">
                <a:latin typeface="Calibri" panose="020F0502020204030204" pitchFamily="34" charset="0"/>
                <a:ea typeface="Calibri" panose="020F0502020204030204" pitchFamily="34" charset="0"/>
                <a:cs typeface="Times New Roman" panose="02020603050405020304" pitchFamily="18" charset="0"/>
              </a:rPr>
              <a:t>Potencializar habilidades  del cuidado para generar hábitos  que promuevan la preservación y conservación de la vida.</a:t>
            </a:r>
            <a:endParaRPr lang="es-CO" b="1" dirty="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750"/>
              </a:spcAft>
            </a:pPr>
            <a:r>
              <a:rPr lang="es-CO" b="1" dirty="0">
                <a:latin typeface="Calibri" panose="020F0502020204030204" pitchFamily="34" charset="0"/>
                <a:ea typeface="Calibri" panose="020F0502020204030204" pitchFamily="34" charset="0"/>
                <a:cs typeface="Times New Roman" panose="02020603050405020304" pitchFamily="18" charset="0"/>
              </a:rPr>
              <a:t> </a:t>
            </a:r>
          </a:p>
        </p:txBody>
      </p:sp>
      <p:sp>
        <p:nvSpPr>
          <p:cNvPr id="10" name="Rectangle 7"/>
          <p:cNvSpPr>
            <a:spLocks noChangeArrowheads="1"/>
          </p:cNvSpPr>
          <p:nvPr/>
        </p:nvSpPr>
        <p:spPr bwMode="auto">
          <a:xfrm>
            <a:off x="363490" y="183751"/>
            <a:ext cx="4890570" cy="10387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CO" sz="3600" b="1" dirty="0">
                <a:solidFill>
                  <a:srgbClr val="92D050"/>
                </a:solidFill>
                <a:ea typeface="Calibri" panose="020F0502020204030204" pitchFamily="34" charset="0"/>
                <a:cs typeface="Times New Roman" panose="02020603050405020304" pitchFamily="18" charset="0"/>
              </a:rPr>
              <a:t>Objetivos de aprendizaje</a:t>
            </a:r>
            <a:endParaRPr lang="es-CO" sz="3600" dirty="0">
              <a:solidFill>
                <a:srgbClr val="92D050"/>
              </a:solidFill>
            </a:endParaRPr>
          </a:p>
          <a:p>
            <a:pPr defTabSz="685800" eaLnBrk="0" fontAlgn="base" hangingPunct="0">
              <a:spcBef>
                <a:spcPct val="0"/>
              </a:spcBef>
              <a:spcAft>
                <a:spcPct val="0"/>
              </a:spcAft>
            </a:pPr>
            <a:endParaRPr lang="es-CO" sz="2700" dirty="0">
              <a:solidFill>
                <a:schemeClr val="bg1"/>
              </a:solidFill>
              <a:latin typeface="Arial" panose="020B0604020202020204" pitchFamily="34" charset="0"/>
            </a:endParaRPr>
          </a:p>
        </p:txBody>
      </p:sp>
      <p:sp>
        <p:nvSpPr>
          <p:cNvPr id="11" name="Rectangle 12"/>
          <p:cNvSpPr>
            <a:spLocks noChangeArrowheads="1"/>
          </p:cNvSpPr>
          <p:nvPr/>
        </p:nvSpPr>
        <p:spPr bwMode="auto">
          <a:xfrm>
            <a:off x="1" y="106165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a:p>
        </p:txBody>
      </p:sp>
    </p:spTree>
    <p:extLst>
      <p:ext uri="{BB962C8B-B14F-4D97-AF65-F5344CB8AC3E}">
        <p14:creationId xmlns:p14="http://schemas.microsoft.com/office/powerpoint/2010/main" val="26079131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180753" y="364676"/>
            <a:ext cx="6216958" cy="507831"/>
          </a:xfrm>
          <a:prstGeom prst="rect">
            <a:avLst/>
          </a:prstGeom>
        </p:spPr>
        <p:txBody>
          <a:bodyPr wrap="none">
            <a:spAutoFit/>
          </a:bodyPr>
          <a:lstStyle/>
          <a:p>
            <a:pPr eaLnBrk="0" fontAlgn="base" hangingPunct="0">
              <a:spcBef>
                <a:spcPct val="0"/>
              </a:spcBef>
              <a:spcAft>
                <a:spcPct val="0"/>
              </a:spcAft>
            </a:pPr>
            <a:r>
              <a:rPr lang="es-CO" sz="1350" dirty="0">
                <a:latin typeface="Calibri" panose="020F0502020204030204" pitchFamily="34" charset="0"/>
                <a:ea typeface="Calibri" panose="020F0502020204030204" pitchFamily="34" charset="0"/>
                <a:cs typeface="Times New Roman" panose="02020603050405020304" pitchFamily="18" charset="0"/>
              </a:rPr>
              <a:t> </a:t>
            </a:r>
            <a:r>
              <a:rPr lang="es-CO" sz="2700" b="1" dirty="0">
                <a:solidFill>
                  <a:srgbClr val="92D050"/>
                </a:solidFill>
                <a:latin typeface="Calibri" panose="020F0502020204030204" pitchFamily="34" charset="0"/>
                <a:ea typeface="Calibri" panose="020F0502020204030204" pitchFamily="34" charset="0"/>
                <a:cs typeface="Times New Roman" panose="02020603050405020304" pitchFamily="18" charset="0"/>
              </a:rPr>
              <a:t>3.  Contextualización Cuidado del entorno</a:t>
            </a:r>
          </a:p>
        </p:txBody>
      </p:sp>
      <p:sp>
        <p:nvSpPr>
          <p:cNvPr id="6" name="CuadroTexto 5"/>
          <p:cNvSpPr txBox="1"/>
          <p:nvPr/>
        </p:nvSpPr>
        <p:spPr>
          <a:xfrm>
            <a:off x="709449" y="999458"/>
            <a:ext cx="5549461" cy="430887"/>
          </a:xfrm>
          <a:prstGeom prst="rect">
            <a:avLst/>
          </a:prstGeom>
          <a:noFill/>
        </p:spPr>
        <p:txBody>
          <a:bodyPr wrap="square" rtlCol="0">
            <a:spAutoFit/>
          </a:bodyPr>
          <a:lstStyle/>
          <a:p>
            <a:r>
              <a:rPr lang="es-CO" sz="2200" b="1" dirty="0" smtClean="0">
                <a:solidFill>
                  <a:srgbClr val="92D050"/>
                </a:solidFill>
                <a:latin typeface="Calibri" panose="020F0502020204030204" pitchFamily="34" charset="0"/>
                <a:ea typeface="Calibri" panose="020F0502020204030204" pitchFamily="34" charset="0"/>
                <a:cs typeface="Times New Roman" panose="02020603050405020304" pitchFamily="18" charset="0"/>
              </a:rPr>
              <a:t>Proceso para hacer inspecciones de seguridad </a:t>
            </a:r>
            <a:endParaRPr lang="es-CO" sz="2200" b="1" dirty="0">
              <a:solidFill>
                <a:srgbClr val="92D050"/>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2" name="Rectángulo 1"/>
          <p:cNvSpPr/>
          <p:nvPr/>
        </p:nvSpPr>
        <p:spPr>
          <a:xfrm>
            <a:off x="583325" y="1430345"/>
            <a:ext cx="7930053" cy="4750531"/>
          </a:xfrm>
          <a:prstGeom prst="rect">
            <a:avLst/>
          </a:prstGeom>
        </p:spPr>
        <p:txBody>
          <a:bodyPr wrap="square">
            <a:spAutoFit/>
          </a:bodyPr>
          <a:lstStyle/>
          <a:p>
            <a:pPr marL="342900" lvl="0" indent="-342900" algn="just">
              <a:lnSpc>
                <a:spcPct val="115000"/>
              </a:lnSpc>
              <a:spcAft>
                <a:spcPts val="1000"/>
              </a:spcAft>
              <a:buFont typeface="+mj-lt"/>
              <a:buAutoNum type="arabicPeriod"/>
            </a:pPr>
            <a:r>
              <a:rPr lang="es-ES" dirty="0">
                <a:latin typeface="Calibri" panose="020F0502020204030204" pitchFamily="34" charset="0"/>
                <a:ea typeface="Calibri" panose="020F0502020204030204" pitchFamily="34" charset="0"/>
                <a:cs typeface="Times New Roman" panose="02020603050405020304" pitchFamily="18" charset="0"/>
              </a:rPr>
              <a:t>Definir los tipos de inspecciones que requiere  </a:t>
            </a:r>
            <a:r>
              <a:rPr lang="es-ES" dirty="0" smtClean="0">
                <a:latin typeface="Calibri" panose="020F0502020204030204" pitchFamily="34" charset="0"/>
                <a:ea typeface="Calibri" panose="020F0502020204030204" pitchFamily="34" charset="0"/>
                <a:cs typeface="Times New Roman" panose="02020603050405020304" pitchFamily="18" charset="0"/>
              </a:rPr>
              <a:t>SG-SST</a:t>
            </a:r>
            <a:endParaRPr lang="es-CO" dirty="0">
              <a:latin typeface="Cambria" panose="02040503050406030204" pitchFamily="18" charset="0"/>
              <a:ea typeface="MS Mincho" panose="02020609040205080304" pitchFamily="49" charset="-128"/>
              <a:cs typeface="Times New Roman" panose="02020603050405020304" pitchFamily="18" charset="0"/>
            </a:endParaRPr>
          </a:p>
          <a:p>
            <a:pPr marL="342900" lvl="0" indent="-342900" algn="just">
              <a:lnSpc>
                <a:spcPct val="115000"/>
              </a:lnSpc>
              <a:spcAft>
                <a:spcPts val="1000"/>
              </a:spcAft>
              <a:buFont typeface="+mj-lt"/>
              <a:buAutoNum type="arabicPeriod"/>
            </a:pPr>
            <a:r>
              <a:rPr lang="es-ES" dirty="0">
                <a:latin typeface="Calibri" panose="020F0502020204030204" pitchFamily="34" charset="0"/>
                <a:ea typeface="Calibri" panose="020F0502020204030204" pitchFamily="34" charset="0"/>
                <a:cs typeface="Times New Roman" panose="02020603050405020304" pitchFamily="18" charset="0"/>
              </a:rPr>
              <a:t>Definir responsables en cada una de las áreas.</a:t>
            </a:r>
            <a:endParaRPr lang="es-CO" dirty="0">
              <a:latin typeface="Cambria" panose="02040503050406030204" pitchFamily="18" charset="0"/>
              <a:ea typeface="MS Mincho" panose="02020609040205080304" pitchFamily="49" charset="-128"/>
              <a:cs typeface="Times New Roman" panose="02020603050405020304" pitchFamily="18" charset="0"/>
            </a:endParaRPr>
          </a:p>
          <a:p>
            <a:pPr marL="342900" lvl="0" indent="-342900" algn="just">
              <a:lnSpc>
                <a:spcPct val="115000"/>
              </a:lnSpc>
              <a:spcAft>
                <a:spcPts val="1000"/>
              </a:spcAft>
              <a:buFont typeface="+mj-lt"/>
              <a:buAutoNum type="arabicPeriod"/>
            </a:pPr>
            <a:r>
              <a:rPr lang="es-ES" dirty="0">
                <a:latin typeface="Calibri" panose="020F0502020204030204" pitchFamily="34" charset="0"/>
                <a:ea typeface="Calibri" panose="020F0502020204030204" pitchFamily="34" charset="0"/>
                <a:cs typeface="Times New Roman" panose="02020603050405020304" pitchFamily="18" charset="0"/>
              </a:rPr>
              <a:t>Construir las listas de verificación o de chequeo.</a:t>
            </a:r>
            <a:endParaRPr lang="es-CO" dirty="0">
              <a:latin typeface="Cambria" panose="02040503050406030204" pitchFamily="18" charset="0"/>
              <a:ea typeface="MS Mincho" panose="02020609040205080304" pitchFamily="49" charset="-128"/>
              <a:cs typeface="Times New Roman" panose="02020603050405020304" pitchFamily="18" charset="0"/>
            </a:endParaRPr>
          </a:p>
          <a:p>
            <a:pPr marL="342900" lvl="0" indent="-342900" algn="just">
              <a:lnSpc>
                <a:spcPct val="115000"/>
              </a:lnSpc>
              <a:spcAft>
                <a:spcPts val="1000"/>
              </a:spcAft>
              <a:buFont typeface="+mj-lt"/>
              <a:buAutoNum type="arabicPeriod"/>
            </a:pPr>
            <a:r>
              <a:rPr lang="es-ES" dirty="0">
                <a:latin typeface="Calibri" panose="020F0502020204030204" pitchFamily="34" charset="0"/>
                <a:ea typeface="Calibri" panose="020F0502020204030204" pitchFamily="34" charset="0"/>
                <a:cs typeface="Times New Roman" panose="02020603050405020304" pitchFamily="18" charset="0"/>
              </a:rPr>
              <a:t>Determinar la periodicidad para cada una de las inspecciones.</a:t>
            </a:r>
            <a:endParaRPr lang="es-CO" dirty="0">
              <a:latin typeface="Cambria" panose="02040503050406030204" pitchFamily="18" charset="0"/>
              <a:ea typeface="MS Mincho" panose="02020609040205080304" pitchFamily="49" charset="-128"/>
              <a:cs typeface="Times New Roman" panose="02020603050405020304" pitchFamily="18" charset="0"/>
            </a:endParaRPr>
          </a:p>
          <a:p>
            <a:pPr marL="342900" lvl="0" indent="-342900" algn="just">
              <a:lnSpc>
                <a:spcPct val="115000"/>
              </a:lnSpc>
              <a:spcAft>
                <a:spcPts val="1000"/>
              </a:spcAft>
              <a:buFont typeface="+mj-lt"/>
              <a:buAutoNum type="arabicPeriod"/>
            </a:pPr>
            <a:r>
              <a:rPr lang="es-ES" dirty="0">
                <a:latin typeface="Calibri" panose="020F0502020204030204" pitchFamily="34" charset="0"/>
                <a:ea typeface="Calibri" panose="020F0502020204030204" pitchFamily="34" charset="0"/>
                <a:cs typeface="Times New Roman" panose="02020603050405020304" pitchFamily="18" charset="0"/>
              </a:rPr>
              <a:t>Ejecutar el proceso de inspección con la lista de verificación.</a:t>
            </a:r>
            <a:endParaRPr lang="es-CO" dirty="0">
              <a:latin typeface="Cambria" panose="02040503050406030204" pitchFamily="18" charset="0"/>
              <a:ea typeface="MS Mincho" panose="02020609040205080304" pitchFamily="49" charset="-128"/>
              <a:cs typeface="Times New Roman" panose="02020603050405020304" pitchFamily="18" charset="0"/>
            </a:endParaRPr>
          </a:p>
          <a:p>
            <a:pPr marL="342900" lvl="0" indent="-342900" algn="just">
              <a:lnSpc>
                <a:spcPct val="115000"/>
              </a:lnSpc>
              <a:spcAft>
                <a:spcPts val="1000"/>
              </a:spcAft>
              <a:buFont typeface="+mj-lt"/>
              <a:buAutoNum type="arabicPeriod"/>
            </a:pPr>
            <a:r>
              <a:rPr lang="es-ES" dirty="0">
                <a:latin typeface="Calibri" panose="020F0502020204030204" pitchFamily="34" charset="0"/>
                <a:ea typeface="Calibri" panose="020F0502020204030204" pitchFamily="34" charset="0"/>
                <a:cs typeface="Times New Roman" panose="02020603050405020304" pitchFamily="18" charset="0"/>
              </a:rPr>
              <a:t>Evaluar el proceso y determinar prioridades.</a:t>
            </a:r>
            <a:endParaRPr lang="es-CO" dirty="0">
              <a:latin typeface="Cambria" panose="02040503050406030204" pitchFamily="18" charset="0"/>
              <a:ea typeface="MS Mincho" panose="02020609040205080304" pitchFamily="49" charset="-128"/>
              <a:cs typeface="Times New Roman" panose="02020603050405020304" pitchFamily="18" charset="0"/>
            </a:endParaRPr>
          </a:p>
          <a:p>
            <a:pPr marL="342900" lvl="0" indent="-342900" algn="just">
              <a:lnSpc>
                <a:spcPct val="115000"/>
              </a:lnSpc>
              <a:spcAft>
                <a:spcPts val="1000"/>
              </a:spcAft>
              <a:buFont typeface="+mj-lt"/>
              <a:buAutoNum type="arabicPeriod"/>
            </a:pPr>
            <a:r>
              <a:rPr lang="es-ES" dirty="0">
                <a:latin typeface="Calibri" panose="020F0502020204030204" pitchFamily="34" charset="0"/>
                <a:ea typeface="Calibri" panose="020F0502020204030204" pitchFamily="34" charset="0"/>
                <a:cs typeface="Times New Roman" panose="02020603050405020304" pitchFamily="18" charset="0"/>
              </a:rPr>
              <a:t>Generar plan de acción y responsables.</a:t>
            </a:r>
            <a:endParaRPr lang="es-CO" dirty="0">
              <a:latin typeface="Cambria" panose="02040503050406030204" pitchFamily="18" charset="0"/>
              <a:ea typeface="MS Mincho" panose="02020609040205080304" pitchFamily="49" charset="-128"/>
              <a:cs typeface="Times New Roman" panose="02020603050405020304" pitchFamily="18" charset="0"/>
            </a:endParaRPr>
          </a:p>
          <a:p>
            <a:pPr marL="342900" lvl="0" indent="-342900" algn="just">
              <a:lnSpc>
                <a:spcPct val="115000"/>
              </a:lnSpc>
              <a:spcAft>
                <a:spcPts val="1000"/>
              </a:spcAft>
              <a:buFont typeface="+mj-lt"/>
              <a:buAutoNum type="arabicPeriod"/>
            </a:pPr>
            <a:r>
              <a:rPr lang="es-ES" dirty="0">
                <a:latin typeface="Calibri" panose="020F0502020204030204" pitchFamily="34" charset="0"/>
                <a:ea typeface="Calibri" panose="020F0502020204030204" pitchFamily="34" charset="0"/>
                <a:cs typeface="Times New Roman" panose="02020603050405020304" pitchFamily="18" charset="0"/>
              </a:rPr>
              <a:t>Hacer seguimiento al plan de acción.</a:t>
            </a:r>
            <a:endParaRPr lang="es-CO" dirty="0">
              <a:latin typeface="Cambria" panose="02040503050406030204" pitchFamily="18" charset="0"/>
              <a:ea typeface="MS Mincho" panose="02020609040205080304" pitchFamily="49" charset="-128"/>
              <a:cs typeface="Times New Roman" panose="02020603050405020304" pitchFamily="18" charset="0"/>
            </a:endParaRPr>
          </a:p>
          <a:p>
            <a:pPr marL="342900" lvl="0" indent="-342900" algn="just">
              <a:lnSpc>
                <a:spcPct val="115000"/>
              </a:lnSpc>
              <a:spcAft>
                <a:spcPts val="1000"/>
              </a:spcAft>
              <a:buFont typeface="+mj-lt"/>
              <a:buAutoNum type="arabicPeriod"/>
            </a:pPr>
            <a:r>
              <a:rPr lang="es-ES" dirty="0">
                <a:latin typeface="Calibri" panose="020F0502020204030204" pitchFamily="34" charset="0"/>
                <a:ea typeface="Calibri" panose="020F0502020204030204" pitchFamily="34" charset="0"/>
                <a:cs typeface="Times New Roman" panose="02020603050405020304" pitchFamily="18" charset="0"/>
              </a:rPr>
              <a:t>Consolidar la información y calcular indicadores (Indicadores de proceso y de </a:t>
            </a:r>
            <a:r>
              <a:rPr lang="es-ES" dirty="0" smtClean="0">
                <a:latin typeface="Calibri" panose="020F0502020204030204" pitchFamily="34" charset="0"/>
                <a:ea typeface="Calibri" panose="020F0502020204030204" pitchFamily="34" charset="0"/>
                <a:cs typeface="Times New Roman" panose="02020603050405020304" pitchFamily="18" charset="0"/>
              </a:rPr>
              <a:t>resultado). </a:t>
            </a:r>
            <a:r>
              <a:rPr lang="es-ES" dirty="0">
                <a:latin typeface="Calibri" panose="020F0502020204030204" pitchFamily="34" charset="0"/>
                <a:ea typeface="Calibri" panose="020F0502020204030204" pitchFamily="34" charset="0"/>
                <a:cs typeface="Times New Roman" panose="02020603050405020304" pitchFamily="18" charset="0"/>
              </a:rPr>
              <a:t>Decreto 1443 de 2014</a:t>
            </a:r>
            <a:r>
              <a:rPr lang="es-ES" dirty="0" smtClean="0">
                <a:latin typeface="Calibri" panose="020F0502020204030204" pitchFamily="34" charset="0"/>
                <a:ea typeface="Calibri" panose="020F0502020204030204" pitchFamily="34" charset="0"/>
                <a:cs typeface="Times New Roman" panose="02020603050405020304" pitchFamily="18" charset="0"/>
              </a:rPr>
              <a:t>).           </a:t>
            </a:r>
          </a:p>
          <a:p>
            <a:pPr lvl="0" algn="just">
              <a:lnSpc>
                <a:spcPct val="115000"/>
              </a:lnSpc>
              <a:spcAft>
                <a:spcPts val="1000"/>
              </a:spcAft>
            </a:pPr>
            <a:r>
              <a:rPr lang="es-ES" dirty="0">
                <a:latin typeface="Calibri" panose="020F0502020204030204" pitchFamily="34" charset="0"/>
                <a:ea typeface="Calibri" panose="020F0502020204030204" pitchFamily="34" charset="0"/>
                <a:cs typeface="Times New Roman" panose="02020603050405020304" pitchFamily="18" charset="0"/>
              </a:rPr>
              <a:t> </a:t>
            </a:r>
            <a:r>
              <a:rPr lang="es-ES" dirty="0" smtClean="0">
                <a:latin typeface="Calibri" panose="020F0502020204030204" pitchFamily="34" charset="0"/>
                <a:ea typeface="Calibri" panose="020F0502020204030204" pitchFamily="34" charset="0"/>
                <a:cs typeface="Times New Roman" panose="02020603050405020304" pitchFamily="18" charset="0"/>
              </a:rPr>
              <a:t>                                                                             </a:t>
            </a:r>
            <a:r>
              <a:rPr lang="es-ES" sz="1600" b="1" i="1" dirty="0" smtClean="0">
                <a:latin typeface="Calibri" panose="020F0502020204030204" pitchFamily="34" charset="0"/>
                <a:ea typeface="Calibri" panose="020F0502020204030204" pitchFamily="34" charset="0"/>
                <a:cs typeface="Times New Roman" panose="02020603050405020304" pitchFamily="18" charset="0"/>
              </a:rPr>
              <a:t>Ver lista de chequeo de áreas locativas</a:t>
            </a:r>
            <a:endParaRPr lang="es-CO" sz="1600" b="1" i="1" dirty="0">
              <a:effectLst/>
              <a:latin typeface="Cambria" panose="02040503050406030204" pitchFamily="18" charset="0"/>
              <a:ea typeface="MS Mincho" panose="02020609040205080304" pitchFamily="49" charset="-128"/>
              <a:cs typeface="Times New Roman" panose="02020603050405020304" pitchFamily="18" charset="0"/>
            </a:endParaRPr>
          </a:p>
        </p:txBody>
      </p:sp>
    </p:spTree>
    <p:extLst>
      <p:ext uri="{BB962C8B-B14F-4D97-AF65-F5344CB8AC3E}">
        <p14:creationId xmlns:p14="http://schemas.microsoft.com/office/powerpoint/2010/main" val="362635568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2752595" y="1764852"/>
            <a:ext cx="13856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dirty="0"/>
          </a:p>
        </p:txBody>
      </p:sp>
      <p:sp>
        <p:nvSpPr>
          <p:cNvPr id="7" name="Rectangle 4"/>
          <p:cNvSpPr>
            <a:spLocks noChangeArrowheads="1"/>
          </p:cNvSpPr>
          <p:nvPr/>
        </p:nvSpPr>
        <p:spPr bwMode="auto">
          <a:xfrm>
            <a:off x="138565" y="226592"/>
            <a:ext cx="6291936"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ctr" defTabSz="685800" eaLnBrk="0" fontAlgn="base" hangingPunct="0">
              <a:spcBef>
                <a:spcPct val="0"/>
              </a:spcBef>
              <a:spcAft>
                <a:spcPct val="0"/>
              </a:spcAft>
            </a:pPr>
            <a:r>
              <a:rPr lang="es-CO" sz="2700" b="1" dirty="0">
                <a:solidFill>
                  <a:srgbClr val="92D050"/>
                </a:solidFill>
                <a:latin typeface="Calibri" panose="020F0502020204030204" pitchFamily="34" charset="0"/>
                <a:ea typeface="Calibri" panose="020F0502020204030204" pitchFamily="34" charset="0"/>
                <a:cs typeface="Times New Roman" panose="02020603050405020304" pitchFamily="18" charset="0"/>
              </a:rPr>
              <a:t>2.  Construyendo el cuidado </a:t>
            </a:r>
            <a:r>
              <a:rPr lang="es-CO" sz="2700" b="1" dirty="0" smtClean="0">
                <a:solidFill>
                  <a:srgbClr val="92D050"/>
                </a:solidFill>
                <a:latin typeface="Calibri" panose="020F0502020204030204" pitchFamily="34" charset="0"/>
                <a:ea typeface="Calibri" panose="020F0502020204030204" pitchFamily="34" charset="0"/>
                <a:cs typeface="Times New Roman" panose="02020603050405020304" pitchFamily="18" charset="0"/>
              </a:rPr>
              <a:t>del entorno</a:t>
            </a:r>
            <a:endParaRPr lang="es-CO" sz="2700" b="1" dirty="0">
              <a:solidFill>
                <a:srgbClr val="92D050"/>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a:p>
        </p:txBody>
      </p:sp>
      <p:sp>
        <p:nvSpPr>
          <p:cNvPr id="10" name="Rectangle 4"/>
          <p:cNvSpPr>
            <a:spLocks noChangeArrowheads="1"/>
          </p:cNvSpPr>
          <p:nvPr/>
        </p:nvSpPr>
        <p:spPr bwMode="auto">
          <a:xfrm>
            <a:off x="270926" y="1140211"/>
            <a:ext cx="1368259" cy="377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ctr" defTabSz="685800" eaLnBrk="0" fontAlgn="base" hangingPunct="0">
              <a:spcBef>
                <a:spcPct val="0"/>
              </a:spcBef>
              <a:spcAft>
                <a:spcPct val="0"/>
              </a:spcAft>
            </a:pPr>
            <a:r>
              <a:rPr lang="es-CO" sz="20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OBJETIVO</a:t>
            </a:r>
            <a:endParaRPr lang="es-CO" sz="2000" dirty="0">
              <a:latin typeface="Arial" panose="020B0604020202020204" pitchFamily="34" charset="0"/>
            </a:endParaRPr>
          </a:p>
        </p:txBody>
      </p:sp>
      <p:sp>
        <p:nvSpPr>
          <p:cNvPr id="3" name="CuadroTexto 2"/>
          <p:cNvSpPr txBox="1"/>
          <p:nvPr/>
        </p:nvSpPr>
        <p:spPr>
          <a:xfrm>
            <a:off x="138565" y="1564593"/>
            <a:ext cx="8814430" cy="646331"/>
          </a:xfrm>
          <a:prstGeom prst="rect">
            <a:avLst/>
          </a:prstGeom>
          <a:noFill/>
          <a:ln>
            <a:solidFill>
              <a:schemeClr val="accent1"/>
            </a:solidFill>
          </a:ln>
        </p:spPr>
        <p:txBody>
          <a:bodyPr wrap="square" rtlCol="0">
            <a:spAutoFit/>
          </a:bodyPr>
          <a:lstStyle/>
          <a:p>
            <a:pPr lvl="0"/>
            <a:r>
              <a:rPr lang="es-ES" dirty="0"/>
              <a:t>Identificar </a:t>
            </a:r>
            <a:r>
              <a:rPr lang="es-ES" dirty="0" smtClean="0"/>
              <a:t>los tipos de inspecciones que se pueden realizar en la empresa, validando los conceptos previos y los adquiridos en este momento del cuidado.</a:t>
            </a:r>
            <a:endParaRPr lang="es-CO" dirty="0"/>
          </a:p>
        </p:txBody>
      </p:sp>
      <p:sp>
        <p:nvSpPr>
          <p:cNvPr id="11" name="Rectangle 4"/>
          <p:cNvSpPr>
            <a:spLocks noChangeArrowheads="1"/>
          </p:cNvSpPr>
          <p:nvPr/>
        </p:nvSpPr>
        <p:spPr bwMode="auto">
          <a:xfrm>
            <a:off x="138565" y="2483385"/>
            <a:ext cx="2233574" cy="377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ctr" defTabSz="685800" eaLnBrk="0" fontAlgn="base" hangingPunct="0">
              <a:spcBef>
                <a:spcPct val="0"/>
              </a:spcBef>
              <a:spcAft>
                <a:spcPct val="0"/>
              </a:spcAft>
            </a:pPr>
            <a:r>
              <a:rPr lang="es-CO" sz="20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PASO A PASO</a:t>
            </a:r>
            <a:endParaRPr lang="es-CO" sz="2000" dirty="0">
              <a:latin typeface="Arial" panose="020B0604020202020204" pitchFamily="34" charset="0"/>
            </a:endParaRPr>
          </a:p>
        </p:txBody>
      </p:sp>
      <p:sp>
        <p:nvSpPr>
          <p:cNvPr id="12" name="CuadroTexto 11"/>
          <p:cNvSpPr txBox="1"/>
          <p:nvPr/>
        </p:nvSpPr>
        <p:spPr>
          <a:xfrm>
            <a:off x="138565" y="2860411"/>
            <a:ext cx="8814430" cy="2385268"/>
          </a:xfrm>
          <a:prstGeom prst="rect">
            <a:avLst/>
          </a:prstGeom>
          <a:noFill/>
          <a:ln>
            <a:solidFill>
              <a:schemeClr val="accent1"/>
            </a:solidFill>
          </a:ln>
        </p:spPr>
        <p:txBody>
          <a:bodyPr wrap="square" rtlCol="0">
            <a:spAutoFit/>
          </a:bodyPr>
          <a:lstStyle/>
          <a:p>
            <a:pPr lvl="0"/>
            <a:r>
              <a:rPr lang="es-ES" dirty="0"/>
              <a:t>De manera individual </a:t>
            </a:r>
            <a:r>
              <a:rPr lang="es-ES" dirty="0" smtClean="0"/>
              <a:t>cada estudiante lleva a cabo una inspección informal o espontánea en el aula de clase y comparte los resultados con el grupo.</a:t>
            </a:r>
          </a:p>
          <a:p>
            <a:pPr lvl="0"/>
            <a:endParaRPr lang="es-ES" dirty="0" smtClean="0"/>
          </a:p>
          <a:p>
            <a:pPr lvl="0"/>
            <a:endParaRPr lang="es-ES" dirty="0"/>
          </a:p>
          <a:p>
            <a:pPr lvl="0"/>
            <a:r>
              <a:rPr lang="es-ES" sz="1600" i="1" dirty="0" smtClean="0"/>
              <a:t>Se entregan revistas, tijeras, cartulina en octavos, pegante y marcadores para que, de manera creativa, el estudiante plasme con estos materiales el resultado del ejercicio (riesgos identificados)</a:t>
            </a:r>
            <a:endParaRPr lang="es-ES" sz="1600" i="1" dirty="0"/>
          </a:p>
          <a:p>
            <a:pPr lvl="0"/>
            <a:endParaRPr lang="es-ES" dirty="0"/>
          </a:p>
          <a:p>
            <a:pPr lvl="0"/>
            <a:endParaRPr lang="es-ES" sz="1350" dirty="0"/>
          </a:p>
          <a:p>
            <a:pPr lvl="0"/>
            <a:endParaRPr lang="es-CO" sz="1350" dirty="0"/>
          </a:p>
        </p:txBody>
      </p:sp>
      <p:sp>
        <p:nvSpPr>
          <p:cNvPr id="15" name="Elipse 14"/>
          <p:cNvSpPr/>
          <p:nvPr/>
        </p:nvSpPr>
        <p:spPr>
          <a:xfrm>
            <a:off x="6430501" y="137842"/>
            <a:ext cx="666750" cy="666750"/>
          </a:xfrm>
          <a:prstGeom prst="ellipse">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s-CO" sz="1350"/>
          </a:p>
        </p:txBody>
      </p:sp>
    </p:spTree>
    <p:extLst>
      <p:ext uri="{BB962C8B-B14F-4D97-AF65-F5344CB8AC3E}">
        <p14:creationId xmlns:p14="http://schemas.microsoft.com/office/powerpoint/2010/main" val="32943161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55576"/>
            <a:ext cx="13856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a:p>
        </p:txBody>
      </p:sp>
      <p:sp>
        <p:nvSpPr>
          <p:cNvPr id="10" name="Rectangle 4"/>
          <p:cNvSpPr>
            <a:spLocks noChangeArrowheads="1"/>
          </p:cNvSpPr>
          <p:nvPr/>
        </p:nvSpPr>
        <p:spPr bwMode="auto">
          <a:xfrm>
            <a:off x="69273" y="1475974"/>
            <a:ext cx="2143103" cy="377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ctr" defTabSz="685800" eaLnBrk="0" fontAlgn="base" hangingPunct="0">
              <a:spcBef>
                <a:spcPct val="0"/>
              </a:spcBef>
              <a:spcAft>
                <a:spcPct val="0"/>
              </a:spcAft>
            </a:pPr>
            <a:r>
              <a:rPr lang="es-CO" sz="20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CONCLUSIONES</a:t>
            </a:r>
            <a:endParaRPr lang="es-CO" sz="2000" dirty="0">
              <a:latin typeface="Arial" panose="020B0604020202020204" pitchFamily="34" charset="0"/>
            </a:endParaRPr>
          </a:p>
        </p:txBody>
      </p:sp>
      <p:sp>
        <p:nvSpPr>
          <p:cNvPr id="3" name="CuadroTexto 2"/>
          <p:cNvSpPr txBox="1"/>
          <p:nvPr/>
        </p:nvSpPr>
        <p:spPr>
          <a:xfrm>
            <a:off x="138565" y="2163155"/>
            <a:ext cx="8814430" cy="1200329"/>
          </a:xfrm>
          <a:prstGeom prst="rect">
            <a:avLst/>
          </a:prstGeom>
          <a:noFill/>
          <a:ln>
            <a:solidFill>
              <a:schemeClr val="accent1"/>
            </a:solidFill>
          </a:ln>
        </p:spPr>
        <p:txBody>
          <a:bodyPr wrap="square" rtlCol="0">
            <a:spAutoFit/>
          </a:bodyPr>
          <a:lstStyle/>
          <a:p>
            <a:pPr lvl="0"/>
            <a:r>
              <a:rPr lang="es-ES" dirty="0" smtClean="0"/>
              <a:t>¿Considera </a:t>
            </a:r>
            <a:r>
              <a:rPr lang="es-ES" dirty="0"/>
              <a:t>que en su empresa se pueden aplicar los conceptos que acabamos de ver sobre el tipo de inspecciones que se pueden desarrollar? ¿por qué?</a:t>
            </a:r>
          </a:p>
          <a:p>
            <a:pPr lvl="0"/>
            <a:endParaRPr lang="es-CO" dirty="0"/>
          </a:p>
          <a:p>
            <a:pPr lvl="0"/>
            <a:r>
              <a:rPr lang="es-ES" dirty="0"/>
              <a:t>¿Estaría dispuesto a realizar inspecciones de seguridad en su empresa? ¿Cuál es la razón?</a:t>
            </a:r>
            <a:endParaRPr lang="es-CO" dirty="0"/>
          </a:p>
        </p:txBody>
      </p:sp>
      <p:sp>
        <p:nvSpPr>
          <p:cNvPr id="12" name="CuadroTexto 11"/>
          <p:cNvSpPr txBox="1"/>
          <p:nvPr/>
        </p:nvSpPr>
        <p:spPr>
          <a:xfrm>
            <a:off x="69273" y="4815414"/>
            <a:ext cx="8814430" cy="707886"/>
          </a:xfrm>
          <a:prstGeom prst="rect">
            <a:avLst/>
          </a:prstGeom>
          <a:noFill/>
          <a:ln>
            <a:solidFill>
              <a:schemeClr val="accent1"/>
            </a:solidFill>
          </a:ln>
        </p:spPr>
        <p:txBody>
          <a:bodyPr wrap="square" rtlCol="0">
            <a:spAutoFit/>
          </a:bodyPr>
          <a:lstStyle/>
          <a:p>
            <a:pPr algn="ctr"/>
            <a:r>
              <a:rPr lang="es-ES" sz="2000" b="1" dirty="0">
                <a:solidFill>
                  <a:srgbClr val="0070C0"/>
                </a:solidFill>
              </a:rPr>
              <a:t>Ahora estas en capacidad de continuar el recorrido para el momento </a:t>
            </a:r>
            <a:r>
              <a:rPr lang="es-ES" sz="2000" b="1" dirty="0" smtClean="0">
                <a:solidFill>
                  <a:srgbClr val="0070C0"/>
                </a:solidFill>
              </a:rPr>
              <a:t>4  </a:t>
            </a:r>
          </a:p>
          <a:p>
            <a:pPr algn="ctr"/>
            <a:r>
              <a:rPr lang="es-ES" sz="2000" b="1" dirty="0" smtClean="0">
                <a:solidFill>
                  <a:srgbClr val="0070C0"/>
                </a:solidFill>
              </a:rPr>
              <a:t>“Cuidado </a:t>
            </a:r>
            <a:r>
              <a:rPr lang="es-ES" sz="2000" b="1" dirty="0">
                <a:solidFill>
                  <a:srgbClr val="0070C0"/>
                </a:solidFill>
              </a:rPr>
              <a:t>del otro”</a:t>
            </a:r>
            <a:endParaRPr lang="es-CO" sz="2000" dirty="0">
              <a:solidFill>
                <a:srgbClr val="0070C0"/>
              </a:solidFill>
            </a:endParaRPr>
          </a:p>
        </p:txBody>
      </p:sp>
      <p:sp>
        <p:nvSpPr>
          <p:cNvPr id="9" name="Rectangle 4"/>
          <p:cNvSpPr>
            <a:spLocks noChangeArrowheads="1"/>
          </p:cNvSpPr>
          <p:nvPr/>
        </p:nvSpPr>
        <p:spPr bwMode="auto">
          <a:xfrm>
            <a:off x="138565" y="284509"/>
            <a:ext cx="5969570"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ctr" defTabSz="685800" eaLnBrk="0" fontAlgn="base" hangingPunct="0">
              <a:spcBef>
                <a:spcPct val="0"/>
              </a:spcBef>
              <a:spcAft>
                <a:spcPct val="0"/>
              </a:spcAft>
            </a:pPr>
            <a:r>
              <a:rPr lang="es-CO" sz="2700" b="1" dirty="0">
                <a:solidFill>
                  <a:srgbClr val="92D050"/>
                </a:solidFill>
                <a:latin typeface="Calibri" panose="020F0502020204030204" pitchFamily="34" charset="0"/>
                <a:ea typeface="Calibri" panose="020F0502020204030204" pitchFamily="34" charset="0"/>
                <a:cs typeface="Times New Roman" panose="02020603050405020304" pitchFamily="18" charset="0"/>
              </a:rPr>
              <a:t>3.  Construyendo el cuidado del entorno</a:t>
            </a:r>
          </a:p>
        </p:txBody>
      </p:sp>
      <p:sp>
        <p:nvSpPr>
          <p:cNvPr id="13" name="Elipse 12"/>
          <p:cNvSpPr/>
          <p:nvPr/>
        </p:nvSpPr>
        <p:spPr>
          <a:xfrm>
            <a:off x="6214152" y="111735"/>
            <a:ext cx="666750" cy="666750"/>
          </a:xfrm>
          <a:prstGeom prst="ellipse">
            <a:avLst/>
          </a:prstGeom>
          <a:blipFill rotWithShape="1">
            <a:blip r:embed="rId2"/>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s-CO" sz="1350"/>
          </a:p>
        </p:txBody>
      </p:sp>
    </p:spTree>
    <p:extLst>
      <p:ext uri="{BB962C8B-B14F-4D97-AF65-F5344CB8AC3E}">
        <p14:creationId xmlns:p14="http://schemas.microsoft.com/office/powerpoint/2010/main" val="402272624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900819" y="4174435"/>
            <a:ext cx="7381790" cy="1351721"/>
          </a:xfrm>
          <a:prstGeom prst="rect">
            <a:avLst/>
          </a:prstGeom>
          <a:solidFill>
            <a:schemeClr val="bg1">
              <a:lumMod val="9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algn="ctr"/>
            <a:r>
              <a:rPr lang="es-ES" dirty="0" smtClean="0">
                <a:solidFill>
                  <a:schemeClr val="tx1"/>
                </a:solidFill>
              </a:rPr>
              <a:t>¿Estoy en capacidad de proponer planes de acción para el control de los peligros identificados por medio del desarrollo de las inspecciones de seguridad?</a:t>
            </a:r>
            <a:endParaRPr lang="es-CO" dirty="0">
              <a:solidFill>
                <a:schemeClr val="tx1"/>
              </a:solidFill>
            </a:endParaRPr>
          </a:p>
        </p:txBody>
      </p:sp>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a:p>
        </p:txBody>
      </p:sp>
      <p:sp>
        <p:nvSpPr>
          <p:cNvPr id="7" name="Rectangle 4"/>
          <p:cNvSpPr>
            <a:spLocks noChangeArrowheads="1"/>
          </p:cNvSpPr>
          <p:nvPr/>
        </p:nvSpPr>
        <p:spPr bwMode="auto">
          <a:xfrm>
            <a:off x="425323" y="1400206"/>
            <a:ext cx="8161019" cy="2562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r>
              <a:rPr lang="es-ES" b="1" dirty="0"/>
              <a:t>El otro en cuanto otro no es aquí un objeto que se torna nuestro o que se convierte en nosotros; al contrario, se retira en su misterio [...] El otro no es un ser con quien nos enfrentamos, que nos amenaza o que quiere dominarnos [...] La relación con otro no es una relación idílica y armoniosa de comunión ni una empatía mediante la cual podemos ponernos en su lugar; lo reconocemos como semejante a nosotros y al mismo tiempo exterior: la relación con otro es una relación con un misterio”</a:t>
            </a:r>
            <a:endParaRPr lang="es-CO" dirty="0"/>
          </a:p>
          <a:p>
            <a:r>
              <a:rPr lang="es-ES" dirty="0"/>
              <a:t> </a:t>
            </a:r>
            <a:endParaRPr lang="es-CO" dirty="0"/>
          </a:p>
          <a:p>
            <a:r>
              <a:rPr lang="es-ES" dirty="0"/>
              <a:t>Emmanuel </a:t>
            </a:r>
            <a:r>
              <a:rPr lang="es-ES" dirty="0" err="1"/>
              <a:t>Lévinas</a:t>
            </a:r>
            <a:r>
              <a:rPr lang="es-ES" dirty="0"/>
              <a:t>, </a:t>
            </a:r>
            <a:r>
              <a:rPr lang="es-ES" i="1" dirty="0"/>
              <a:t>El tiempo y el otro</a:t>
            </a:r>
            <a:r>
              <a:rPr lang="es-ES" dirty="0"/>
              <a:t>, Paidós, Barcelona, 1993, pp. 129-130.</a:t>
            </a:r>
            <a:endParaRPr lang="es-CO" dirty="0"/>
          </a:p>
          <a:p>
            <a:pPr algn="ctr" defTabSz="685800" eaLnBrk="0" fontAlgn="base" hangingPunct="0">
              <a:spcBef>
                <a:spcPct val="0"/>
              </a:spcBef>
              <a:spcAft>
                <a:spcPct val="0"/>
              </a:spcAft>
            </a:pPr>
            <a:endParaRPr lang="es-CO" dirty="0">
              <a:latin typeface="Arial" panose="020B0604020202020204" pitchFamily="34" charset="0"/>
            </a:endParaRPr>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a:p>
        </p:txBody>
      </p:sp>
      <p:sp>
        <p:nvSpPr>
          <p:cNvPr id="9" name="Rectángulo 8"/>
          <p:cNvSpPr/>
          <p:nvPr/>
        </p:nvSpPr>
        <p:spPr>
          <a:xfrm>
            <a:off x="138565" y="325810"/>
            <a:ext cx="3045001" cy="507831"/>
          </a:xfrm>
          <a:prstGeom prst="rect">
            <a:avLst/>
          </a:prstGeom>
        </p:spPr>
        <p:txBody>
          <a:bodyPr wrap="none">
            <a:spAutoFit/>
          </a:bodyPr>
          <a:lstStyle/>
          <a:p>
            <a:pPr eaLnBrk="0" fontAlgn="base" hangingPunct="0">
              <a:spcBef>
                <a:spcPct val="0"/>
              </a:spcBef>
              <a:spcAft>
                <a:spcPct val="0"/>
              </a:spcAft>
            </a:pPr>
            <a:r>
              <a:rPr lang="es-CO" sz="1350" dirty="0">
                <a:latin typeface="Calibri" panose="020F0502020204030204" pitchFamily="34" charset="0"/>
                <a:ea typeface="Calibri" panose="020F0502020204030204" pitchFamily="34" charset="0"/>
                <a:cs typeface="Times New Roman" panose="02020603050405020304" pitchFamily="18" charset="0"/>
              </a:rPr>
              <a:t> </a:t>
            </a:r>
            <a:r>
              <a:rPr lang="es-CO" sz="2700" b="1" dirty="0">
                <a:solidFill>
                  <a:srgbClr val="92D050"/>
                </a:solidFill>
                <a:latin typeface="Calibri" panose="020F0502020204030204" pitchFamily="34" charset="0"/>
                <a:ea typeface="Calibri" panose="020F0502020204030204" pitchFamily="34" charset="0"/>
                <a:cs typeface="Times New Roman" panose="02020603050405020304" pitchFamily="18" charset="0"/>
              </a:rPr>
              <a:t>4.  Cuidado del otro</a:t>
            </a:r>
          </a:p>
        </p:txBody>
      </p:sp>
      <p:sp>
        <p:nvSpPr>
          <p:cNvPr id="10" name="Elipse 9"/>
          <p:cNvSpPr/>
          <p:nvPr/>
        </p:nvSpPr>
        <p:spPr>
          <a:xfrm>
            <a:off x="3490566" y="166891"/>
            <a:ext cx="666750" cy="666750"/>
          </a:xfrm>
          <a:prstGeom prst="ellipse">
            <a:avLst/>
          </a:prstGeom>
          <a:blipFill rotWithShape="1">
            <a:blip r:embed="rId2"/>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s-CO" sz="1350"/>
          </a:p>
        </p:txBody>
      </p:sp>
    </p:spTree>
    <p:extLst>
      <p:ext uri="{BB962C8B-B14F-4D97-AF65-F5344CB8AC3E}">
        <p14:creationId xmlns:p14="http://schemas.microsoft.com/office/powerpoint/2010/main" val="214069134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a:p>
        </p:txBody>
      </p:sp>
      <p:sp>
        <p:nvSpPr>
          <p:cNvPr id="10" name="Rectángulo 9"/>
          <p:cNvSpPr/>
          <p:nvPr/>
        </p:nvSpPr>
        <p:spPr>
          <a:xfrm>
            <a:off x="138565" y="282800"/>
            <a:ext cx="5672707" cy="507831"/>
          </a:xfrm>
          <a:prstGeom prst="rect">
            <a:avLst/>
          </a:prstGeom>
        </p:spPr>
        <p:txBody>
          <a:bodyPr wrap="none">
            <a:spAutoFit/>
          </a:bodyPr>
          <a:lstStyle/>
          <a:p>
            <a:pPr eaLnBrk="0" fontAlgn="base" hangingPunct="0">
              <a:spcBef>
                <a:spcPct val="0"/>
              </a:spcBef>
              <a:spcAft>
                <a:spcPct val="0"/>
              </a:spcAft>
            </a:pPr>
            <a:r>
              <a:rPr lang="es-CO" sz="1350" dirty="0">
                <a:solidFill>
                  <a:srgbClr val="92D050"/>
                </a:solidFill>
                <a:latin typeface="Calibri" panose="020F0502020204030204" pitchFamily="34" charset="0"/>
                <a:ea typeface="Calibri" panose="020F0502020204030204" pitchFamily="34" charset="0"/>
                <a:cs typeface="Times New Roman" panose="02020603050405020304" pitchFamily="18" charset="0"/>
              </a:rPr>
              <a:t> </a:t>
            </a:r>
            <a:r>
              <a:rPr lang="es-CO" sz="2700" b="1" dirty="0">
                <a:solidFill>
                  <a:srgbClr val="92D050"/>
                </a:solidFill>
                <a:latin typeface="Calibri" panose="020F0502020204030204" pitchFamily="34" charset="0"/>
                <a:ea typeface="Calibri" panose="020F0502020204030204" pitchFamily="34" charset="0"/>
                <a:cs typeface="Times New Roman" panose="02020603050405020304" pitchFamily="18" charset="0"/>
              </a:rPr>
              <a:t>4.  Contextualización Cuidado del otro</a:t>
            </a:r>
          </a:p>
        </p:txBody>
      </p:sp>
      <p:sp>
        <p:nvSpPr>
          <p:cNvPr id="9" name="Elipse 8"/>
          <p:cNvSpPr/>
          <p:nvPr/>
        </p:nvSpPr>
        <p:spPr>
          <a:xfrm>
            <a:off x="5811272" y="123881"/>
            <a:ext cx="666750" cy="666750"/>
          </a:xfrm>
          <a:prstGeom prst="ellipse">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s-CO" sz="1350"/>
          </a:p>
        </p:txBody>
      </p:sp>
      <p:sp>
        <p:nvSpPr>
          <p:cNvPr id="2" name="Rectángulo 1"/>
          <p:cNvSpPr/>
          <p:nvPr/>
        </p:nvSpPr>
        <p:spPr>
          <a:xfrm>
            <a:off x="967409" y="1576001"/>
            <a:ext cx="7182089" cy="3416320"/>
          </a:xfrm>
          <a:prstGeom prst="rect">
            <a:avLst/>
          </a:prstGeom>
        </p:spPr>
        <p:txBody>
          <a:bodyPr wrap="square">
            <a:spAutoFit/>
          </a:bodyPr>
          <a:lstStyle/>
          <a:p>
            <a:r>
              <a:rPr lang="es-CO" dirty="0"/>
              <a:t>Reconocer la importancia del trabajo en equipo para prevenir riesgos laborales.</a:t>
            </a:r>
          </a:p>
          <a:p>
            <a:endParaRPr lang="es-CO" dirty="0"/>
          </a:p>
          <a:p>
            <a:r>
              <a:rPr lang="es-CO" dirty="0"/>
              <a:t>¿Por qué cuido al otro?</a:t>
            </a:r>
          </a:p>
          <a:p>
            <a:endParaRPr lang="es-CO" dirty="0"/>
          </a:p>
          <a:p>
            <a:r>
              <a:rPr lang="es-CO" dirty="0"/>
              <a:t>¿Cuándo cuido al otro, qué tengo que hacer para </a:t>
            </a:r>
            <a:r>
              <a:rPr lang="es-CO" dirty="0" smtClean="0"/>
              <a:t>apoyarlo?</a:t>
            </a:r>
            <a:endParaRPr lang="es-CO" dirty="0"/>
          </a:p>
          <a:p>
            <a:endParaRPr lang="es-CO" dirty="0"/>
          </a:p>
          <a:p>
            <a:r>
              <a:rPr lang="es-CO" dirty="0"/>
              <a:t>Observación de comportamiento.</a:t>
            </a:r>
          </a:p>
          <a:p>
            <a:endParaRPr lang="es-CO" dirty="0"/>
          </a:p>
          <a:p>
            <a:endParaRPr lang="es-CO" dirty="0"/>
          </a:p>
          <a:p>
            <a:endParaRPr lang="es-CO" dirty="0"/>
          </a:p>
          <a:p>
            <a:endParaRPr lang="es-CO" dirty="0"/>
          </a:p>
        </p:txBody>
      </p:sp>
    </p:spTree>
    <p:extLst>
      <p:ext uri="{BB962C8B-B14F-4D97-AF65-F5344CB8AC3E}">
        <p14:creationId xmlns:p14="http://schemas.microsoft.com/office/powerpoint/2010/main" val="18116978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a:p>
        </p:txBody>
      </p:sp>
      <p:sp>
        <p:nvSpPr>
          <p:cNvPr id="10" name="Rectángulo 9"/>
          <p:cNvSpPr/>
          <p:nvPr/>
        </p:nvSpPr>
        <p:spPr>
          <a:xfrm>
            <a:off x="138565" y="282800"/>
            <a:ext cx="5672707" cy="507831"/>
          </a:xfrm>
          <a:prstGeom prst="rect">
            <a:avLst/>
          </a:prstGeom>
        </p:spPr>
        <p:txBody>
          <a:bodyPr wrap="none">
            <a:spAutoFit/>
          </a:bodyPr>
          <a:lstStyle/>
          <a:p>
            <a:pPr eaLnBrk="0" fontAlgn="base" hangingPunct="0">
              <a:spcBef>
                <a:spcPct val="0"/>
              </a:spcBef>
              <a:spcAft>
                <a:spcPct val="0"/>
              </a:spcAft>
            </a:pPr>
            <a:r>
              <a:rPr lang="es-CO" sz="1350" dirty="0">
                <a:solidFill>
                  <a:srgbClr val="92D050"/>
                </a:solidFill>
                <a:latin typeface="Calibri" panose="020F0502020204030204" pitchFamily="34" charset="0"/>
                <a:ea typeface="Calibri" panose="020F0502020204030204" pitchFamily="34" charset="0"/>
                <a:cs typeface="Times New Roman" panose="02020603050405020304" pitchFamily="18" charset="0"/>
              </a:rPr>
              <a:t> </a:t>
            </a:r>
            <a:r>
              <a:rPr lang="es-CO" sz="2700" b="1" dirty="0">
                <a:solidFill>
                  <a:srgbClr val="92D050"/>
                </a:solidFill>
                <a:latin typeface="Calibri" panose="020F0502020204030204" pitchFamily="34" charset="0"/>
                <a:ea typeface="Calibri" panose="020F0502020204030204" pitchFamily="34" charset="0"/>
                <a:cs typeface="Times New Roman" panose="02020603050405020304" pitchFamily="18" charset="0"/>
              </a:rPr>
              <a:t>4.  Contextualización Cuidado del otro</a:t>
            </a:r>
          </a:p>
        </p:txBody>
      </p:sp>
      <p:sp>
        <p:nvSpPr>
          <p:cNvPr id="9" name="Elipse 8"/>
          <p:cNvSpPr/>
          <p:nvPr/>
        </p:nvSpPr>
        <p:spPr>
          <a:xfrm>
            <a:off x="5811272" y="123881"/>
            <a:ext cx="666750" cy="666750"/>
          </a:xfrm>
          <a:prstGeom prst="ellipse">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s-CO" sz="1350"/>
          </a:p>
        </p:txBody>
      </p:sp>
      <p:sp>
        <p:nvSpPr>
          <p:cNvPr id="2" name="Rectángulo 1"/>
          <p:cNvSpPr/>
          <p:nvPr/>
        </p:nvSpPr>
        <p:spPr>
          <a:xfrm>
            <a:off x="504498" y="1325774"/>
            <a:ext cx="8138949" cy="4801314"/>
          </a:xfrm>
          <a:prstGeom prst="rect">
            <a:avLst/>
          </a:prstGeom>
        </p:spPr>
        <p:txBody>
          <a:bodyPr wrap="square">
            <a:spAutoFit/>
          </a:bodyPr>
          <a:lstStyle/>
          <a:p>
            <a:r>
              <a:rPr lang="es-CO" dirty="0" smtClean="0"/>
              <a:t>También llamado plan de trabajo. </a:t>
            </a:r>
          </a:p>
          <a:p>
            <a:endParaRPr lang="es-CO" dirty="0"/>
          </a:p>
          <a:p>
            <a:r>
              <a:rPr lang="es-CO" dirty="0" smtClean="0"/>
              <a:t>Derrotero para implementar las medidas de intervención al aspecto evaluado o identificado.</a:t>
            </a:r>
            <a:endParaRPr lang="es-CO" dirty="0"/>
          </a:p>
          <a:p>
            <a:r>
              <a:rPr lang="es-CO" i="1" dirty="0" smtClean="0"/>
              <a:t>Ejemplo:</a:t>
            </a:r>
          </a:p>
          <a:p>
            <a:endParaRPr lang="es-CO" i="1" dirty="0"/>
          </a:p>
          <a:p>
            <a:endParaRPr lang="es-CO" dirty="0"/>
          </a:p>
          <a:p>
            <a:endParaRPr lang="es-CO" dirty="0"/>
          </a:p>
          <a:p>
            <a:endParaRPr lang="es-CO" dirty="0"/>
          </a:p>
          <a:p>
            <a:endParaRPr lang="es-CO" dirty="0" smtClean="0"/>
          </a:p>
          <a:p>
            <a:endParaRPr lang="es-CO" dirty="0"/>
          </a:p>
          <a:p>
            <a:endParaRPr lang="es-CO" dirty="0" smtClean="0"/>
          </a:p>
          <a:p>
            <a:r>
              <a:rPr lang="es-CO" dirty="0" smtClean="0"/>
              <a:t>Responsables de realizar las inspecciones: Coordinador del SG-SST</a:t>
            </a:r>
          </a:p>
          <a:p>
            <a:r>
              <a:rPr lang="es-CO" dirty="0"/>
              <a:t> </a:t>
            </a:r>
            <a:r>
              <a:rPr lang="es-CO" dirty="0" smtClean="0"/>
              <a:t>                                                                           </a:t>
            </a:r>
            <a:r>
              <a:rPr lang="es-CO" dirty="0" err="1" smtClean="0"/>
              <a:t>Copasst</a:t>
            </a:r>
            <a:endParaRPr lang="es-CO" dirty="0" smtClean="0"/>
          </a:p>
          <a:p>
            <a:r>
              <a:rPr lang="es-CO" dirty="0"/>
              <a:t> </a:t>
            </a:r>
            <a:r>
              <a:rPr lang="es-CO" dirty="0" smtClean="0"/>
              <a:t>                                                                           Brigadistas</a:t>
            </a:r>
          </a:p>
          <a:p>
            <a:r>
              <a:rPr lang="es-CO" dirty="0"/>
              <a:t> </a:t>
            </a:r>
            <a:r>
              <a:rPr lang="es-CO" dirty="0" smtClean="0"/>
              <a:t>                                                                          Líderes de áreas</a:t>
            </a:r>
          </a:p>
          <a:p>
            <a:r>
              <a:rPr lang="es-CO" dirty="0"/>
              <a:t> </a:t>
            </a:r>
            <a:r>
              <a:rPr lang="es-CO" dirty="0" smtClean="0"/>
              <a:t>                                                                         Trabajadores que sean entrenados para ello     </a:t>
            </a:r>
            <a:endParaRPr lang="es-CO" dirty="0"/>
          </a:p>
        </p:txBody>
      </p:sp>
      <p:sp>
        <p:nvSpPr>
          <p:cNvPr id="7" name="CuadroTexto 6"/>
          <p:cNvSpPr txBox="1"/>
          <p:nvPr/>
        </p:nvSpPr>
        <p:spPr>
          <a:xfrm>
            <a:off x="504498" y="842759"/>
            <a:ext cx="2636745" cy="430887"/>
          </a:xfrm>
          <a:prstGeom prst="rect">
            <a:avLst/>
          </a:prstGeom>
          <a:noFill/>
        </p:spPr>
        <p:txBody>
          <a:bodyPr wrap="square" rtlCol="0">
            <a:spAutoFit/>
          </a:bodyPr>
          <a:lstStyle/>
          <a:p>
            <a:r>
              <a:rPr lang="es-CO" sz="2200" b="1" dirty="0" smtClean="0">
                <a:solidFill>
                  <a:srgbClr val="92D050"/>
                </a:solidFill>
                <a:latin typeface="Calibri" panose="020F0502020204030204" pitchFamily="34" charset="0"/>
                <a:ea typeface="Calibri" panose="020F0502020204030204" pitchFamily="34" charset="0"/>
                <a:cs typeface="Times New Roman" panose="02020603050405020304" pitchFamily="18" charset="0"/>
              </a:rPr>
              <a:t>Planes de acción</a:t>
            </a:r>
            <a:endParaRPr lang="es-CO" sz="2200" b="1" dirty="0">
              <a:solidFill>
                <a:srgbClr val="92D050"/>
              </a:solidFill>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3" name="Tabla 2"/>
          <p:cNvGraphicFramePr>
            <a:graphicFrameLocks noGrp="1"/>
          </p:cNvGraphicFramePr>
          <p:nvPr>
            <p:extLst>
              <p:ext uri="{D42A27DB-BD31-4B8C-83A1-F6EECF244321}">
                <p14:modId xmlns:p14="http://schemas.microsoft.com/office/powerpoint/2010/main" val="1602054081"/>
              </p:ext>
            </p:extLst>
          </p:nvPr>
        </p:nvGraphicFramePr>
        <p:xfrm>
          <a:off x="630622" y="2939236"/>
          <a:ext cx="7886699" cy="1574390"/>
        </p:xfrm>
        <a:graphic>
          <a:graphicData uri="http://schemas.openxmlformats.org/drawingml/2006/table">
            <a:tbl>
              <a:tblPr firstRow="1" firstCol="1" bandRow="1">
                <a:tableStyleId>{5C22544A-7EE6-4342-B048-85BDC9FD1C3A}</a:tableStyleId>
              </a:tblPr>
              <a:tblGrid>
                <a:gridCol w="1540274"/>
                <a:gridCol w="1540274"/>
                <a:gridCol w="1540894"/>
                <a:gridCol w="1684074"/>
                <a:gridCol w="1581183"/>
              </a:tblGrid>
              <a:tr h="629756">
                <a:tc>
                  <a:txBody>
                    <a:bodyPr/>
                    <a:lstStyle/>
                    <a:p>
                      <a:pPr algn="ctr">
                        <a:spcAft>
                          <a:spcPts val="0"/>
                        </a:spcAft>
                      </a:pPr>
                      <a:r>
                        <a:rPr lang="es-ES" sz="1600" dirty="0" smtClean="0">
                          <a:solidFill>
                            <a:schemeClr val="tx1"/>
                          </a:solidFill>
                          <a:effectLst/>
                        </a:rPr>
                        <a:t>ACTIVIDAD</a:t>
                      </a:r>
                      <a:endParaRPr lang="es-CO" sz="1600" dirty="0">
                        <a:solidFill>
                          <a:schemeClr val="tx1"/>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6941" marR="66941" marT="0" marB="0">
                    <a:solidFill>
                      <a:srgbClr val="77C319"/>
                    </a:solidFill>
                  </a:tcPr>
                </a:tc>
                <a:tc>
                  <a:txBody>
                    <a:bodyPr/>
                    <a:lstStyle/>
                    <a:p>
                      <a:pPr algn="ctr">
                        <a:spcAft>
                          <a:spcPts val="0"/>
                        </a:spcAft>
                      </a:pPr>
                      <a:r>
                        <a:rPr lang="es-ES" sz="1600" dirty="0">
                          <a:solidFill>
                            <a:schemeClr val="tx1"/>
                          </a:solidFill>
                          <a:effectLst/>
                        </a:rPr>
                        <a:t>RESPONSABLE</a:t>
                      </a:r>
                      <a:endParaRPr lang="es-CO" sz="1600" dirty="0">
                        <a:solidFill>
                          <a:schemeClr val="tx1"/>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6941" marR="66941" marT="0" marB="0">
                    <a:solidFill>
                      <a:srgbClr val="77C319"/>
                    </a:solidFill>
                  </a:tcPr>
                </a:tc>
                <a:tc>
                  <a:txBody>
                    <a:bodyPr/>
                    <a:lstStyle/>
                    <a:p>
                      <a:pPr algn="ctr">
                        <a:spcAft>
                          <a:spcPts val="0"/>
                        </a:spcAft>
                      </a:pPr>
                      <a:r>
                        <a:rPr lang="es-ES" sz="1600" dirty="0">
                          <a:solidFill>
                            <a:schemeClr val="tx1"/>
                          </a:solidFill>
                          <a:effectLst/>
                        </a:rPr>
                        <a:t>FECHA DE EJECUCIÓN</a:t>
                      </a:r>
                      <a:endParaRPr lang="es-CO" sz="1600" dirty="0">
                        <a:solidFill>
                          <a:schemeClr val="tx1"/>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6941" marR="66941" marT="0" marB="0">
                    <a:solidFill>
                      <a:srgbClr val="77C319"/>
                    </a:solidFill>
                  </a:tcPr>
                </a:tc>
                <a:tc>
                  <a:txBody>
                    <a:bodyPr/>
                    <a:lstStyle/>
                    <a:p>
                      <a:pPr algn="ctr">
                        <a:spcAft>
                          <a:spcPts val="0"/>
                        </a:spcAft>
                      </a:pPr>
                      <a:r>
                        <a:rPr lang="es-ES" sz="1600" dirty="0">
                          <a:solidFill>
                            <a:schemeClr val="tx1"/>
                          </a:solidFill>
                          <a:effectLst/>
                        </a:rPr>
                        <a:t>FECHA DE VERIFICACIÓN</a:t>
                      </a:r>
                      <a:endParaRPr lang="es-CO" sz="1600" dirty="0">
                        <a:solidFill>
                          <a:schemeClr val="tx1"/>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6941" marR="66941" marT="0" marB="0">
                    <a:solidFill>
                      <a:srgbClr val="77C319"/>
                    </a:solidFill>
                  </a:tcPr>
                </a:tc>
                <a:tc>
                  <a:txBody>
                    <a:bodyPr/>
                    <a:lstStyle/>
                    <a:p>
                      <a:pPr algn="ctr">
                        <a:spcAft>
                          <a:spcPts val="0"/>
                        </a:spcAft>
                      </a:pPr>
                      <a:r>
                        <a:rPr lang="es-ES" sz="1600" dirty="0">
                          <a:solidFill>
                            <a:schemeClr val="tx1"/>
                          </a:solidFill>
                          <a:effectLst/>
                        </a:rPr>
                        <a:t>RECURSOS</a:t>
                      </a:r>
                      <a:endParaRPr lang="es-CO" sz="1600" dirty="0">
                        <a:solidFill>
                          <a:schemeClr val="tx1"/>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6941" marR="66941" marT="0" marB="0">
                    <a:solidFill>
                      <a:srgbClr val="77C319"/>
                    </a:solidFill>
                  </a:tcPr>
                </a:tc>
              </a:tr>
              <a:tr h="314878">
                <a:tc>
                  <a:txBody>
                    <a:bodyPr/>
                    <a:lstStyle/>
                    <a:p>
                      <a:pPr algn="just">
                        <a:spcAft>
                          <a:spcPts val="0"/>
                        </a:spcAft>
                      </a:pPr>
                      <a:r>
                        <a:rPr lang="es-ES" sz="1200" dirty="0">
                          <a:effectLst/>
                        </a:rPr>
                        <a:t> </a:t>
                      </a:r>
                      <a:endParaRPr lang="es-CO" sz="1200" dirty="0">
                        <a:effectLst/>
                        <a:latin typeface="Cambria" panose="02040503050406030204" pitchFamily="18" charset="0"/>
                        <a:ea typeface="MS Mincho" panose="02020609040205080304" pitchFamily="49" charset="-128"/>
                        <a:cs typeface="Times New Roman" panose="02020603050405020304" pitchFamily="18" charset="0"/>
                      </a:endParaRPr>
                    </a:p>
                  </a:txBody>
                  <a:tcPr marL="66941" marR="66941" marT="0" marB="0">
                    <a:solidFill>
                      <a:srgbClr val="77C319"/>
                    </a:solidFill>
                  </a:tcPr>
                </a:tc>
                <a:tc>
                  <a:txBody>
                    <a:bodyPr/>
                    <a:lstStyle/>
                    <a:p>
                      <a:pPr algn="just">
                        <a:spcAft>
                          <a:spcPts val="0"/>
                        </a:spcAft>
                      </a:pPr>
                      <a:r>
                        <a:rPr lang="es-ES" sz="1200" dirty="0">
                          <a:effectLst/>
                        </a:rPr>
                        <a:t> </a:t>
                      </a:r>
                      <a:endParaRPr lang="es-CO" sz="1200" dirty="0">
                        <a:effectLst/>
                        <a:latin typeface="Cambria" panose="02040503050406030204" pitchFamily="18" charset="0"/>
                        <a:ea typeface="MS Mincho" panose="02020609040205080304" pitchFamily="49" charset="-128"/>
                        <a:cs typeface="Times New Roman" panose="02020603050405020304" pitchFamily="18" charset="0"/>
                      </a:endParaRPr>
                    </a:p>
                  </a:txBody>
                  <a:tcPr marL="66941" marR="66941" marT="0" marB="0">
                    <a:solidFill>
                      <a:srgbClr val="77C319"/>
                    </a:solidFill>
                  </a:tcPr>
                </a:tc>
                <a:tc>
                  <a:txBody>
                    <a:bodyPr/>
                    <a:lstStyle/>
                    <a:p>
                      <a:pPr algn="just">
                        <a:spcAft>
                          <a:spcPts val="0"/>
                        </a:spcAft>
                      </a:pPr>
                      <a:r>
                        <a:rPr lang="es-ES" sz="1200">
                          <a:effectLst/>
                        </a:rPr>
                        <a:t> </a:t>
                      </a:r>
                      <a:endParaRPr lang="es-CO" sz="1200">
                        <a:effectLst/>
                        <a:latin typeface="Cambria" panose="02040503050406030204" pitchFamily="18" charset="0"/>
                        <a:ea typeface="MS Mincho" panose="02020609040205080304" pitchFamily="49" charset="-128"/>
                        <a:cs typeface="Times New Roman" panose="02020603050405020304" pitchFamily="18" charset="0"/>
                      </a:endParaRPr>
                    </a:p>
                  </a:txBody>
                  <a:tcPr marL="66941" marR="66941" marT="0" marB="0">
                    <a:solidFill>
                      <a:srgbClr val="77C319"/>
                    </a:solidFill>
                  </a:tcPr>
                </a:tc>
                <a:tc>
                  <a:txBody>
                    <a:bodyPr/>
                    <a:lstStyle/>
                    <a:p>
                      <a:pPr algn="just">
                        <a:spcAft>
                          <a:spcPts val="0"/>
                        </a:spcAft>
                      </a:pPr>
                      <a:r>
                        <a:rPr lang="es-ES" sz="1200">
                          <a:effectLst/>
                        </a:rPr>
                        <a:t> </a:t>
                      </a:r>
                      <a:endParaRPr lang="es-CO" sz="1200">
                        <a:effectLst/>
                        <a:latin typeface="Cambria" panose="02040503050406030204" pitchFamily="18" charset="0"/>
                        <a:ea typeface="MS Mincho" panose="02020609040205080304" pitchFamily="49" charset="-128"/>
                        <a:cs typeface="Times New Roman" panose="02020603050405020304" pitchFamily="18" charset="0"/>
                      </a:endParaRPr>
                    </a:p>
                  </a:txBody>
                  <a:tcPr marL="66941" marR="66941" marT="0" marB="0">
                    <a:solidFill>
                      <a:srgbClr val="77C319"/>
                    </a:solidFill>
                  </a:tcPr>
                </a:tc>
                <a:tc>
                  <a:txBody>
                    <a:bodyPr/>
                    <a:lstStyle/>
                    <a:p>
                      <a:pPr algn="just">
                        <a:spcAft>
                          <a:spcPts val="0"/>
                        </a:spcAft>
                      </a:pPr>
                      <a:r>
                        <a:rPr lang="es-ES" sz="1200">
                          <a:effectLst/>
                        </a:rPr>
                        <a:t> </a:t>
                      </a:r>
                      <a:endParaRPr lang="es-CO" sz="1200">
                        <a:effectLst/>
                        <a:latin typeface="Cambria" panose="02040503050406030204" pitchFamily="18" charset="0"/>
                        <a:ea typeface="MS Mincho" panose="02020609040205080304" pitchFamily="49" charset="-128"/>
                        <a:cs typeface="Times New Roman" panose="02020603050405020304" pitchFamily="18" charset="0"/>
                      </a:endParaRPr>
                    </a:p>
                  </a:txBody>
                  <a:tcPr marL="66941" marR="66941" marT="0" marB="0">
                    <a:solidFill>
                      <a:srgbClr val="77C319"/>
                    </a:solidFill>
                  </a:tcPr>
                </a:tc>
              </a:tr>
              <a:tr h="314878">
                <a:tc>
                  <a:txBody>
                    <a:bodyPr/>
                    <a:lstStyle/>
                    <a:p>
                      <a:pPr algn="just">
                        <a:spcAft>
                          <a:spcPts val="0"/>
                        </a:spcAft>
                      </a:pPr>
                      <a:r>
                        <a:rPr lang="es-ES" sz="1200">
                          <a:effectLst/>
                        </a:rPr>
                        <a:t> </a:t>
                      </a:r>
                      <a:endParaRPr lang="es-CO" sz="1200">
                        <a:effectLst/>
                        <a:latin typeface="Cambria" panose="02040503050406030204" pitchFamily="18" charset="0"/>
                        <a:ea typeface="MS Mincho" panose="02020609040205080304" pitchFamily="49" charset="-128"/>
                        <a:cs typeface="Times New Roman" panose="02020603050405020304" pitchFamily="18" charset="0"/>
                      </a:endParaRPr>
                    </a:p>
                  </a:txBody>
                  <a:tcPr marL="66941" marR="66941" marT="0" marB="0">
                    <a:solidFill>
                      <a:srgbClr val="77C319"/>
                    </a:solidFill>
                  </a:tcPr>
                </a:tc>
                <a:tc>
                  <a:txBody>
                    <a:bodyPr/>
                    <a:lstStyle/>
                    <a:p>
                      <a:pPr algn="just">
                        <a:spcAft>
                          <a:spcPts val="0"/>
                        </a:spcAft>
                      </a:pPr>
                      <a:r>
                        <a:rPr lang="es-ES" sz="1200" dirty="0">
                          <a:effectLst/>
                        </a:rPr>
                        <a:t> </a:t>
                      </a:r>
                      <a:endParaRPr lang="es-CO" sz="1200" dirty="0">
                        <a:effectLst/>
                        <a:latin typeface="Cambria" panose="02040503050406030204" pitchFamily="18" charset="0"/>
                        <a:ea typeface="MS Mincho" panose="02020609040205080304" pitchFamily="49" charset="-128"/>
                        <a:cs typeface="Times New Roman" panose="02020603050405020304" pitchFamily="18" charset="0"/>
                      </a:endParaRPr>
                    </a:p>
                  </a:txBody>
                  <a:tcPr marL="66941" marR="66941" marT="0" marB="0">
                    <a:solidFill>
                      <a:srgbClr val="77C319"/>
                    </a:solidFill>
                  </a:tcPr>
                </a:tc>
                <a:tc>
                  <a:txBody>
                    <a:bodyPr/>
                    <a:lstStyle/>
                    <a:p>
                      <a:pPr algn="just">
                        <a:spcAft>
                          <a:spcPts val="0"/>
                        </a:spcAft>
                      </a:pPr>
                      <a:r>
                        <a:rPr lang="es-ES" sz="1200" dirty="0">
                          <a:effectLst/>
                        </a:rPr>
                        <a:t> </a:t>
                      </a:r>
                      <a:endParaRPr lang="es-CO" sz="1200" dirty="0">
                        <a:effectLst/>
                        <a:latin typeface="Cambria" panose="02040503050406030204" pitchFamily="18" charset="0"/>
                        <a:ea typeface="MS Mincho" panose="02020609040205080304" pitchFamily="49" charset="-128"/>
                        <a:cs typeface="Times New Roman" panose="02020603050405020304" pitchFamily="18" charset="0"/>
                      </a:endParaRPr>
                    </a:p>
                  </a:txBody>
                  <a:tcPr marL="66941" marR="66941" marT="0" marB="0">
                    <a:solidFill>
                      <a:srgbClr val="77C319"/>
                    </a:solidFill>
                  </a:tcPr>
                </a:tc>
                <a:tc>
                  <a:txBody>
                    <a:bodyPr/>
                    <a:lstStyle/>
                    <a:p>
                      <a:pPr algn="just">
                        <a:spcAft>
                          <a:spcPts val="0"/>
                        </a:spcAft>
                      </a:pPr>
                      <a:r>
                        <a:rPr lang="es-ES" sz="1200">
                          <a:effectLst/>
                        </a:rPr>
                        <a:t> </a:t>
                      </a:r>
                      <a:endParaRPr lang="es-CO" sz="1200">
                        <a:effectLst/>
                        <a:latin typeface="Cambria" panose="02040503050406030204" pitchFamily="18" charset="0"/>
                        <a:ea typeface="MS Mincho" panose="02020609040205080304" pitchFamily="49" charset="-128"/>
                        <a:cs typeface="Times New Roman" panose="02020603050405020304" pitchFamily="18" charset="0"/>
                      </a:endParaRPr>
                    </a:p>
                  </a:txBody>
                  <a:tcPr marL="66941" marR="66941" marT="0" marB="0">
                    <a:solidFill>
                      <a:srgbClr val="77C319"/>
                    </a:solidFill>
                  </a:tcPr>
                </a:tc>
                <a:tc>
                  <a:txBody>
                    <a:bodyPr/>
                    <a:lstStyle/>
                    <a:p>
                      <a:pPr algn="just">
                        <a:spcAft>
                          <a:spcPts val="0"/>
                        </a:spcAft>
                      </a:pPr>
                      <a:r>
                        <a:rPr lang="es-ES" sz="1200" dirty="0">
                          <a:effectLst/>
                        </a:rPr>
                        <a:t> </a:t>
                      </a:r>
                      <a:endParaRPr lang="es-ES" sz="1200" dirty="0" smtClean="0">
                        <a:effectLst/>
                      </a:endParaRPr>
                    </a:p>
                  </a:txBody>
                  <a:tcPr marL="66941" marR="66941" marT="0" marB="0">
                    <a:solidFill>
                      <a:srgbClr val="77C319"/>
                    </a:solidFill>
                  </a:tcPr>
                </a:tc>
              </a:tr>
              <a:tr h="314878">
                <a:tc>
                  <a:txBody>
                    <a:bodyPr/>
                    <a:lstStyle/>
                    <a:p>
                      <a:pPr algn="just">
                        <a:spcAft>
                          <a:spcPts val="0"/>
                        </a:spcAft>
                      </a:pPr>
                      <a:r>
                        <a:rPr lang="es-ES" sz="1200" dirty="0">
                          <a:effectLst/>
                        </a:rPr>
                        <a:t> </a:t>
                      </a:r>
                      <a:endParaRPr lang="es-CO" sz="1200" dirty="0">
                        <a:effectLst/>
                        <a:latin typeface="Cambria" panose="02040503050406030204" pitchFamily="18" charset="0"/>
                        <a:ea typeface="MS Mincho" panose="02020609040205080304" pitchFamily="49" charset="-128"/>
                        <a:cs typeface="Times New Roman" panose="02020603050405020304" pitchFamily="18" charset="0"/>
                      </a:endParaRPr>
                    </a:p>
                  </a:txBody>
                  <a:tcPr marL="66941" marR="66941" marT="0" marB="0">
                    <a:solidFill>
                      <a:srgbClr val="77C319"/>
                    </a:solidFill>
                  </a:tcPr>
                </a:tc>
                <a:tc>
                  <a:txBody>
                    <a:bodyPr/>
                    <a:lstStyle/>
                    <a:p>
                      <a:pPr algn="just">
                        <a:spcAft>
                          <a:spcPts val="0"/>
                        </a:spcAft>
                      </a:pPr>
                      <a:r>
                        <a:rPr lang="es-ES" sz="1200" dirty="0">
                          <a:effectLst/>
                        </a:rPr>
                        <a:t> </a:t>
                      </a:r>
                      <a:endParaRPr lang="es-CO" sz="1200" dirty="0">
                        <a:effectLst/>
                        <a:latin typeface="Cambria" panose="02040503050406030204" pitchFamily="18" charset="0"/>
                        <a:ea typeface="MS Mincho" panose="02020609040205080304" pitchFamily="49" charset="-128"/>
                        <a:cs typeface="Times New Roman" panose="02020603050405020304" pitchFamily="18" charset="0"/>
                      </a:endParaRPr>
                    </a:p>
                  </a:txBody>
                  <a:tcPr marL="66941" marR="66941" marT="0" marB="0">
                    <a:solidFill>
                      <a:srgbClr val="77C319"/>
                    </a:solidFill>
                  </a:tcPr>
                </a:tc>
                <a:tc>
                  <a:txBody>
                    <a:bodyPr/>
                    <a:lstStyle/>
                    <a:p>
                      <a:pPr algn="just">
                        <a:spcAft>
                          <a:spcPts val="0"/>
                        </a:spcAft>
                      </a:pPr>
                      <a:r>
                        <a:rPr lang="es-ES" sz="1200" dirty="0">
                          <a:effectLst/>
                        </a:rPr>
                        <a:t> </a:t>
                      </a:r>
                      <a:endParaRPr lang="es-CO" sz="1200" dirty="0">
                        <a:effectLst/>
                        <a:latin typeface="Cambria" panose="02040503050406030204" pitchFamily="18" charset="0"/>
                        <a:ea typeface="MS Mincho" panose="02020609040205080304" pitchFamily="49" charset="-128"/>
                        <a:cs typeface="Times New Roman" panose="02020603050405020304" pitchFamily="18" charset="0"/>
                      </a:endParaRPr>
                    </a:p>
                  </a:txBody>
                  <a:tcPr marL="66941" marR="66941" marT="0" marB="0">
                    <a:solidFill>
                      <a:srgbClr val="77C319"/>
                    </a:solidFill>
                  </a:tcPr>
                </a:tc>
                <a:tc>
                  <a:txBody>
                    <a:bodyPr/>
                    <a:lstStyle/>
                    <a:p>
                      <a:pPr algn="just">
                        <a:spcAft>
                          <a:spcPts val="0"/>
                        </a:spcAft>
                      </a:pPr>
                      <a:r>
                        <a:rPr lang="es-ES" sz="1200" dirty="0">
                          <a:effectLst/>
                        </a:rPr>
                        <a:t> </a:t>
                      </a:r>
                      <a:endParaRPr lang="es-CO" sz="1200" dirty="0">
                        <a:effectLst/>
                        <a:latin typeface="Cambria" panose="02040503050406030204" pitchFamily="18" charset="0"/>
                        <a:ea typeface="MS Mincho" panose="02020609040205080304" pitchFamily="49" charset="-128"/>
                        <a:cs typeface="Times New Roman" panose="02020603050405020304" pitchFamily="18" charset="0"/>
                      </a:endParaRPr>
                    </a:p>
                  </a:txBody>
                  <a:tcPr marL="66941" marR="66941" marT="0" marB="0">
                    <a:solidFill>
                      <a:srgbClr val="77C319"/>
                    </a:solidFill>
                  </a:tcPr>
                </a:tc>
                <a:tc>
                  <a:txBody>
                    <a:bodyPr/>
                    <a:lstStyle/>
                    <a:p>
                      <a:pPr algn="just">
                        <a:spcAft>
                          <a:spcPts val="0"/>
                        </a:spcAft>
                      </a:pPr>
                      <a:r>
                        <a:rPr lang="es-ES" sz="1200" dirty="0">
                          <a:effectLst/>
                        </a:rPr>
                        <a:t> </a:t>
                      </a:r>
                      <a:endParaRPr lang="es-CO" sz="1200" dirty="0">
                        <a:effectLst/>
                        <a:latin typeface="Cambria" panose="02040503050406030204" pitchFamily="18" charset="0"/>
                        <a:ea typeface="MS Mincho" panose="02020609040205080304" pitchFamily="49" charset="-128"/>
                        <a:cs typeface="Times New Roman" panose="02020603050405020304" pitchFamily="18" charset="0"/>
                      </a:endParaRPr>
                    </a:p>
                  </a:txBody>
                  <a:tcPr marL="66941" marR="66941" marT="0" marB="0">
                    <a:solidFill>
                      <a:srgbClr val="77C319"/>
                    </a:solidFill>
                  </a:tcPr>
                </a:tc>
              </a:tr>
            </a:tbl>
          </a:graphicData>
        </a:graphic>
      </p:graphicFrame>
    </p:spTree>
    <p:extLst>
      <p:ext uri="{BB962C8B-B14F-4D97-AF65-F5344CB8AC3E}">
        <p14:creationId xmlns:p14="http://schemas.microsoft.com/office/powerpoint/2010/main" val="21870473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2752595" y="1764852"/>
            <a:ext cx="13856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dirty="0"/>
          </a:p>
        </p:txBody>
      </p:sp>
      <p:sp>
        <p:nvSpPr>
          <p:cNvPr id="7" name="Rectangle 4"/>
          <p:cNvSpPr>
            <a:spLocks noChangeArrowheads="1"/>
          </p:cNvSpPr>
          <p:nvPr/>
        </p:nvSpPr>
        <p:spPr bwMode="auto">
          <a:xfrm>
            <a:off x="69273" y="229055"/>
            <a:ext cx="5473147"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ctr" defTabSz="685800" eaLnBrk="0" fontAlgn="base" hangingPunct="0">
              <a:spcBef>
                <a:spcPct val="0"/>
              </a:spcBef>
              <a:spcAft>
                <a:spcPct val="0"/>
              </a:spcAft>
            </a:pPr>
            <a:r>
              <a:rPr lang="es-CO" sz="2700" b="1" dirty="0">
                <a:solidFill>
                  <a:srgbClr val="92D050"/>
                </a:solidFill>
                <a:latin typeface="Calibri" panose="020F0502020204030204" pitchFamily="34" charset="0"/>
                <a:ea typeface="Calibri" panose="020F0502020204030204" pitchFamily="34" charset="0"/>
                <a:cs typeface="Times New Roman" panose="02020603050405020304" pitchFamily="18" charset="0"/>
              </a:rPr>
              <a:t>4.  Construyendo el cuidado del otro</a:t>
            </a:r>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a:p>
        </p:txBody>
      </p:sp>
      <p:sp>
        <p:nvSpPr>
          <p:cNvPr id="10" name="Rectangle 4"/>
          <p:cNvSpPr>
            <a:spLocks noChangeArrowheads="1"/>
          </p:cNvSpPr>
          <p:nvPr/>
        </p:nvSpPr>
        <p:spPr bwMode="auto">
          <a:xfrm>
            <a:off x="246671" y="1042826"/>
            <a:ext cx="1368259" cy="377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ctr" defTabSz="685800" eaLnBrk="0" fontAlgn="base" hangingPunct="0">
              <a:spcBef>
                <a:spcPct val="0"/>
              </a:spcBef>
              <a:spcAft>
                <a:spcPct val="0"/>
              </a:spcAft>
            </a:pPr>
            <a:r>
              <a:rPr lang="es-CO" sz="20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OBJETIVO</a:t>
            </a:r>
            <a:endParaRPr lang="es-CO" sz="2000" dirty="0">
              <a:latin typeface="Arial" panose="020B0604020202020204" pitchFamily="34" charset="0"/>
            </a:endParaRPr>
          </a:p>
        </p:txBody>
      </p:sp>
      <p:sp>
        <p:nvSpPr>
          <p:cNvPr id="3" name="CuadroTexto 2"/>
          <p:cNvSpPr txBox="1"/>
          <p:nvPr/>
        </p:nvSpPr>
        <p:spPr>
          <a:xfrm>
            <a:off x="246671" y="1391335"/>
            <a:ext cx="8706324" cy="923330"/>
          </a:xfrm>
          <a:prstGeom prst="rect">
            <a:avLst/>
          </a:prstGeom>
          <a:noFill/>
          <a:ln>
            <a:solidFill>
              <a:schemeClr val="accent1"/>
            </a:solidFill>
          </a:ln>
        </p:spPr>
        <p:txBody>
          <a:bodyPr wrap="square" rtlCol="0">
            <a:spAutoFit/>
          </a:bodyPr>
          <a:lstStyle/>
          <a:p>
            <a:pPr lvl="0" algn="just"/>
            <a:r>
              <a:rPr lang="es-ES" dirty="0"/>
              <a:t>Por medio de la realización de un ejercicio </a:t>
            </a:r>
            <a:r>
              <a:rPr lang="es-ES" dirty="0" smtClean="0"/>
              <a:t>práctico comparto con mis compañeros de trabajo cómo se realizan las inspecciones de seguridad para identificar los riesgos del entorno y generar planes de acción que apoyen el control de los mismos.</a:t>
            </a:r>
            <a:endParaRPr lang="es-CO" dirty="0"/>
          </a:p>
        </p:txBody>
      </p:sp>
      <p:sp>
        <p:nvSpPr>
          <p:cNvPr id="11" name="Rectangle 4"/>
          <p:cNvSpPr>
            <a:spLocks noChangeArrowheads="1"/>
          </p:cNvSpPr>
          <p:nvPr/>
        </p:nvSpPr>
        <p:spPr bwMode="auto">
          <a:xfrm>
            <a:off x="-90875" y="2426762"/>
            <a:ext cx="2220323" cy="377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ctr" defTabSz="685800" eaLnBrk="0" fontAlgn="base" hangingPunct="0">
              <a:spcBef>
                <a:spcPct val="0"/>
              </a:spcBef>
              <a:spcAft>
                <a:spcPct val="0"/>
              </a:spcAft>
            </a:pPr>
            <a:r>
              <a:rPr lang="es-CO" sz="20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PASO A PASO</a:t>
            </a:r>
            <a:endParaRPr lang="es-CO" sz="2000" dirty="0">
              <a:latin typeface="Arial" panose="020B0604020202020204" pitchFamily="34" charset="0"/>
            </a:endParaRPr>
          </a:p>
        </p:txBody>
      </p:sp>
      <p:sp>
        <p:nvSpPr>
          <p:cNvPr id="12" name="CuadroTexto 11"/>
          <p:cNvSpPr txBox="1"/>
          <p:nvPr/>
        </p:nvSpPr>
        <p:spPr>
          <a:xfrm>
            <a:off x="138565" y="2790172"/>
            <a:ext cx="8814430" cy="3416320"/>
          </a:xfrm>
          <a:prstGeom prst="rect">
            <a:avLst/>
          </a:prstGeom>
          <a:noFill/>
          <a:ln>
            <a:solidFill>
              <a:schemeClr val="accent1"/>
            </a:solidFill>
          </a:ln>
        </p:spPr>
        <p:txBody>
          <a:bodyPr wrap="square" rtlCol="0">
            <a:spAutoFit/>
          </a:bodyPr>
          <a:lstStyle/>
          <a:p>
            <a:r>
              <a:rPr lang="es-ES" dirty="0"/>
              <a:t>se conforman equipos de máximo 4 </a:t>
            </a:r>
            <a:r>
              <a:rPr lang="es-ES" dirty="0" smtClean="0"/>
              <a:t>estudiantes, </a:t>
            </a:r>
            <a:r>
              <a:rPr lang="es-ES" dirty="0"/>
              <a:t>para que </a:t>
            </a:r>
            <a:r>
              <a:rPr lang="es-ES" dirty="0" smtClean="0"/>
              <a:t>observen </a:t>
            </a:r>
            <a:r>
              <a:rPr lang="es-ES" dirty="0"/>
              <a:t>el “cazador de riesgos en oficinas” que se les entregó impreso para el ejercicio inicial del cuidado de la palabra, y realicen una actividad de inspección completa con toda la planeación que se requiere, respondiendo a los siguientes interrogantes</a:t>
            </a:r>
            <a:r>
              <a:rPr lang="es-ES" dirty="0" smtClean="0"/>
              <a:t>:</a:t>
            </a:r>
          </a:p>
          <a:p>
            <a:endParaRPr lang="es-CO" dirty="0"/>
          </a:p>
          <a:p>
            <a:pPr lvl="0"/>
            <a:r>
              <a:rPr lang="es-ES" dirty="0"/>
              <a:t>¿Qué tipo de inspección aplicarían en esta empresa? </a:t>
            </a:r>
            <a:endParaRPr lang="es-CO" dirty="0"/>
          </a:p>
          <a:p>
            <a:pPr lvl="0"/>
            <a:r>
              <a:rPr lang="es-ES" dirty="0"/>
              <a:t>¿A quiénes delegarían como responsables de la inspección y por qué?</a:t>
            </a:r>
            <a:endParaRPr lang="es-CO" dirty="0"/>
          </a:p>
          <a:p>
            <a:pPr lvl="0"/>
            <a:r>
              <a:rPr lang="es-ES" dirty="0"/>
              <a:t>¿Harían una lista de chequeo o qué otro formato utilizarían?</a:t>
            </a:r>
            <a:endParaRPr lang="es-CO" dirty="0"/>
          </a:p>
          <a:p>
            <a:pPr lvl="0"/>
            <a:r>
              <a:rPr lang="es-ES" dirty="0"/>
              <a:t>¿Cada cuánto realizarían inspecciones en el área evaluada y por qué?</a:t>
            </a:r>
            <a:endParaRPr lang="es-CO" dirty="0"/>
          </a:p>
          <a:p>
            <a:pPr lvl="0"/>
            <a:r>
              <a:rPr lang="es-ES" dirty="0"/>
              <a:t>¿Cómo realizarían el recorrido de la inspección y por qué lo harían así?</a:t>
            </a:r>
            <a:endParaRPr lang="es-CO" dirty="0"/>
          </a:p>
          <a:p>
            <a:pPr lvl="0"/>
            <a:r>
              <a:rPr lang="es-ES" dirty="0"/>
              <a:t>¿Qué indicadores plantearían?</a:t>
            </a:r>
            <a:endParaRPr lang="es-CO" dirty="0"/>
          </a:p>
          <a:p>
            <a:pPr lvl="0"/>
            <a:r>
              <a:rPr lang="es-ES" dirty="0"/>
              <a:t>Definan los planes de acción para los riesgos más críticos</a:t>
            </a:r>
            <a:r>
              <a:rPr lang="es-ES" dirty="0" smtClean="0"/>
              <a:t>.</a:t>
            </a:r>
            <a:r>
              <a:rPr lang="es-ES" sz="1600" dirty="0"/>
              <a:t> </a:t>
            </a:r>
            <a:endParaRPr lang="es-CO" sz="1600" dirty="0"/>
          </a:p>
        </p:txBody>
      </p:sp>
      <p:sp>
        <p:nvSpPr>
          <p:cNvPr id="13" name="Elipse 12"/>
          <p:cNvSpPr/>
          <p:nvPr/>
        </p:nvSpPr>
        <p:spPr>
          <a:xfrm>
            <a:off x="5710388" y="138054"/>
            <a:ext cx="666750" cy="666750"/>
          </a:xfrm>
          <a:prstGeom prst="ellipse">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s-CO" sz="1350"/>
          </a:p>
        </p:txBody>
      </p:sp>
    </p:spTree>
    <p:extLst>
      <p:ext uri="{BB962C8B-B14F-4D97-AF65-F5344CB8AC3E}">
        <p14:creationId xmlns:p14="http://schemas.microsoft.com/office/powerpoint/2010/main" val="207953339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55576"/>
            <a:ext cx="13856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a:p>
        </p:txBody>
      </p:sp>
      <p:sp>
        <p:nvSpPr>
          <p:cNvPr id="10" name="Rectangle 4"/>
          <p:cNvSpPr>
            <a:spLocks noChangeArrowheads="1"/>
          </p:cNvSpPr>
          <p:nvPr/>
        </p:nvSpPr>
        <p:spPr bwMode="auto">
          <a:xfrm>
            <a:off x="1" y="1201805"/>
            <a:ext cx="2143103" cy="377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ctr" defTabSz="685800" eaLnBrk="0" fontAlgn="base" hangingPunct="0">
              <a:spcBef>
                <a:spcPct val="0"/>
              </a:spcBef>
              <a:spcAft>
                <a:spcPct val="0"/>
              </a:spcAft>
            </a:pPr>
            <a:r>
              <a:rPr lang="es-CO" sz="20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CONCLUSIONES</a:t>
            </a:r>
            <a:endParaRPr lang="es-CO" sz="2000" dirty="0">
              <a:latin typeface="Arial" panose="020B0604020202020204" pitchFamily="34" charset="0"/>
            </a:endParaRPr>
          </a:p>
        </p:txBody>
      </p:sp>
      <p:sp>
        <p:nvSpPr>
          <p:cNvPr id="3" name="CuadroTexto 2"/>
          <p:cNvSpPr txBox="1"/>
          <p:nvPr/>
        </p:nvSpPr>
        <p:spPr>
          <a:xfrm>
            <a:off x="138565" y="1595996"/>
            <a:ext cx="8814430" cy="3139321"/>
          </a:xfrm>
          <a:prstGeom prst="rect">
            <a:avLst/>
          </a:prstGeom>
          <a:noFill/>
          <a:ln>
            <a:solidFill>
              <a:schemeClr val="accent1"/>
            </a:solidFill>
          </a:ln>
        </p:spPr>
        <p:txBody>
          <a:bodyPr wrap="square" rtlCol="0">
            <a:spAutoFit/>
          </a:bodyPr>
          <a:lstStyle/>
          <a:p>
            <a:pPr lvl="0"/>
            <a:r>
              <a:rPr lang="es-ES" dirty="0"/>
              <a:t>¿Podemos explicar con nuestras propias palabras </a:t>
            </a:r>
            <a:r>
              <a:rPr lang="es-ES" dirty="0" smtClean="0"/>
              <a:t>qué </a:t>
            </a:r>
            <a:r>
              <a:rPr lang="es-ES" dirty="0"/>
              <a:t>es una inspección de seguridad y para qué sirve que la hagamos en nuestras empresas? </a:t>
            </a:r>
          </a:p>
          <a:p>
            <a:pPr lvl="0"/>
            <a:endParaRPr lang="es-CO" dirty="0"/>
          </a:p>
          <a:p>
            <a:pPr lvl="0"/>
            <a:r>
              <a:rPr lang="es-ES" dirty="0"/>
              <a:t>¿Podemos apoyar a nuestros compañeros en la elaboración del plan de acción de las inspecciones de seguridad?</a:t>
            </a:r>
          </a:p>
          <a:p>
            <a:pPr lvl="0"/>
            <a:endParaRPr lang="es-CO" dirty="0"/>
          </a:p>
          <a:p>
            <a:pPr lvl="0"/>
            <a:r>
              <a:rPr lang="es-ES" dirty="0"/>
              <a:t>¿De qué  manera podemos apoyar en la verificación de los planes de acción de las inspecciones que se realicen en nuestras empresas</a:t>
            </a:r>
            <a:r>
              <a:rPr lang="es-ES" dirty="0" smtClean="0"/>
              <a:t>?</a:t>
            </a:r>
          </a:p>
          <a:p>
            <a:pPr lvl="0"/>
            <a:endParaRPr lang="es-ES" dirty="0"/>
          </a:p>
          <a:p>
            <a:pPr lvl="0"/>
            <a:r>
              <a:rPr lang="es-CO" dirty="0" smtClean="0"/>
              <a:t>Se entrega copia del formato que sirve como guía para realizar las inspecciones de seguridad y del instructivo del mismo.  Anexos 1 y 2.</a:t>
            </a:r>
            <a:endParaRPr lang="es-CO" dirty="0"/>
          </a:p>
        </p:txBody>
      </p:sp>
      <p:sp>
        <p:nvSpPr>
          <p:cNvPr id="12" name="CuadroTexto 11"/>
          <p:cNvSpPr txBox="1"/>
          <p:nvPr/>
        </p:nvSpPr>
        <p:spPr>
          <a:xfrm>
            <a:off x="138565" y="4925787"/>
            <a:ext cx="8814430" cy="707886"/>
          </a:xfrm>
          <a:prstGeom prst="rect">
            <a:avLst/>
          </a:prstGeom>
          <a:noFill/>
          <a:ln>
            <a:solidFill>
              <a:schemeClr val="accent1"/>
            </a:solidFill>
          </a:ln>
        </p:spPr>
        <p:txBody>
          <a:bodyPr wrap="square" rtlCol="0">
            <a:spAutoFit/>
          </a:bodyPr>
          <a:lstStyle/>
          <a:p>
            <a:pPr algn="ctr"/>
            <a:r>
              <a:rPr lang="es-ES" sz="2000" b="1" dirty="0">
                <a:solidFill>
                  <a:srgbClr val="0070C0"/>
                </a:solidFill>
              </a:rPr>
              <a:t>Ahora estas en capacidad de continuar el recorrido para el momento </a:t>
            </a:r>
            <a:r>
              <a:rPr lang="es-ES" sz="2000" b="1" dirty="0" smtClean="0">
                <a:solidFill>
                  <a:srgbClr val="0070C0"/>
                </a:solidFill>
              </a:rPr>
              <a:t>5  </a:t>
            </a:r>
          </a:p>
          <a:p>
            <a:pPr algn="ctr"/>
            <a:r>
              <a:rPr lang="es-ES" sz="2000" b="1" dirty="0" smtClean="0">
                <a:solidFill>
                  <a:srgbClr val="0070C0"/>
                </a:solidFill>
              </a:rPr>
              <a:t>“Cuidado </a:t>
            </a:r>
            <a:r>
              <a:rPr lang="es-ES" sz="2000" b="1" dirty="0">
                <a:solidFill>
                  <a:srgbClr val="0070C0"/>
                </a:solidFill>
              </a:rPr>
              <a:t>del planeta” </a:t>
            </a:r>
            <a:endParaRPr lang="es-CO" sz="2000" dirty="0">
              <a:solidFill>
                <a:srgbClr val="0070C0"/>
              </a:solidFill>
            </a:endParaRPr>
          </a:p>
        </p:txBody>
      </p:sp>
      <p:sp>
        <p:nvSpPr>
          <p:cNvPr id="9" name="Rectangle 4"/>
          <p:cNvSpPr>
            <a:spLocks noChangeArrowheads="1"/>
          </p:cNvSpPr>
          <p:nvPr/>
        </p:nvSpPr>
        <p:spPr bwMode="auto">
          <a:xfrm>
            <a:off x="138565" y="289836"/>
            <a:ext cx="5559870"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ctr" defTabSz="685800" eaLnBrk="0" fontAlgn="base" hangingPunct="0">
              <a:spcBef>
                <a:spcPct val="0"/>
              </a:spcBef>
              <a:spcAft>
                <a:spcPct val="0"/>
              </a:spcAft>
            </a:pPr>
            <a:r>
              <a:rPr lang="es-CO" sz="2700" b="1" dirty="0">
                <a:solidFill>
                  <a:srgbClr val="92D050"/>
                </a:solidFill>
                <a:latin typeface="Calibri" panose="020F0502020204030204" pitchFamily="34" charset="0"/>
                <a:ea typeface="Calibri" panose="020F0502020204030204" pitchFamily="34" charset="0"/>
                <a:cs typeface="Times New Roman" panose="02020603050405020304" pitchFamily="18" charset="0"/>
              </a:rPr>
              <a:t>4.  Construyendo el cuidado del otro</a:t>
            </a:r>
          </a:p>
        </p:txBody>
      </p:sp>
      <p:sp>
        <p:nvSpPr>
          <p:cNvPr id="11" name="Elipse 10"/>
          <p:cNvSpPr/>
          <p:nvPr/>
        </p:nvSpPr>
        <p:spPr>
          <a:xfrm>
            <a:off x="5698435" y="173429"/>
            <a:ext cx="666750" cy="666750"/>
          </a:xfrm>
          <a:prstGeom prst="ellipse">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s-CO" sz="1350"/>
          </a:p>
        </p:txBody>
      </p:sp>
    </p:spTree>
    <p:extLst>
      <p:ext uri="{BB962C8B-B14F-4D97-AF65-F5344CB8AC3E}">
        <p14:creationId xmlns:p14="http://schemas.microsoft.com/office/powerpoint/2010/main" val="20323377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781878" y="3957146"/>
            <a:ext cx="7699513" cy="1475192"/>
          </a:xfrm>
          <a:prstGeom prst="rect">
            <a:avLst/>
          </a:prstGeom>
          <a:solidFill>
            <a:schemeClr val="bg1">
              <a:lumMod val="9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algn="ctr"/>
            <a:r>
              <a:rPr lang="es-ES" b="1" dirty="0" smtClean="0">
                <a:solidFill>
                  <a:schemeClr val="tx1"/>
                </a:solidFill>
              </a:rPr>
              <a:t>¿</a:t>
            </a:r>
            <a:r>
              <a:rPr lang="es-ES" dirty="0" smtClean="0">
                <a:solidFill>
                  <a:schemeClr val="tx1"/>
                </a:solidFill>
              </a:rPr>
              <a:t>Es posible que pueda utilizar los conocimientos adquiridos en la identificación de peligros en la empresa, proponer planes de acción y revisar el cumplimiento de los mismos?</a:t>
            </a:r>
            <a:endParaRPr lang="es-CO" dirty="0">
              <a:solidFill>
                <a:schemeClr val="tx1"/>
              </a:solidFill>
            </a:endParaRPr>
          </a:p>
        </p:txBody>
      </p:sp>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a:p>
        </p:txBody>
      </p:sp>
      <p:sp>
        <p:nvSpPr>
          <p:cNvPr id="7" name="Rectangle 4"/>
          <p:cNvSpPr>
            <a:spLocks noChangeArrowheads="1"/>
          </p:cNvSpPr>
          <p:nvPr/>
        </p:nvSpPr>
        <p:spPr bwMode="auto">
          <a:xfrm>
            <a:off x="491491" y="1200638"/>
            <a:ext cx="8161019" cy="2562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ctr"/>
            <a:r>
              <a:rPr lang="es-ES" b="1" dirty="0"/>
              <a:t>El cuidado constituye la categoría central del nuevo paradigma de civilización que trata de emerger en todo el mundo. El cuidado asume la doble función de prevención de daños futuros y regeneración de daños pasados. Saber cuidar se constituye en el aprendizaje fundamental dentro de los desafíos de supervivencia de la especie porque el cuidado no es una opción: los seres humanos aprendemos a cuidar o perecemos</a:t>
            </a:r>
            <a:endParaRPr lang="es-CO" dirty="0"/>
          </a:p>
          <a:p>
            <a:pPr algn="ctr"/>
            <a:r>
              <a:rPr lang="es-ES" dirty="0"/>
              <a:t> </a:t>
            </a:r>
            <a:endParaRPr lang="es-CO" dirty="0"/>
          </a:p>
          <a:p>
            <a:pPr algn="ctr"/>
            <a:r>
              <a:rPr lang="es-ES" dirty="0" err="1"/>
              <a:t>Boff</a:t>
            </a:r>
            <a:r>
              <a:rPr lang="es-ES" dirty="0"/>
              <a:t>, Leonardo. El </a:t>
            </a:r>
            <a:r>
              <a:rPr lang="es-ES" dirty="0" err="1"/>
              <a:t>ethos</a:t>
            </a:r>
            <a:r>
              <a:rPr lang="es-ES" dirty="0"/>
              <a:t> que cuida. (2003). Recuperado de: http://www.lenardoboff.com/articulo</a:t>
            </a:r>
            <a:endParaRPr lang="es-CO"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a:p>
        </p:txBody>
      </p:sp>
      <p:sp>
        <p:nvSpPr>
          <p:cNvPr id="9" name="Rectángulo 8"/>
          <p:cNvSpPr/>
          <p:nvPr/>
        </p:nvSpPr>
        <p:spPr>
          <a:xfrm>
            <a:off x="138565" y="306805"/>
            <a:ext cx="3522759" cy="507831"/>
          </a:xfrm>
          <a:prstGeom prst="rect">
            <a:avLst/>
          </a:prstGeom>
        </p:spPr>
        <p:txBody>
          <a:bodyPr wrap="none">
            <a:spAutoFit/>
          </a:bodyPr>
          <a:lstStyle/>
          <a:p>
            <a:pPr eaLnBrk="0" fontAlgn="base" hangingPunct="0">
              <a:spcBef>
                <a:spcPct val="0"/>
              </a:spcBef>
              <a:spcAft>
                <a:spcPct val="0"/>
              </a:spcAft>
            </a:pPr>
            <a:r>
              <a:rPr lang="es-CO" sz="1350" dirty="0">
                <a:latin typeface="Calibri" panose="020F0502020204030204" pitchFamily="34" charset="0"/>
                <a:ea typeface="Calibri" panose="020F0502020204030204" pitchFamily="34" charset="0"/>
                <a:cs typeface="Times New Roman" panose="02020603050405020304" pitchFamily="18" charset="0"/>
              </a:rPr>
              <a:t> </a:t>
            </a:r>
            <a:r>
              <a:rPr lang="es-CO" sz="2700" b="1" dirty="0">
                <a:solidFill>
                  <a:srgbClr val="92D050"/>
                </a:solidFill>
                <a:latin typeface="Calibri" panose="020F0502020204030204" pitchFamily="34" charset="0"/>
                <a:ea typeface="Calibri" panose="020F0502020204030204" pitchFamily="34" charset="0"/>
                <a:cs typeface="Times New Roman" panose="02020603050405020304" pitchFamily="18" charset="0"/>
              </a:rPr>
              <a:t>5.  Cuidado del planeta</a:t>
            </a:r>
          </a:p>
        </p:txBody>
      </p:sp>
      <p:sp>
        <p:nvSpPr>
          <p:cNvPr id="11" name="Elipse 10"/>
          <p:cNvSpPr/>
          <p:nvPr/>
        </p:nvSpPr>
        <p:spPr>
          <a:xfrm>
            <a:off x="3830503" y="144947"/>
            <a:ext cx="666750" cy="666750"/>
          </a:xfrm>
          <a:prstGeom prst="ellipse">
            <a:avLst/>
          </a:prstGeom>
          <a:blipFill rotWithShape="1">
            <a:blip r:embed="rId2"/>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s-CO" sz="1350"/>
          </a:p>
        </p:txBody>
      </p:sp>
    </p:spTree>
    <p:extLst>
      <p:ext uri="{BB962C8B-B14F-4D97-AF65-F5344CB8AC3E}">
        <p14:creationId xmlns:p14="http://schemas.microsoft.com/office/powerpoint/2010/main" val="60898272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a:p>
        </p:txBody>
      </p:sp>
      <p:sp>
        <p:nvSpPr>
          <p:cNvPr id="10" name="Rectángulo 9"/>
          <p:cNvSpPr/>
          <p:nvPr/>
        </p:nvSpPr>
        <p:spPr>
          <a:xfrm>
            <a:off x="78377" y="266377"/>
            <a:ext cx="6150466" cy="507831"/>
          </a:xfrm>
          <a:prstGeom prst="rect">
            <a:avLst/>
          </a:prstGeom>
        </p:spPr>
        <p:txBody>
          <a:bodyPr wrap="none">
            <a:spAutoFit/>
          </a:bodyPr>
          <a:lstStyle/>
          <a:p>
            <a:pPr eaLnBrk="0" fontAlgn="base" hangingPunct="0">
              <a:spcBef>
                <a:spcPct val="0"/>
              </a:spcBef>
              <a:spcAft>
                <a:spcPct val="0"/>
              </a:spcAft>
            </a:pPr>
            <a:r>
              <a:rPr lang="es-CO" sz="1350" dirty="0">
                <a:solidFill>
                  <a:srgbClr val="92D050"/>
                </a:solidFill>
                <a:latin typeface="Calibri" panose="020F0502020204030204" pitchFamily="34" charset="0"/>
                <a:ea typeface="Calibri" panose="020F0502020204030204" pitchFamily="34" charset="0"/>
                <a:cs typeface="Times New Roman" panose="02020603050405020304" pitchFamily="18" charset="0"/>
              </a:rPr>
              <a:t> </a:t>
            </a:r>
            <a:r>
              <a:rPr lang="es-CO" sz="2700" b="1" dirty="0">
                <a:solidFill>
                  <a:srgbClr val="92D050"/>
                </a:solidFill>
                <a:latin typeface="Calibri" panose="020F0502020204030204" pitchFamily="34" charset="0"/>
                <a:ea typeface="Calibri" panose="020F0502020204030204" pitchFamily="34" charset="0"/>
                <a:cs typeface="Times New Roman" panose="02020603050405020304" pitchFamily="18" charset="0"/>
              </a:rPr>
              <a:t>5.  Contextualización Cuidado del planeta</a:t>
            </a:r>
          </a:p>
        </p:txBody>
      </p:sp>
      <p:sp>
        <p:nvSpPr>
          <p:cNvPr id="7" name="Elipse 6"/>
          <p:cNvSpPr/>
          <p:nvPr/>
        </p:nvSpPr>
        <p:spPr>
          <a:xfrm>
            <a:off x="6293122" y="107458"/>
            <a:ext cx="666750" cy="666750"/>
          </a:xfrm>
          <a:prstGeom prst="ellipse">
            <a:avLst/>
          </a:prstGeom>
          <a:blipFill rotWithShape="1">
            <a:blip r:embed="rId2"/>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s-CO" sz="1350"/>
          </a:p>
        </p:txBody>
      </p:sp>
      <p:sp>
        <p:nvSpPr>
          <p:cNvPr id="2" name="Rectángulo 1"/>
          <p:cNvSpPr/>
          <p:nvPr/>
        </p:nvSpPr>
        <p:spPr>
          <a:xfrm>
            <a:off x="1305837" y="1839891"/>
            <a:ext cx="6565953" cy="2640723"/>
          </a:xfrm>
          <a:prstGeom prst="rect">
            <a:avLst/>
          </a:prstGeom>
        </p:spPr>
        <p:txBody>
          <a:bodyPr wrap="square">
            <a:spAutoFit/>
          </a:bodyPr>
          <a:lstStyle/>
          <a:p>
            <a:pPr algn="just">
              <a:lnSpc>
                <a:spcPct val="115000"/>
              </a:lnSpc>
              <a:spcAft>
                <a:spcPts val="750"/>
              </a:spcAft>
            </a:pPr>
            <a:r>
              <a:rPr lang="es-ES" dirty="0">
                <a:latin typeface="Calibri" panose="020F0502020204030204" pitchFamily="34" charset="0"/>
                <a:ea typeface="Calibri" panose="020F0502020204030204" pitchFamily="34" charset="0"/>
                <a:cs typeface="Times New Roman" panose="02020603050405020304" pitchFamily="18" charset="0"/>
              </a:rPr>
              <a:t>El cuidado del planeta surge como necesidad imperante en el mundo actual, debido a la explotación indiscriminada de los recursos naturales, en la que se ha basado la economía mundial desde la época de la industrialización, la que ha llevado a que éstos  se agoten.  Por tal razón si no emprendemos acciones inmediatas, nuestro planeta se extinguirá, es por ello que todos debemos ser conscientes de la necesidad de cambiar nuestros hábitos de consumo y así mismo de la disposición de los residuos.</a:t>
            </a:r>
            <a:endParaRPr lang="es-CO"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991670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244258" y="329559"/>
            <a:ext cx="3817648"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CO" sz="2700" b="1" dirty="0">
                <a:solidFill>
                  <a:srgbClr val="92D050"/>
                </a:solidFill>
                <a:latin typeface="Calibri" panose="020F0502020204030204" pitchFamily="34" charset="0"/>
                <a:ea typeface="Calibri" panose="020F0502020204030204" pitchFamily="34" charset="0"/>
                <a:cs typeface="Times New Roman" panose="02020603050405020304" pitchFamily="18" charset="0"/>
              </a:rPr>
              <a:t>Contenido de aprendizaje</a:t>
            </a:r>
            <a:endParaRPr lang="es-CO" sz="2700" dirty="0">
              <a:solidFill>
                <a:srgbClr val="92D050"/>
              </a:solidFill>
              <a:latin typeface="Arial" panose="020B0604020202020204" pitchFamily="34" charset="0"/>
            </a:endParaRPr>
          </a:p>
        </p:txBody>
      </p:sp>
      <p:sp>
        <p:nvSpPr>
          <p:cNvPr id="6" name="CuadroTexto 5"/>
          <p:cNvSpPr txBox="1"/>
          <p:nvPr/>
        </p:nvSpPr>
        <p:spPr>
          <a:xfrm>
            <a:off x="337023" y="1051783"/>
            <a:ext cx="8250385" cy="5286062"/>
          </a:xfrm>
          <a:prstGeom prst="rect">
            <a:avLst/>
          </a:prstGeom>
          <a:noFill/>
        </p:spPr>
        <p:txBody>
          <a:bodyPr wrap="square" rtlCol="0">
            <a:spAutoFit/>
          </a:bodyPr>
          <a:lstStyle/>
          <a:p>
            <a:pPr lvl="1"/>
            <a:r>
              <a:rPr lang="es-CO" dirty="0"/>
              <a:t>        Momento 1: Cuidado de uno mismo</a:t>
            </a:r>
          </a:p>
          <a:p>
            <a:r>
              <a:rPr lang="es-CO" dirty="0"/>
              <a:t>Video de identificación de riesgos</a:t>
            </a:r>
          </a:p>
          <a:p>
            <a:r>
              <a:rPr lang="es-CO" dirty="0"/>
              <a:t> </a:t>
            </a:r>
          </a:p>
          <a:p>
            <a:r>
              <a:rPr lang="es-CO" dirty="0"/>
              <a:t>	Momento 2: Cuidado de la palabra</a:t>
            </a:r>
          </a:p>
          <a:p>
            <a:r>
              <a:rPr lang="es-CO" dirty="0" smtClean="0"/>
              <a:t>Tema </a:t>
            </a:r>
            <a:r>
              <a:rPr lang="es-CO" dirty="0"/>
              <a:t>1. Conceptos previos</a:t>
            </a:r>
          </a:p>
          <a:p>
            <a:r>
              <a:rPr lang="es-CO" dirty="0" smtClean="0"/>
              <a:t>Tema </a:t>
            </a:r>
            <a:r>
              <a:rPr lang="es-CO" dirty="0"/>
              <a:t>2. Necesidades de las inspecciones y beneficios de las </a:t>
            </a:r>
            <a:r>
              <a:rPr lang="es-CO" dirty="0" smtClean="0"/>
              <a:t>inspecciones de seguridad.</a:t>
            </a:r>
            <a:endParaRPr lang="es-CO" dirty="0"/>
          </a:p>
          <a:p>
            <a:r>
              <a:rPr lang="es-CO" dirty="0"/>
              <a:t> </a:t>
            </a:r>
          </a:p>
          <a:p>
            <a:r>
              <a:rPr lang="es-CO" dirty="0"/>
              <a:t>                 Momento 3: Cuidado del entorno</a:t>
            </a:r>
          </a:p>
          <a:p>
            <a:r>
              <a:rPr lang="es-CO" dirty="0" smtClean="0"/>
              <a:t>Tema </a:t>
            </a:r>
            <a:r>
              <a:rPr lang="es-CO" dirty="0"/>
              <a:t>3. Tipos de </a:t>
            </a:r>
            <a:r>
              <a:rPr lang="es-CO" dirty="0" smtClean="0"/>
              <a:t>inspecciones y proceso para hacer inspecciones de seguridad</a:t>
            </a:r>
            <a:endParaRPr lang="es-CO" dirty="0"/>
          </a:p>
          <a:p>
            <a:endParaRPr lang="es-CO" dirty="0"/>
          </a:p>
          <a:p>
            <a:r>
              <a:rPr lang="es-CO" dirty="0"/>
              <a:t>                Momento 4: Cuidado del otro</a:t>
            </a:r>
          </a:p>
          <a:p>
            <a:r>
              <a:rPr lang="es-CO" dirty="0" smtClean="0"/>
              <a:t>Tema </a:t>
            </a:r>
            <a:r>
              <a:rPr lang="es-CO" dirty="0"/>
              <a:t>4. Planes de acción </a:t>
            </a:r>
          </a:p>
          <a:p>
            <a:r>
              <a:rPr lang="es-CO" dirty="0" smtClean="0"/>
              <a:t>Tema </a:t>
            </a:r>
            <a:r>
              <a:rPr lang="es-CO" dirty="0"/>
              <a:t>5. Verificación de la implementación de los planes de acción.</a:t>
            </a:r>
          </a:p>
          <a:p>
            <a:r>
              <a:rPr lang="es-CO" dirty="0"/>
              <a:t> </a:t>
            </a:r>
          </a:p>
          <a:p>
            <a:r>
              <a:rPr lang="es-CO" dirty="0"/>
              <a:t>                Momento 5: Cuidado del planeta</a:t>
            </a:r>
          </a:p>
          <a:p>
            <a:r>
              <a:rPr lang="es-CO" dirty="0"/>
              <a:t>Fundamentación </a:t>
            </a:r>
            <a:r>
              <a:rPr lang="es-CO" dirty="0" smtClean="0"/>
              <a:t>teórica. Responsabilidad </a:t>
            </a:r>
            <a:r>
              <a:rPr lang="es-CO" dirty="0"/>
              <a:t>social empresarial.</a:t>
            </a:r>
          </a:p>
          <a:p>
            <a:r>
              <a:rPr lang="es-CO" dirty="0"/>
              <a:t> </a:t>
            </a:r>
          </a:p>
          <a:p>
            <a:r>
              <a:rPr lang="es-CO" sz="1350" dirty="0"/>
              <a:t> </a:t>
            </a:r>
          </a:p>
        </p:txBody>
      </p:sp>
    </p:spTree>
    <p:extLst>
      <p:ext uri="{BB962C8B-B14F-4D97-AF65-F5344CB8AC3E}">
        <p14:creationId xmlns:p14="http://schemas.microsoft.com/office/powerpoint/2010/main" val="73377164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2752595" y="1764852"/>
            <a:ext cx="13856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dirty="0"/>
          </a:p>
        </p:txBody>
      </p:sp>
      <p:sp>
        <p:nvSpPr>
          <p:cNvPr id="7" name="Rectangle 4"/>
          <p:cNvSpPr>
            <a:spLocks noChangeArrowheads="1"/>
          </p:cNvSpPr>
          <p:nvPr/>
        </p:nvSpPr>
        <p:spPr bwMode="auto">
          <a:xfrm>
            <a:off x="138565" y="267077"/>
            <a:ext cx="5847441"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ctr" defTabSz="685800" eaLnBrk="0" fontAlgn="base" hangingPunct="0">
              <a:spcBef>
                <a:spcPct val="0"/>
              </a:spcBef>
              <a:spcAft>
                <a:spcPct val="0"/>
              </a:spcAft>
            </a:pPr>
            <a:r>
              <a:rPr lang="es-CO" sz="2700" b="1" dirty="0">
                <a:solidFill>
                  <a:srgbClr val="92D050"/>
                </a:solidFill>
                <a:latin typeface="Calibri" panose="020F0502020204030204" pitchFamily="34" charset="0"/>
                <a:ea typeface="Calibri" panose="020F0502020204030204" pitchFamily="34" charset="0"/>
                <a:cs typeface="Times New Roman" panose="02020603050405020304" pitchFamily="18" charset="0"/>
              </a:rPr>
              <a:t>5.  Construyendo el cuidado del planeta</a:t>
            </a:r>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a:p>
        </p:txBody>
      </p:sp>
      <p:sp>
        <p:nvSpPr>
          <p:cNvPr id="10" name="Rectangle 4"/>
          <p:cNvSpPr>
            <a:spLocks noChangeArrowheads="1"/>
          </p:cNvSpPr>
          <p:nvPr/>
        </p:nvSpPr>
        <p:spPr bwMode="auto">
          <a:xfrm>
            <a:off x="268021" y="1329779"/>
            <a:ext cx="1368259" cy="377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ctr" defTabSz="685800" eaLnBrk="0" fontAlgn="base" hangingPunct="0">
              <a:spcBef>
                <a:spcPct val="0"/>
              </a:spcBef>
              <a:spcAft>
                <a:spcPct val="0"/>
              </a:spcAft>
            </a:pPr>
            <a:r>
              <a:rPr lang="es-CO" sz="20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OBJETIVO</a:t>
            </a:r>
            <a:endParaRPr lang="es-CO" sz="2000" dirty="0">
              <a:latin typeface="Arial" panose="020B0604020202020204" pitchFamily="34" charset="0"/>
            </a:endParaRPr>
          </a:p>
        </p:txBody>
      </p:sp>
      <p:sp>
        <p:nvSpPr>
          <p:cNvPr id="3" name="CuadroTexto 2"/>
          <p:cNvSpPr txBox="1"/>
          <p:nvPr/>
        </p:nvSpPr>
        <p:spPr>
          <a:xfrm>
            <a:off x="371059" y="2111101"/>
            <a:ext cx="8256105" cy="369332"/>
          </a:xfrm>
          <a:prstGeom prst="rect">
            <a:avLst/>
          </a:prstGeom>
          <a:noFill/>
          <a:ln>
            <a:solidFill>
              <a:schemeClr val="accent1"/>
            </a:solidFill>
          </a:ln>
        </p:spPr>
        <p:txBody>
          <a:bodyPr wrap="square" rtlCol="0">
            <a:spAutoFit/>
          </a:bodyPr>
          <a:lstStyle/>
          <a:p>
            <a:pPr algn="ctr"/>
            <a:r>
              <a:rPr lang="es-ES" dirty="0"/>
              <a:t>Aplicar en la empresa los conocimientos adquiridos en la clase.</a:t>
            </a:r>
            <a:endParaRPr lang="es-CO" dirty="0"/>
          </a:p>
        </p:txBody>
      </p:sp>
      <p:sp>
        <p:nvSpPr>
          <p:cNvPr id="11" name="Rectangle 4"/>
          <p:cNvSpPr>
            <a:spLocks noChangeArrowheads="1"/>
          </p:cNvSpPr>
          <p:nvPr/>
        </p:nvSpPr>
        <p:spPr bwMode="auto">
          <a:xfrm>
            <a:off x="1" y="2872126"/>
            <a:ext cx="2101052" cy="377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ctr" defTabSz="685800" eaLnBrk="0" fontAlgn="base" hangingPunct="0">
              <a:spcBef>
                <a:spcPct val="0"/>
              </a:spcBef>
              <a:spcAft>
                <a:spcPct val="0"/>
              </a:spcAft>
            </a:pPr>
            <a:r>
              <a:rPr lang="es-CO" sz="20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PASO A PASO</a:t>
            </a:r>
            <a:endParaRPr lang="es-CO" sz="2000" dirty="0">
              <a:latin typeface="Arial" panose="020B0604020202020204" pitchFamily="34" charset="0"/>
            </a:endParaRPr>
          </a:p>
        </p:txBody>
      </p:sp>
      <p:sp>
        <p:nvSpPr>
          <p:cNvPr id="12" name="CuadroTexto 11"/>
          <p:cNvSpPr txBox="1"/>
          <p:nvPr/>
        </p:nvSpPr>
        <p:spPr>
          <a:xfrm>
            <a:off x="371060" y="3465470"/>
            <a:ext cx="8388627" cy="923330"/>
          </a:xfrm>
          <a:prstGeom prst="rect">
            <a:avLst/>
          </a:prstGeom>
          <a:noFill/>
          <a:ln>
            <a:solidFill>
              <a:schemeClr val="accent1"/>
            </a:solidFill>
          </a:ln>
        </p:spPr>
        <p:txBody>
          <a:bodyPr wrap="square" rtlCol="0">
            <a:spAutoFit/>
          </a:bodyPr>
          <a:lstStyle/>
          <a:p>
            <a:pPr lvl="0" algn="just"/>
            <a:r>
              <a:rPr lang="es-ES" dirty="0"/>
              <a:t>Realizar una inspección de seguridad en la empresa, utilizando el formato modelo que se entregó en el ejercicio anterior, definiendo plan de acción para la corrección de los riesgos identificados. (Anexos 1 y 2).</a:t>
            </a:r>
            <a:endParaRPr lang="es-CO" dirty="0"/>
          </a:p>
        </p:txBody>
      </p:sp>
      <p:sp>
        <p:nvSpPr>
          <p:cNvPr id="14" name="Elipse 13"/>
          <p:cNvSpPr/>
          <p:nvPr/>
        </p:nvSpPr>
        <p:spPr>
          <a:xfrm>
            <a:off x="5986006" y="176076"/>
            <a:ext cx="666750" cy="666750"/>
          </a:xfrm>
          <a:prstGeom prst="ellipse">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s-CO" sz="1350"/>
          </a:p>
        </p:txBody>
      </p:sp>
    </p:spTree>
    <p:extLst>
      <p:ext uri="{BB962C8B-B14F-4D97-AF65-F5344CB8AC3E}">
        <p14:creationId xmlns:p14="http://schemas.microsoft.com/office/powerpoint/2010/main" val="209499591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55576"/>
            <a:ext cx="13856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a:p>
        </p:txBody>
      </p:sp>
      <p:sp>
        <p:nvSpPr>
          <p:cNvPr id="10" name="Rectangle 4"/>
          <p:cNvSpPr>
            <a:spLocks noChangeArrowheads="1"/>
          </p:cNvSpPr>
          <p:nvPr/>
        </p:nvSpPr>
        <p:spPr bwMode="auto">
          <a:xfrm>
            <a:off x="138549" y="1345243"/>
            <a:ext cx="2143103" cy="377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ctr" defTabSz="685800" eaLnBrk="0" fontAlgn="base" hangingPunct="0">
              <a:spcBef>
                <a:spcPct val="0"/>
              </a:spcBef>
              <a:spcAft>
                <a:spcPct val="0"/>
              </a:spcAft>
            </a:pPr>
            <a:r>
              <a:rPr lang="es-CO" sz="20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CONCLUSIONES</a:t>
            </a:r>
            <a:endParaRPr lang="es-CO" sz="2000" dirty="0">
              <a:latin typeface="Arial" panose="020B0604020202020204" pitchFamily="34" charset="0"/>
            </a:endParaRPr>
          </a:p>
        </p:txBody>
      </p:sp>
      <p:sp>
        <p:nvSpPr>
          <p:cNvPr id="3" name="CuadroTexto 2"/>
          <p:cNvSpPr txBox="1"/>
          <p:nvPr/>
        </p:nvSpPr>
        <p:spPr>
          <a:xfrm>
            <a:off x="138565" y="2080186"/>
            <a:ext cx="8814430" cy="2793072"/>
          </a:xfrm>
          <a:prstGeom prst="rect">
            <a:avLst/>
          </a:prstGeom>
          <a:noFill/>
          <a:ln>
            <a:solidFill>
              <a:schemeClr val="accent1"/>
            </a:solidFill>
          </a:ln>
        </p:spPr>
        <p:txBody>
          <a:bodyPr wrap="square" rtlCol="0">
            <a:spAutoFit/>
          </a:bodyPr>
          <a:lstStyle/>
          <a:p>
            <a:pPr lvl="0" algn="just"/>
            <a:r>
              <a:rPr lang="es-ES" dirty="0"/>
              <a:t>¿Qué implica para mí desarrollar una inspección de seguridad en la empresa donde laboro?</a:t>
            </a:r>
          </a:p>
          <a:p>
            <a:pPr lvl="0" algn="just"/>
            <a:endParaRPr lang="es-CO" dirty="0"/>
          </a:p>
          <a:p>
            <a:pPr lvl="0" algn="just"/>
            <a:r>
              <a:rPr lang="es-ES" dirty="0"/>
              <a:t>¿Hasta qué  punto me comprometo con la realización de la prueba directa en la empresa y la socialización a los líderes de las áreas en las cuales realice la inspección?</a:t>
            </a:r>
          </a:p>
          <a:p>
            <a:pPr lvl="0" algn="just"/>
            <a:endParaRPr lang="es-CO" dirty="0"/>
          </a:p>
          <a:p>
            <a:pPr lvl="0" algn="just"/>
            <a:r>
              <a:rPr lang="es-ES" dirty="0"/>
              <a:t>¿Cómo hago la disposición final de residuos </a:t>
            </a:r>
            <a:r>
              <a:rPr lang="es-ES" dirty="0" smtClean="0"/>
              <a:t>en mi </a:t>
            </a:r>
            <a:r>
              <a:rPr lang="es-ES" dirty="0"/>
              <a:t>empresa y en mi hogar</a:t>
            </a:r>
            <a:r>
              <a:rPr lang="es-ES" dirty="0" smtClean="0"/>
              <a:t>?</a:t>
            </a:r>
          </a:p>
          <a:p>
            <a:pPr lvl="0" algn="just"/>
            <a:endParaRPr lang="es-ES" dirty="0"/>
          </a:p>
          <a:p>
            <a:pPr lvl="0" algn="just"/>
            <a:r>
              <a:rPr lang="es-ES" dirty="0" smtClean="0"/>
              <a:t>¿Cómo la realización de las inspecciones de seguridad en la empresa y en el hogar puede proteger el medio ambiente y el planeta en general?</a:t>
            </a:r>
            <a:endParaRPr lang="es-ES" dirty="0"/>
          </a:p>
          <a:p>
            <a:pPr lvl="0" algn="just"/>
            <a:endParaRPr lang="es-CO" sz="1350" dirty="0"/>
          </a:p>
        </p:txBody>
      </p:sp>
      <p:sp>
        <p:nvSpPr>
          <p:cNvPr id="9" name="Rectangle 4"/>
          <p:cNvSpPr>
            <a:spLocks noChangeArrowheads="1"/>
          </p:cNvSpPr>
          <p:nvPr/>
        </p:nvSpPr>
        <p:spPr bwMode="auto">
          <a:xfrm>
            <a:off x="291548" y="302245"/>
            <a:ext cx="5825982"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ctr" defTabSz="685800" eaLnBrk="0" fontAlgn="base" hangingPunct="0">
              <a:spcBef>
                <a:spcPct val="0"/>
              </a:spcBef>
              <a:spcAft>
                <a:spcPct val="0"/>
              </a:spcAft>
            </a:pPr>
            <a:r>
              <a:rPr lang="es-CO" sz="2700" b="1" dirty="0">
                <a:solidFill>
                  <a:srgbClr val="92D050"/>
                </a:solidFill>
                <a:latin typeface="Calibri" panose="020F0502020204030204" pitchFamily="34" charset="0"/>
                <a:ea typeface="Calibri" panose="020F0502020204030204" pitchFamily="34" charset="0"/>
                <a:cs typeface="Times New Roman" panose="02020603050405020304" pitchFamily="18" charset="0"/>
              </a:rPr>
              <a:t>5.  Construyendo el cuidado del planeta</a:t>
            </a:r>
          </a:p>
        </p:txBody>
      </p:sp>
      <p:sp>
        <p:nvSpPr>
          <p:cNvPr id="13" name="Elipse 12"/>
          <p:cNvSpPr/>
          <p:nvPr/>
        </p:nvSpPr>
        <p:spPr>
          <a:xfrm>
            <a:off x="6117530" y="188826"/>
            <a:ext cx="666750" cy="666750"/>
          </a:xfrm>
          <a:prstGeom prst="ellipse">
            <a:avLst/>
          </a:prstGeom>
          <a:blipFill rotWithShape="1">
            <a:blip r:embed="rId2"/>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s-CO" sz="1350"/>
          </a:p>
        </p:txBody>
      </p:sp>
    </p:spTree>
    <p:extLst>
      <p:ext uri="{BB962C8B-B14F-4D97-AF65-F5344CB8AC3E}">
        <p14:creationId xmlns:p14="http://schemas.microsoft.com/office/powerpoint/2010/main" val="416208319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132521" y="312827"/>
            <a:ext cx="4240696"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lvl="1" algn="ctr" eaLnBrk="0" fontAlgn="base" hangingPunct="0">
              <a:spcBef>
                <a:spcPct val="0"/>
              </a:spcBef>
              <a:spcAft>
                <a:spcPct val="0"/>
              </a:spcAft>
            </a:pPr>
            <a:r>
              <a:rPr lang="es-CO" sz="2700" b="1" dirty="0">
                <a:solidFill>
                  <a:srgbClr val="92D050"/>
                </a:solidFill>
                <a:latin typeface="Calibri" panose="020F0502020204030204" pitchFamily="34" charset="0"/>
                <a:ea typeface="Calibri" panose="020F0502020204030204" pitchFamily="34" charset="0"/>
                <a:cs typeface="Times New Roman" panose="02020603050405020304" pitchFamily="18" charset="0"/>
              </a:rPr>
              <a:t>Resumen- Mapa mental</a:t>
            </a:r>
          </a:p>
        </p:txBody>
      </p:sp>
      <p:pic>
        <p:nvPicPr>
          <p:cNvPr id="2050" name="Picture 2" descr="UAS INSPECCIONES corregida"/>
          <p:cNvPicPr>
            <a:picLocks noChangeAspect="1" noChangeArrowheads="1"/>
          </p:cNvPicPr>
          <p:nvPr/>
        </p:nvPicPr>
        <p:blipFill>
          <a:blip r:embed="rId3">
            <a:extLst>
              <a:ext uri="{28A0092B-C50C-407E-A947-70E740481C1C}">
                <a14:useLocalDpi xmlns:a14="http://schemas.microsoft.com/office/drawing/2010/main" val="0"/>
              </a:ext>
            </a:extLst>
          </a:blip>
          <a:srcRect l="4684" t="8203" r="146"/>
          <a:stretch>
            <a:fillRect/>
          </a:stretch>
        </p:blipFill>
        <p:spPr bwMode="auto">
          <a:xfrm>
            <a:off x="1103586" y="1031108"/>
            <a:ext cx="6962321" cy="484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8367000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55576"/>
            <a:ext cx="13856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a:p>
        </p:txBody>
      </p:sp>
      <p:sp>
        <p:nvSpPr>
          <p:cNvPr id="9" name="Rectangle 4"/>
          <p:cNvSpPr>
            <a:spLocks noChangeArrowheads="1"/>
          </p:cNvSpPr>
          <p:nvPr/>
        </p:nvSpPr>
        <p:spPr bwMode="auto">
          <a:xfrm>
            <a:off x="390356" y="266160"/>
            <a:ext cx="3147974"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lvl="1" algn="ctr" eaLnBrk="0" fontAlgn="base" hangingPunct="0">
              <a:spcBef>
                <a:spcPct val="0"/>
              </a:spcBef>
              <a:spcAft>
                <a:spcPct val="0"/>
              </a:spcAft>
            </a:pPr>
            <a:r>
              <a:rPr lang="es-CO" sz="2700" b="1" dirty="0">
                <a:solidFill>
                  <a:srgbClr val="92D050"/>
                </a:solidFill>
                <a:latin typeface="Calibri" panose="020F0502020204030204" pitchFamily="34" charset="0"/>
                <a:ea typeface="Calibri" panose="020F0502020204030204" pitchFamily="34" charset="0"/>
                <a:cs typeface="Times New Roman" panose="02020603050405020304" pitchFamily="18" charset="0"/>
              </a:rPr>
              <a:t>Evaluación final</a:t>
            </a:r>
          </a:p>
        </p:txBody>
      </p:sp>
      <p:pic>
        <p:nvPicPr>
          <p:cNvPr id="4" name="Imagen 3"/>
          <p:cNvPicPr>
            <a:picLocks noChangeAspect="1"/>
          </p:cNvPicPr>
          <p:nvPr/>
        </p:nvPicPr>
        <p:blipFill>
          <a:blip r:embed="rId2"/>
          <a:stretch>
            <a:fillRect/>
          </a:stretch>
        </p:blipFill>
        <p:spPr>
          <a:xfrm>
            <a:off x="596106" y="1201825"/>
            <a:ext cx="7902047" cy="4333461"/>
          </a:xfrm>
          <a:prstGeom prst="rect">
            <a:avLst/>
          </a:prstGeom>
        </p:spPr>
      </p:pic>
    </p:spTree>
    <p:extLst>
      <p:ext uri="{BB962C8B-B14F-4D97-AF65-F5344CB8AC3E}">
        <p14:creationId xmlns:p14="http://schemas.microsoft.com/office/powerpoint/2010/main" val="58007225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55576"/>
            <a:ext cx="13856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a:p>
        </p:txBody>
      </p:sp>
      <p:sp>
        <p:nvSpPr>
          <p:cNvPr id="3" name="CuadroTexto 2"/>
          <p:cNvSpPr txBox="1"/>
          <p:nvPr/>
        </p:nvSpPr>
        <p:spPr>
          <a:xfrm>
            <a:off x="138565" y="1715310"/>
            <a:ext cx="8814430" cy="3070071"/>
          </a:xfrm>
          <a:prstGeom prst="rect">
            <a:avLst/>
          </a:prstGeom>
          <a:noFill/>
          <a:ln>
            <a:solidFill>
              <a:schemeClr val="accent1"/>
            </a:solidFill>
          </a:ln>
        </p:spPr>
        <p:txBody>
          <a:bodyPr wrap="square" rtlCol="0">
            <a:spAutoFit/>
          </a:bodyPr>
          <a:lstStyle/>
          <a:p>
            <a:endParaRPr lang="es-CO" dirty="0"/>
          </a:p>
          <a:p>
            <a:r>
              <a:rPr lang="es-CO" dirty="0"/>
              <a:t>La aplicación de esta herramienta de “Inspecciones de </a:t>
            </a:r>
            <a:r>
              <a:rPr lang="es-CO" dirty="0" smtClean="0"/>
              <a:t>Seguridad con enfoque de gestión”, </a:t>
            </a:r>
            <a:r>
              <a:rPr lang="es-CO" dirty="0"/>
              <a:t>es una manera práctica para conocer los riesgos presentes en las diferentes áreas de la empresa, e implementar acciones de control de los mismos.</a:t>
            </a:r>
          </a:p>
          <a:p>
            <a:endParaRPr lang="es-CO" dirty="0"/>
          </a:p>
          <a:p>
            <a:r>
              <a:rPr lang="es-CO" dirty="0"/>
              <a:t>El control de la accidentalidad depende en gran medida de la ejecución del programa de inspecciones de seguridad de la empresa y de la verificación de la implementación de los planes de acción.</a:t>
            </a:r>
          </a:p>
          <a:p>
            <a:endParaRPr lang="es-CO" dirty="0"/>
          </a:p>
          <a:p>
            <a:endParaRPr lang="es-CO" dirty="0"/>
          </a:p>
          <a:p>
            <a:endParaRPr lang="es-CO" sz="1350" dirty="0"/>
          </a:p>
        </p:txBody>
      </p:sp>
      <p:sp>
        <p:nvSpPr>
          <p:cNvPr id="9" name="Rectangle 4"/>
          <p:cNvSpPr>
            <a:spLocks noChangeArrowheads="1"/>
          </p:cNvSpPr>
          <p:nvPr/>
        </p:nvSpPr>
        <p:spPr bwMode="auto">
          <a:xfrm>
            <a:off x="384313" y="252908"/>
            <a:ext cx="3458817"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lvl="2" algn="ctr" eaLnBrk="0" fontAlgn="base" hangingPunct="0">
              <a:spcBef>
                <a:spcPct val="0"/>
              </a:spcBef>
              <a:spcAft>
                <a:spcPct val="0"/>
              </a:spcAft>
            </a:pPr>
            <a:r>
              <a:rPr lang="es-CO" sz="2700" b="1" dirty="0">
                <a:solidFill>
                  <a:srgbClr val="92D050"/>
                </a:solidFill>
                <a:latin typeface="Calibri" panose="020F0502020204030204" pitchFamily="34" charset="0"/>
                <a:ea typeface="Calibri" panose="020F0502020204030204" pitchFamily="34" charset="0"/>
                <a:cs typeface="Times New Roman" panose="02020603050405020304" pitchFamily="18" charset="0"/>
              </a:rPr>
              <a:t>Conclusiones </a:t>
            </a:r>
          </a:p>
        </p:txBody>
      </p:sp>
    </p:spTree>
    <p:extLst>
      <p:ext uri="{BB962C8B-B14F-4D97-AF65-F5344CB8AC3E}">
        <p14:creationId xmlns:p14="http://schemas.microsoft.com/office/powerpoint/2010/main" val="43645424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55576"/>
            <a:ext cx="13856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a:p>
        </p:txBody>
      </p:sp>
      <p:sp>
        <p:nvSpPr>
          <p:cNvPr id="3" name="CuadroTexto 2"/>
          <p:cNvSpPr txBox="1"/>
          <p:nvPr/>
        </p:nvSpPr>
        <p:spPr>
          <a:xfrm>
            <a:off x="138565" y="1201825"/>
            <a:ext cx="8814430" cy="3970318"/>
          </a:xfrm>
          <a:prstGeom prst="rect">
            <a:avLst/>
          </a:prstGeom>
          <a:noFill/>
          <a:ln>
            <a:solidFill>
              <a:schemeClr val="accent1"/>
            </a:solidFill>
          </a:ln>
        </p:spPr>
        <p:txBody>
          <a:bodyPr wrap="square" rtlCol="0">
            <a:spAutoFit/>
          </a:bodyPr>
          <a:lstStyle/>
          <a:p>
            <a:r>
              <a:rPr lang="es-ES" dirty="0"/>
              <a:t>Arboleda, R. (1995). </a:t>
            </a:r>
            <a:r>
              <a:rPr lang="es-ES" i="1" dirty="0"/>
              <a:t>Documento sobre inspecciones de seguridad para los cursos de la tecnología en seguridad e higiene ocupacional del Politécnico Colombiano</a:t>
            </a:r>
            <a:r>
              <a:rPr lang="es-ES" dirty="0"/>
              <a:t>. Medellín (Colombia). </a:t>
            </a:r>
            <a:endParaRPr lang="es-ES" dirty="0" smtClean="0"/>
          </a:p>
          <a:p>
            <a:endParaRPr lang="es-CO" dirty="0"/>
          </a:p>
          <a:p>
            <a:r>
              <a:rPr lang="es-ES" dirty="0"/>
              <a:t>Banco de Seguros del Estado. (1984). </a:t>
            </a:r>
            <a:r>
              <a:rPr lang="es-ES" i="1" dirty="0"/>
              <a:t>Curso de seguridad industrial</a:t>
            </a:r>
            <a:r>
              <a:rPr lang="es-ES" dirty="0"/>
              <a:t>. Montevideo (Uruguay</a:t>
            </a:r>
            <a:r>
              <a:rPr lang="es-ES" dirty="0" smtClean="0"/>
              <a:t>).</a:t>
            </a:r>
          </a:p>
          <a:p>
            <a:endParaRPr lang="es-CO" dirty="0"/>
          </a:p>
          <a:p>
            <a:r>
              <a:rPr lang="es-ES" dirty="0" err="1"/>
              <a:t>Bird</a:t>
            </a:r>
            <a:r>
              <a:rPr lang="es-ES" dirty="0"/>
              <a:t>, F.  y </a:t>
            </a:r>
            <a:r>
              <a:rPr lang="es-ES" dirty="0" err="1"/>
              <a:t>Germain</a:t>
            </a:r>
            <a:r>
              <a:rPr lang="es-ES" dirty="0"/>
              <a:t>, G. (1991). </a:t>
            </a:r>
            <a:r>
              <a:rPr lang="es-ES" i="1" dirty="0"/>
              <a:t>Liderazgo práctico en el control total de pérdidas</a:t>
            </a:r>
            <a:r>
              <a:rPr lang="es-ES" dirty="0"/>
              <a:t>. International </a:t>
            </a:r>
            <a:endParaRPr lang="es-ES" dirty="0" smtClean="0"/>
          </a:p>
          <a:p>
            <a:endParaRPr lang="es-ES" dirty="0"/>
          </a:p>
          <a:p>
            <a:r>
              <a:rPr lang="es-ES" dirty="0" err="1" smtClean="0"/>
              <a:t>Loss</a:t>
            </a:r>
            <a:r>
              <a:rPr lang="es-ES" dirty="0" smtClean="0"/>
              <a:t> </a:t>
            </a:r>
            <a:r>
              <a:rPr lang="es-ES" dirty="0"/>
              <a:t>Control </a:t>
            </a:r>
            <a:r>
              <a:rPr lang="es-ES" dirty="0" err="1"/>
              <a:t>Institute</a:t>
            </a:r>
            <a:r>
              <a:rPr lang="es-ES" dirty="0"/>
              <a:t>. Atlanta (EE.UU</a:t>
            </a:r>
            <a:r>
              <a:rPr lang="es-ES" dirty="0" smtClean="0"/>
              <a:t>).</a:t>
            </a:r>
          </a:p>
          <a:p>
            <a:endParaRPr lang="es-CO" dirty="0"/>
          </a:p>
          <a:p>
            <a:r>
              <a:rPr lang="es-ES" dirty="0" err="1"/>
              <a:t>Boff</a:t>
            </a:r>
            <a:r>
              <a:rPr lang="es-ES" dirty="0"/>
              <a:t>, L. (2002). </a:t>
            </a:r>
            <a:r>
              <a:rPr lang="es-ES" i="1" dirty="0"/>
              <a:t>El Cuidado Esencial</a:t>
            </a:r>
            <a:r>
              <a:rPr lang="es-ES" dirty="0"/>
              <a:t>.  Madrid, </a:t>
            </a:r>
            <a:r>
              <a:rPr lang="es-ES" dirty="0" err="1"/>
              <a:t>Trotta</a:t>
            </a:r>
            <a:r>
              <a:rPr lang="es-ES" dirty="0" smtClean="0"/>
              <a:t>.</a:t>
            </a:r>
            <a:r>
              <a:rPr lang="es-ES" dirty="0"/>
              <a:t> </a:t>
            </a:r>
            <a:endParaRPr lang="es-ES" dirty="0" smtClean="0"/>
          </a:p>
          <a:p>
            <a:endParaRPr lang="es-CO" dirty="0"/>
          </a:p>
          <a:p>
            <a:r>
              <a:rPr lang="es-ES" dirty="0" err="1"/>
              <a:t>Comins</a:t>
            </a:r>
            <a:r>
              <a:rPr lang="es-ES" dirty="0"/>
              <a:t>, I. (2003). </a:t>
            </a:r>
            <a:r>
              <a:rPr lang="es-ES" i="1" dirty="0"/>
              <a:t>La ética del cuidado como educación para la paz</a:t>
            </a:r>
            <a:r>
              <a:rPr lang="es-ES" dirty="0"/>
              <a:t>. (Tesis de doctorado). Universidad Jaume I, Castellón</a:t>
            </a:r>
            <a:r>
              <a:rPr lang="es-ES" dirty="0" smtClean="0"/>
              <a:t>.</a:t>
            </a:r>
            <a:r>
              <a:rPr lang="es-ES" dirty="0"/>
              <a:t> </a:t>
            </a:r>
            <a:endParaRPr lang="es-CO" dirty="0"/>
          </a:p>
        </p:txBody>
      </p:sp>
      <p:sp>
        <p:nvSpPr>
          <p:cNvPr id="9" name="Rectangle 4"/>
          <p:cNvSpPr>
            <a:spLocks noChangeArrowheads="1"/>
          </p:cNvSpPr>
          <p:nvPr/>
        </p:nvSpPr>
        <p:spPr bwMode="auto">
          <a:xfrm>
            <a:off x="138565" y="266159"/>
            <a:ext cx="3313043"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lvl="2" algn="ctr" eaLnBrk="0" fontAlgn="base" hangingPunct="0">
              <a:spcBef>
                <a:spcPct val="0"/>
              </a:spcBef>
              <a:spcAft>
                <a:spcPct val="0"/>
              </a:spcAft>
            </a:pPr>
            <a:r>
              <a:rPr lang="es-CO" sz="2700" b="1" dirty="0">
                <a:solidFill>
                  <a:srgbClr val="92D050"/>
                </a:solidFill>
                <a:latin typeface="Calibri" panose="020F0502020204030204" pitchFamily="34" charset="0"/>
                <a:ea typeface="Calibri" panose="020F0502020204030204" pitchFamily="34" charset="0"/>
                <a:cs typeface="Times New Roman" panose="02020603050405020304" pitchFamily="18" charset="0"/>
              </a:rPr>
              <a:t>Bibliografía.</a:t>
            </a:r>
          </a:p>
        </p:txBody>
      </p:sp>
    </p:spTree>
    <p:extLst>
      <p:ext uri="{BB962C8B-B14F-4D97-AF65-F5344CB8AC3E}">
        <p14:creationId xmlns:p14="http://schemas.microsoft.com/office/powerpoint/2010/main" val="229147965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55576"/>
            <a:ext cx="13856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dirty="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a:p>
        </p:txBody>
      </p:sp>
      <p:sp>
        <p:nvSpPr>
          <p:cNvPr id="3" name="CuadroTexto 2"/>
          <p:cNvSpPr txBox="1"/>
          <p:nvPr/>
        </p:nvSpPr>
        <p:spPr>
          <a:xfrm>
            <a:off x="138565" y="1199781"/>
            <a:ext cx="8814430" cy="4524315"/>
          </a:xfrm>
          <a:prstGeom prst="rect">
            <a:avLst/>
          </a:prstGeom>
          <a:noFill/>
          <a:ln>
            <a:solidFill>
              <a:schemeClr val="accent1"/>
            </a:solidFill>
          </a:ln>
        </p:spPr>
        <p:txBody>
          <a:bodyPr wrap="square" rtlCol="0">
            <a:spAutoFit/>
          </a:bodyPr>
          <a:lstStyle/>
          <a:p>
            <a:r>
              <a:rPr lang="es-ES" dirty="0"/>
              <a:t>Cooper, C. (2012). </a:t>
            </a:r>
            <a:r>
              <a:rPr lang="es-ES" i="1" dirty="0"/>
              <a:t>Responsabilidad social en el cuidado del medio ambiente</a:t>
            </a:r>
            <a:r>
              <a:rPr lang="es-ES" dirty="0"/>
              <a:t>. Recuperado de: </a:t>
            </a:r>
            <a:r>
              <a:rPr lang="es-ES" dirty="0">
                <a:hlinkClick r:id="rId2"/>
              </a:rPr>
              <a:t>http://www.cirrocooper.com.mx/2012/05/responsabilidad-social-en-el-cuidado-del-medio-ambiente</a:t>
            </a:r>
            <a:r>
              <a:rPr lang="es-ES" dirty="0" smtClean="0">
                <a:hlinkClick r:id="rId2"/>
              </a:rPr>
              <a:t>/</a:t>
            </a:r>
            <a:endParaRPr lang="es-ES" dirty="0" smtClean="0"/>
          </a:p>
          <a:p>
            <a:endParaRPr lang="es-CO" dirty="0"/>
          </a:p>
          <a:p>
            <a:r>
              <a:rPr lang="es-ES" dirty="0"/>
              <a:t>CSCE, (1990). </a:t>
            </a:r>
            <a:r>
              <a:rPr lang="es-ES" i="1" dirty="0"/>
              <a:t>La Carta de París</a:t>
            </a:r>
            <a:r>
              <a:rPr lang="es-ES" dirty="0"/>
              <a:t>. Recuperado de: </a:t>
            </a:r>
            <a:r>
              <a:rPr lang="es-ES" u="sng" dirty="0">
                <a:hlinkClick r:id="rId3"/>
              </a:rPr>
              <a:t>http://</a:t>
            </a:r>
            <a:r>
              <a:rPr lang="es-ES" u="sng" dirty="0" smtClean="0">
                <a:hlinkClick r:id="rId3"/>
              </a:rPr>
              <a:t>www.osce.org/es/mc/39521?download</a:t>
            </a:r>
            <a:endParaRPr lang="es-ES" u="sng" dirty="0" smtClean="0"/>
          </a:p>
          <a:p>
            <a:endParaRPr lang="es-CO" dirty="0"/>
          </a:p>
          <a:p>
            <a:r>
              <a:rPr lang="es-ES" dirty="0" err="1"/>
              <a:t>Ferrarós</a:t>
            </a:r>
            <a:r>
              <a:rPr lang="es-ES" dirty="0"/>
              <a:t>, J. (2010). </a:t>
            </a:r>
            <a:r>
              <a:rPr lang="es-ES" i="1" dirty="0"/>
              <a:t>Cambio de cultura organizacional: Hacia una cultura del cuidado</a:t>
            </a:r>
            <a:r>
              <a:rPr lang="es-ES" dirty="0"/>
              <a:t>. Artículo recuperado a partir de la conferencia brindada por el autor en las terceras jornadas técnicas de ISA 2010, que tuvieron lugar en Medellín, Colombia, los días 17, 18 y 19 de agosto.</a:t>
            </a:r>
            <a:endParaRPr lang="es-CO" dirty="0"/>
          </a:p>
          <a:p>
            <a:r>
              <a:rPr lang="es-ES" dirty="0"/>
              <a:t> </a:t>
            </a:r>
            <a:endParaRPr lang="es-CO" dirty="0"/>
          </a:p>
          <a:p>
            <a:r>
              <a:rPr lang="es-ES" dirty="0" err="1"/>
              <a:t>Ferrarós</a:t>
            </a:r>
            <a:r>
              <a:rPr lang="es-ES" dirty="0"/>
              <a:t>, J. (2010). </a:t>
            </a:r>
            <a:r>
              <a:rPr lang="es-ES" i="1" dirty="0"/>
              <a:t>De la seguridad como valor a la educación y cuidado</a:t>
            </a:r>
            <a:r>
              <a:rPr lang="es-ES" dirty="0"/>
              <a:t>. Claves para la sostenibilidad. Proceso de transformación cultural. Autor. Buenos Aires (Argentina).</a:t>
            </a:r>
            <a:endParaRPr lang="es-CO" dirty="0"/>
          </a:p>
          <a:p>
            <a:r>
              <a:rPr lang="es-ES" dirty="0"/>
              <a:t> </a:t>
            </a:r>
            <a:endParaRPr lang="es-CO" dirty="0"/>
          </a:p>
          <a:p>
            <a:r>
              <a:rPr lang="es-ES" dirty="0"/>
              <a:t>Ramírez, G. (2010). </a:t>
            </a:r>
            <a:r>
              <a:rPr lang="es-ES" i="1" dirty="0"/>
              <a:t>Inspecciones de Seguridad</a:t>
            </a:r>
            <a:r>
              <a:rPr lang="es-ES" dirty="0"/>
              <a:t>. Mapeo ARL SURA. Recuperado de: www.arlsura.com/mapeo</a:t>
            </a:r>
            <a:endParaRPr lang="es-CO" dirty="0">
              <a:effectLst/>
            </a:endParaRPr>
          </a:p>
        </p:txBody>
      </p:sp>
      <p:sp>
        <p:nvSpPr>
          <p:cNvPr id="9" name="Rectangle 4"/>
          <p:cNvSpPr>
            <a:spLocks noChangeArrowheads="1"/>
          </p:cNvSpPr>
          <p:nvPr/>
        </p:nvSpPr>
        <p:spPr bwMode="auto">
          <a:xfrm>
            <a:off x="138565" y="266159"/>
            <a:ext cx="3313043"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lvl="2" algn="ctr" eaLnBrk="0" fontAlgn="base" hangingPunct="0">
              <a:spcBef>
                <a:spcPct val="0"/>
              </a:spcBef>
              <a:spcAft>
                <a:spcPct val="0"/>
              </a:spcAft>
            </a:pPr>
            <a:r>
              <a:rPr lang="es-CO" sz="2700" b="1" dirty="0">
                <a:solidFill>
                  <a:srgbClr val="92D050"/>
                </a:solidFill>
                <a:latin typeface="Calibri" panose="020F0502020204030204" pitchFamily="34" charset="0"/>
                <a:ea typeface="Calibri" panose="020F0502020204030204" pitchFamily="34" charset="0"/>
                <a:cs typeface="Times New Roman" panose="02020603050405020304" pitchFamily="18" charset="0"/>
              </a:rPr>
              <a:t>Bibliografía.</a:t>
            </a:r>
          </a:p>
        </p:txBody>
      </p:sp>
    </p:spTree>
    <p:extLst>
      <p:ext uri="{BB962C8B-B14F-4D97-AF65-F5344CB8AC3E}">
        <p14:creationId xmlns:p14="http://schemas.microsoft.com/office/powerpoint/2010/main" val="67212799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1" y="855576"/>
            <a:ext cx="13856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dirty="0"/>
          </a:p>
        </p:txBody>
      </p:sp>
      <p:sp>
        <p:nvSpPr>
          <p:cNvPr id="8" name="Rectangle 6"/>
          <p:cNvSpPr>
            <a:spLocks noChangeArrowheads="1"/>
          </p:cNvSpPr>
          <p:nvPr/>
        </p:nvSpPr>
        <p:spPr bwMode="auto">
          <a:xfrm>
            <a:off x="-191022" y="1760666"/>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a:p>
        </p:txBody>
      </p:sp>
      <p:sp>
        <p:nvSpPr>
          <p:cNvPr id="3" name="CuadroTexto 2"/>
          <p:cNvSpPr txBox="1"/>
          <p:nvPr/>
        </p:nvSpPr>
        <p:spPr>
          <a:xfrm>
            <a:off x="138548" y="2186032"/>
            <a:ext cx="8814430" cy="2477601"/>
          </a:xfrm>
          <a:prstGeom prst="rect">
            <a:avLst/>
          </a:prstGeom>
          <a:noFill/>
          <a:ln>
            <a:solidFill>
              <a:schemeClr val="accent1"/>
            </a:solidFill>
          </a:ln>
        </p:spPr>
        <p:txBody>
          <a:bodyPr wrap="square" rtlCol="0">
            <a:spAutoFit/>
          </a:bodyPr>
          <a:lstStyle/>
          <a:p>
            <a:endParaRPr lang="es-CO" sz="1350" dirty="0"/>
          </a:p>
          <a:p>
            <a:endParaRPr lang="es-CO" sz="1350" dirty="0"/>
          </a:p>
          <a:p>
            <a:endParaRPr lang="es-CO" sz="1350" dirty="0"/>
          </a:p>
          <a:p>
            <a:endParaRPr lang="es-CO" sz="1350" dirty="0"/>
          </a:p>
          <a:p>
            <a:endParaRPr lang="es-CO" sz="1350" dirty="0"/>
          </a:p>
          <a:p>
            <a:endParaRPr lang="es-CO" sz="1350" dirty="0"/>
          </a:p>
          <a:p>
            <a:endParaRPr lang="es-CO" sz="1350" dirty="0"/>
          </a:p>
          <a:p>
            <a:endParaRPr lang="es-CO" sz="1350" dirty="0"/>
          </a:p>
          <a:p>
            <a:endParaRPr lang="es-CO" sz="1350" dirty="0"/>
          </a:p>
          <a:p>
            <a:endParaRPr lang="es-CO" sz="1350" dirty="0"/>
          </a:p>
          <a:p>
            <a:r>
              <a:rPr lang="es-CO" sz="2000" b="1" dirty="0"/>
              <a:t>ANA CARMENZA GÓMEZ GIRALDO</a:t>
            </a:r>
            <a:r>
              <a:rPr lang="es-CO" sz="2000" dirty="0"/>
              <a:t>.</a:t>
            </a:r>
          </a:p>
        </p:txBody>
      </p:sp>
      <p:sp>
        <p:nvSpPr>
          <p:cNvPr id="9" name="Rectangle 4"/>
          <p:cNvSpPr>
            <a:spLocks noChangeArrowheads="1"/>
          </p:cNvSpPr>
          <p:nvPr/>
        </p:nvSpPr>
        <p:spPr bwMode="auto">
          <a:xfrm>
            <a:off x="583096" y="358691"/>
            <a:ext cx="2637183"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lvl="2" algn="ctr" eaLnBrk="0" fontAlgn="base" hangingPunct="0">
              <a:spcBef>
                <a:spcPct val="0"/>
              </a:spcBef>
              <a:spcAft>
                <a:spcPct val="0"/>
              </a:spcAft>
            </a:pPr>
            <a:r>
              <a:rPr lang="es-CO" sz="2700" b="1" dirty="0">
                <a:solidFill>
                  <a:srgbClr val="92D050"/>
                </a:solidFill>
                <a:latin typeface="Calibri" panose="020F0502020204030204" pitchFamily="34" charset="0"/>
                <a:ea typeface="Calibri" panose="020F0502020204030204" pitchFamily="34" charset="0"/>
                <a:cs typeface="Times New Roman" panose="02020603050405020304" pitchFamily="18" charset="0"/>
              </a:rPr>
              <a:t>Autores </a:t>
            </a:r>
          </a:p>
        </p:txBody>
      </p:sp>
    </p:spTree>
    <p:extLst>
      <p:ext uri="{BB962C8B-B14F-4D97-AF65-F5344CB8AC3E}">
        <p14:creationId xmlns:p14="http://schemas.microsoft.com/office/powerpoint/2010/main" val="66356643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3"/>
          <a:stretch>
            <a:fillRect/>
          </a:stretch>
        </p:blipFill>
        <p:spPr>
          <a:xfrm>
            <a:off x="123246" y="917357"/>
            <a:ext cx="5150059" cy="5023288"/>
          </a:xfrm>
          <a:prstGeom prst="rect">
            <a:avLst/>
          </a:prstGeom>
        </p:spPr>
      </p:pic>
      <p:sp>
        <p:nvSpPr>
          <p:cNvPr id="2" name="Rectángulo 1"/>
          <p:cNvSpPr/>
          <p:nvPr/>
        </p:nvSpPr>
        <p:spPr>
          <a:xfrm>
            <a:off x="6133230" y="2598393"/>
            <a:ext cx="2150845" cy="692497"/>
          </a:xfrm>
          <a:prstGeom prst="rect">
            <a:avLst/>
          </a:prstGeom>
          <a:noFill/>
        </p:spPr>
        <p:txBody>
          <a:bodyPr wrap="none" lIns="68580" tIns="34290" rIns="68580" bIns="34290">
            <a:spAutoFit/>
          </a:bodyPr>
          <a:lstStyle/>
          <a:p>
            <a:pPr algn="ctr"/>
            <a:r>
              <a:rPr lang="es-ES" sz="4050" dirty="0">
                <a:ln w="0"/>
                <a:solidFill>
                  <a:schemeClr val="accent1"/>
                </a:solidFill>
                <a:effectLst>
                  <a:outerShdw blurRad="38100" dist="25400" dir="5400000" algn="ctr" rotWithShape="0">
                    <a:srgbClr val="6E747A">
                      <a:alpha val="43000"/>
                    </a:srgbClr>
                  </a:outerShdw>
                </a:effectLst>
              </a:rPr>
              <a:t>Gracias… </a:t>
            </a:r>
          </a:p>
        </p:txBody>
      </p:sp>
      <p:sp>
        <p:nvSpPr>
          <p:cNvPr id="5" name="CuadroTexto 4"/>
          <p:cNvSpPr txBox="1"/>
          <p:nvPr/>
        </p:nvSpPr>
        <p:spPr>
          <a:xfrm>
            <a:off x="5648458" y="3429001"/>
            <a:ext cx="3120389" cy="715581"/>
          </a:xfrm>
          <a:prstGeom prst="rect">
            <a:avLst/>
          </a:prstGeom>
          <a:noFill/>
        </p:spPr>
        <p:txBody>
          <a:bodyPr wrap="square" rtlCol="0">
            <a:spAutoFit/>
          </a:bodyPr>
          <a:lstStyle/>
          <a:p>
            <a:pPr algn="ctr"/>
            <a:r>
              <a:rPr lang="es-CO" sz="1350" b="1" dirty="0"/>
              <a:t>Te invitamos que sigas construyendo momentos del cuidado en tu vida familiar, laboral y social.</a:t>
            </a:r>
          </a:p>
        </p:txBody>
      </p:sp>
    </p:spTree>
    <p:extLst>
      <p:ext uri="{BB962C8B-B14F-4D97-AF65-F5344CB8AC3E}">
        <p14:creationId xmlns:p14="http://schemas.microsoft.com/office/powerpoint/2010/main" val="378184719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715618" y="276550"/>
            <a:ext cx="2421176"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CO" sz="2700" b="1" dirty="0">
                <a:solidFill>
                  <a:srgbClr val="92D050"/>
                </a:solidFill>
                <a:latin typeface="Calibri" panose="020F0502020204030204" pitchFamily="34" charset="0"/>
                <a:ea typeface="Calibri" panose="020F0502020204030204" pitchFamily="34" charset="0"/>
                <a:cs typeface="Times New Roman" panose="02020603050405020304" pitchFamily="18" charset="0"/>
              </a:rPr>
              <a:t>Mapa curricular</a:t>
            </a:r>
            <a:endParaRPr lang="es-CO" sz="2700" dirty="0">
              <a:solidFill>
                <a:srgbClr val="92D050"/>
              </a:solidFill>
              <a:latin typeface="Arial" panose="020B0604020202020204" pitchFamily="34" charset="0"/>
            </a:endParaRPr>
          </a:p>
        </p:txBody>
      </p:sp>
      <p:pic>
        <p:nvPicPr>
          <p:cNvPr id="5" name="Imagen 4"/>
          <p:cNvPicPr/>
          <p:nvPr/>
        </p:nvPicPr>
        <p:blipFill>
          <a:blip r:embed="rId2"/>
          <a:stretch>
            <a:fillRect/>
          </a:stretch>
        </p:blipFill>
        <p:spPr>
          <a:xfrm>
            <a:off x="152390" y="1684709"/>
            <a:ext cx="5506288" cy="3867952"/>
          </a:xfrm>
          <a:prstGeom prst="rect">
            <a:avLst/>
          </a:prstGeom>
        </p:spPr>
      </p:pic>
      <p:sp>
        <p:nvSpPr>
          <p:cNvPr id="2" name="CuadroTexto 1"/>
          <p:cNvSpPr txBox="1"/>
          <p:nvPr/>
        </p:nvSpPr>
        <p:spPr>
          <a:xfrm>
            <a:off x="5788741" y="1882177"/>
            <a:ext cx="3015104" cy="2800767"/>
          </a:xfrm>
          <a:prstGeom prst="rect">
            <a:avLst/>
          </a:prstGeom>
          <a:noFill/>
        </p:spPr>
        <p:txBody>
          <a:bodyPr wrap="square" rtlCol="0">
            <a:spAutoFit/>
          </a:bodyPr>
          <a:lstStyle/>
          <a:p>
            <a:pPr algn="ctr"/>
            <a:r>
              <a:rPr lang="es-CO" sz="1600" dirty="0"/>
              <a:t>La Unidad de aprendizaje Inspecciones de </a:t>
            </a:r>
            <a:r>
              <a:rPr lang="es-CO" sz="1600" dirty="0" smtClean="0"/>
              <a:t>Seguridad en enfoque de gestión, pertenece </a:t>
            </a:r>
            <a:r>
              <a:rPr lang="es-CO" sz="1600" dirty="0"/>
              <a:t>a la asignatura Identificación de peligros y evaluación de riesgos y al área de conocimiento Sistemas de gestión en seguridad y salud en el trabajo SG-SST</a:t>
            </a:r>
          </a:p>
          <a:p>
            <a:pPr algn="ctr"/>
            <a:endParaRPr lang="es-CO" sz="1600" dirty="0">
              <a:solidFill>
                <a:srgbClr val="FF0000"/>
              </a:solidFill>
            </a:endParaRPr>
          </a:p>
          <a:p>
            <a:pPr algn="ctr"/>
            <a:r>
              <a:rPr lang="es-CO" sz="1600" dirty="0"/>
              <a:t>Diseño curricular del SENA  Código No. 230101030</a:t>
            </a:r>
          </a:p>
        </p:txBody>
      </p:sp>
    </p:spTree>
    <p:extLst>
      <p:ext uri="{BB962C8B-B14F-4D97-AF65-F5344CB8AC3E}">
        <p14:creationId xmlns:p14="http://schemas.microsoft.com/office/powerpoint/2010/main" val="20118554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530088" y="3732001"/>
            <a:ext cx="7832034" cy="1197807"/>
          </a:xfrm>
          <a:prstGeom prst="rect">
            <a:avLst/>
          </a:prstGeom>
          <a:solidFill>
            <a:schemeClr val="bg1">
              <a:lumMod val="9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algn="ctr"/>
            <a:r>
              <a:rPr lang="es-ES" sz="1600" dirty="0">
                <a:solidFill>
                  <a:schemeClr val="tx1"/>
                </a:solidFill>
              </a:rPr>
              <a:t>¿He tenido algún accidente por no comunicar oportunamente los riesgos laborales al responsable del Sistema de Gestión en Seguridad y Salud en el Trabajo de mi empresa?  </a:t>
            </a:r>
            <a:r>
              <a:rPr lang="es-ES" sz="1600" dirty="0" smtClean="0">
                <a:solidFill>
                  <a:schemeClr val="tx1"/>
                </a:solidFill>
              </a:rPr>
              <a:t>y </a:t>
            </a:r>
            <a:r>
              <a:rPr lang="es-ES" sz="1600" dirty="0">
                <a:solidFill>
                  <a:schemeClr val="tx1"/>
                </a:solidFill>
              </a:rPr>
              <a:t>que se hayan implementado las medidas correctivas necesarias.</a:t>
            </a:r>
            <a:endParaRPr lang="es-CO" sz="1600" dirty="0">
              <a:solidFill>
                <a:schemeClr val="tx1"/>
              </a:solidFill>
            </a:endParaRPr>
          </a:p>
        </p:txBody>
      </p:sp>
      <p:sp>
        <p:nvSpPr>
          <p:cNvPr id="5" name="Elipse 4"/>
          <p:cNvSpPr/>
          <p:nvPr/>
        </p:nvSpPr>
        <p:spPr>
          <a:xfrm>
            <a:off x="4238625" y="153532"/>
            <a:ext cx="666750" cy="666750"/>
          </a:xfrm>
          <a:prstGeom prst="ellipse">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s-CO" sz="1350"/>
          </a:p>
        </p:txBody>
      </p:sp>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a:p>
        </p:txBody>
      </p:sp>
      <p:sp>
        <p:nvSpPr>
          <p:cNvPr id="7" name="Rectangle 4"/>
          <p:cNvSpPr>
            <a:spLocks noChangeArrowheads="1"/>
          </p:cNvSpPr>
          <p:nvPr/>
        </p:nvSpPr>
        <p:spPr bwMode="auto">
          <a:xfrm>
            <a:off x="695081" y="1295104"/>
            <a:ext cx="7087088" cy="19620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r>
              <a:rPr lang="es-ES" b="1" dirty="0"/>
              <a:t>“El cuidado es el orientador anticipado de nuestras acciones para que sean constructivas y no destructivas”</a:t>
            </a:r>
            <a:endParaRPr lang="es-CO" dirty="0"/>
          </a:p>
          <a:p>
            <a:r>
              <a:rPr lang="es-ES" i="1" dirty="0"/>
              <a:t> </a:t>
            </a:r>
            <a:endParaRPr lang="es-CO" dirty="0"/>
          </a:p>
          <a:p>
            <a:r>
              <a:rPr lang="es-ES" dirty="0" err="1"/>
              <a:t>Boff</a:t>
            </a:r>
            <a:r>
              <a:rPr lang="es-ES" dirty="0"/>
              <a:t>, L. (2012) ¿Qué significa el cuidado?</a:t>
            </a:r>
            <a:endParaRPr lang="es-CO" dirty="0"/>
          </a:p>
          <a:p>
            <a:r>
              <a:rPr lang="es-ES" dirty="0"/>
              <a:t>Recuperado de http://www.servicioskoinonia.org/boff/articulo.php?num=489</a:t>
            </a:r>
            <a:endParaRPr lang="es-CO" dirty="0"/>
          </a:p>
          <a:p>
            <a:pPr defTabSz="685800" eaLnBrk="0" fontAlgn="base" hangingPunct="0">
              <a:spcBef>
                <a:spcPct val="0"/>
              </a:spcBef>
              <a:spcAft>
                <a:spcPct val="0"/>
              </a:spcAft>
            </a:pPr>
            <a:endParaRPr lang="es-CO" sz="1500" dirty="0">
              <a:latin typeface="Arial" panose="020B0604020202020204" pitchFamily="34" charset="0"/>
            </a:endParaRPr>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a:p>
        </p:txBody>
      </p:sp>
      <p:sp>
        <p:nvSpPr>
          <p:cNvPr id="9" name="Rectángulo 8"/>
          <p:cNvSpPr/>
          <p:nvPr/>
        </p:nvSpPr>
        <p:spPr>
          <a:xfrm>
            <a:off x="69283" y="312451"/>
            <a:ext cx="3958135" cy="507831"/>
          </a:xfrm>
          <a:prstGeom prst="rect">
            <a:avLst/>
          </a:prstGeom>
        </p:spPr>
        <p:txBody>
          <a:bodyPr wrap="none">
            <a:spAutoFit/>
          </a:bodyPr>
          <a:lstStyle/>
          <a:p>
            <a:pPr eaLnBrk="0" fontAlgn="base" hangingPunct="0">
              <a:spcBef>
                <a:spcPct val="0"/>
              </a:spcBef>
              <a:spcAft>
                <a:spcPct val="0"/>
              </a:spcAft>
            </a:pPr>
            <a:r>
              <a:rPr lang="es-CO" sz="1350" dirty="0">
                <a:latin typeface="Calibri" panose="020F0502020204030204" pitchFamily="34" charset="0"/>
                <a:ea typeface="Calibri" panose="020F0502020204030204" pitchFamily="34" charset="0"/>
                <a:cs typeface="Times New Roman" panose="02020603050405020304" pitchFamily="18" charset="0"/>
              </a:rPr>
              <a:t> </a:t>
            </a:r>
            <a:r>
              <a:rPr lang="es-CO" sz="2700" b="1" dirty="0">
                <a:solidFill>
                  <a:srgbClr val="92D050"/>
                </a:solidFill>
                <a:latin typeface="Calibri" panose="020F0502020204030204" pitchFamily="34" charset="0"/>
                <a:ea typeface="Calibri" panose="020F0502020204030204" pitchFamily="34" charset="0"/>
                <a:cs typeface="Times New Roman" panose="02020603050405020304" pitchFamily="18" charset="0"/>
              </a:rPr>
              <a:t>1.  Cuidado de uno mismo</a:t>
            </a:r>
          </a:p>
        </p:txBody>
      </p:sp>
    </p:spTree>
    <p:extLst>
      <p:ext uri="{BB962C8B-B14F-4D97-AF65-F5344CB8AC3E}">
        <p14:creationId xmlns:p14="http://schemas.microsoft.com/office/powerpoint/2010/main" val="27750198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lipse 4"/>
          <p:cNvSpPr/>
          <p:nvPr/>
        </p:nvSpPr>
        <p:spPr>
          <a:xfrm>
            <a:off x="6632239" y="107489"/>
            <a:ext cx="666750" cy="666750"/>
          </a:xfrm>
          <a:prstGeom prst="ellipse">
            <a:avLst/>
          </a:prstGeom>
          <a:blipFill rotWithShape="1">
            <a:blip r:embed="rId2"/>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s-CO" sz="1350"/>
          </a:p>
        </p:txBody>
      </p:sp>
      <p:sp>
        <p:nvSpPr>
          <p:cNvPr id="6" name="Rectangle 3"/>
          <p:cNvSpPr>
            <a:spLocks noChangeArrowheads="1"/>
          </p:cNvSpPr>
          <p:nvPr/>
        </p:nvSpPr>
        <p:spPr bwMode="auto">
          <a:xfrm>
            <a:off x="1"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a:p>
        </p:txBody>
      </p:sp>
      <p:sp>
        <p:nvSpPr>
          <p:cNvPr id="9" name="Rectángulo 8"/>
          <p:cNvSpPr/>
          <p:nvPr/>
        </p:nvSpPr>
        <p:spPr>
          <a:xfrm>
            <a:off x="138565" y="266408"/>
            <a:ext cx="6547370" cy="507831"/>
          </a:xfrm>
          <a:prstGeom prst="rect">
            <a:avLst/>
          </a:prstGeom>
        </p:spPr>
        <p:txBody>
          <a:bodyPr wrap="none">
            <a:spAutoFit/>
          </a:bodyPr>
          <a:lstStyle/>
          <a:p>
            <a:pPr eaLnBrk="0" fontAlgn="base" hangingPunct="0">
              <a:spcBef>
                <a:spcPct val="0"/>
              </a:spcBef>
              <a:spcAft>
                <a:spcPct val="0"/>
              </a:spcAft>
            </a:pPr>
            <a:r>
              <a:rPr lang="es-CO" sz="1350" dirty="0">
                <a:solidFill>
                  <a:srgbClr val="92D050"/>
                </a:solidFill>
                <a:latin typeface="Calibri" panose="020F0502020204030204" pitchFamily="34" charset="0"/>
                <a:ea typeface="Calibri" panose="020F0502020204030204" pitchFamily="34" charset="0"/>
                <a:cs typeface="Times New Roman" panose="02020603050405020304" pitchFamily="18" charset="0"/>
              </a:rPr>
              <a:t> </a:t>
            </a:r>
            <a:r>
              <a:rPr lang="es-CO" sz="2700" b="1" dirty="0">
                <a:solidFill>
                  <a:srgbClr val="92D050"/>
                </a:solidFill>
                <a:latin typeface="Calibri" panose="020F0502020204030204" pitchFamily="34" charset="0"/>
                <a:ea typeface="Calibri" panose="020F0502020204030204" pitchFamily="34" charset="0"/>
                <a:cs typeface="Times New Roman" panose="02020603050405020304" pitchFamily="18" charset="0"/>
              </a:rPr>
              <a:t>1.  Contextualización cuidado de uno mismo</a:t>
            </a:r>
          </a:p>
        </p:txBody>
      </p:sp>
      <p:sp>
        <p:nvSpPr>
          <p:cNvPr id="2" name="Rectángulo 1"/>
          <p:cNvSpPr/>
          <p:nvPr/>
        </p:nvSpPr>
        <p:spPr>
          <a:xfrm>
            <a:off x="667011" y="1711242"/>
            <a:ext cx="7393488" cy="2585323"/>
          </a:xfrm>
          <a:prstGeom prst="rect">
            <a:avLst/>
          </a:prstGeom>
        </p:spPr>
        <p:txBody>
          <a:bodyPr wrap="square">
            <a:spAutoFit/>
          </a:bodyPr>
          <a:lstStyle/>
          <a:p>
            <a:pPr algn="just"/>
            <a:r>
              <a:rPr lang="es-CO" dirty="0"/>
              <a:t>En el cuidado de uno mismo  inicialmente se debe hacer conciencia de los peligros a los cuales  el estudiante se ve expuesto  en su trabajo y vida cotidiana de acuerdo con la unidad de </a:t>
            </a:r>
            <a:r>
              <a:rPr lang="es-CO" dirty="0" smtClean="0"/>
              <a:t>aprendizaje. Con </a:t>
            </a:r>
            <a:r>
              <a:rPr lang="es-CO" dirty="0"/>
              <a:t>el desarrollo de esta unidad de aprendizaje, se pretende que el estudiante adquiera conocimientos para desarrollar inspecciones de seguridad, y apoye a la empresa en la identificación de los riesgos y el control de los mismos y participando activamente en el seguimiento a los planes de acción que sean producto de los riesgos que se identificaron.</a:t>
            </a:r>
          </a:p>
          <a:p>
            <a:endParaRPr lang="es-CO" dirty="0"/>
          </a:p>
        </p:txBody>
      </p:sp>
    </p:spTree>
    <p:extLst>
      <p:ext uri="{BB962C8B-B14F-4D97-AF65-F5344CB8AC3E}">
        <p14:creationId xmlns:p14="http://schemas.microsoft.com/office/powerpoint/2010/main" val="6951559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lipse 4"/>
          <p:cNvSpPr/>
          <p:nvPr/>
        </p:nvSpPr>
        <p:spPr>
          <a:xfrm>
            <a:off x="6343130" y="175224"/>
            <a:ext cx="666750" cy="666750"/>
          </a:xfrm>
          <a:prstGeom prst="ellipse">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s-CO" sz="1350"/>
          </a:p>
        </p:txBody>
      </p:sp>
      <p:sp>
        <p:nvSpPr>
          <p:cNvPr id="6" name="Rectangle 3"/>
          <p:cNvSpPr>
            <a:spLocks noChangeArrowheads="1"/>
          </p:cNvSpPr>
          <p:nvPr/>
        </p:nvSpPr>
        <p:spPr bwMode="auto">
          <a:xfrm>
            <a:off x="1" y="855576"/>
            <a:ext cx="13856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dirty="0"/>
          </a:p>
        </p:txBody>
      </p:sp>
      <p:sp>
        <p:nvSpPr>
          <p:cNvPr id="7" name="Rectangle 4"/>
          <p:cNvSpPr>
            <a:spLocks noChangeArrowheads="1"/>
          </p:cNvSpPr>
          <p:nvPr/>
        </p:nvSpPr>
        <p:spPr bwMode="auto">
          <a:xfrm>
            <a:off x="0" y="311491"/>
            <a:ext cx="6273856"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ctr" defTabSz="685800" eaLnBrk="0" fontAlgn="base" hangingPunct="0">
              <a:spcBef>
                <a:spcPct val="0"/>
              </a:spcBef>
              <a:spcAft>
                <a:spcPct val="0"/>
              </a:spcAft>
            </a:pPr>
            <a:r>
              <a:rPr lang="es-CO" sz="2700" b="1" dirty="0">
                <a:solidFill>
                  <a:srgbClr val="92D050"/>
                </a:solidFill>
                <a:latin typeface="Calibri" panose="020F0502020204030204" pitchFamily="34" charset="0"/>
                <a:ea typeface="Calibri" panose="020F0502020204030204" pitchFamily="34" charset="0"/>
                <a:cs typeface="Times New Roman" panose="02020603050405020304" pitchFamily="18" charset="0"/>
              </a:rPr>
              <a:t>1.  Construyendo el cuidado de uno mismo </a:t>
            </a:r>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a:p>
        </p:txBody>
      </p:sp>
      <p:sp>
        <p:nvSpPr>
          <p:cNvPr id="10" name="Rectangle 4"/>
          <p:cNvSpPr>
            <a:spLocks noChangeArrowheads="1"/>
          </p:cNvSpPr>
          <p:nvPr/>
        </p:nvSpPr>
        <p:spPr bwMode="auto">
          <a:xfrm>
            <a:off x="215173" y="1237447"/>
            <a:ext cx="1368259" cy="377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ctr" defTabSz="685800" eaLnBrk="0" fontAlgn="base" hangingPunct="0">
              <a:spcBef>
                <a:spcPct val="0"/>
              </a:spcBef>
              <a:spcAft>
                <a:spcPct val="0"/>
              </a:spcAft>
            </a:pPr>
            <a:r>
              <a:rPr lang="es-CO" sz="20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OBJETIVO</a:t>
            </a:r>
            <a:endParaRPr lang="es-CO" sz="2000" dirty="0">
              <a:latin typeface="Arial" panose="020B0604020202020204" pitchFamily="34" charset="0"/>
            </a:endParaRPr>
          </a:p>
        </p:txBody>
      </p:sp>
      <p:sp>
        <p:nvSpPr>
          <p:cNvPr id="3" name="CuadroTexto 2"/>
          <p:cNvSpPr txBox="1"/>
          <p:nvPr/>
        </p:nvSpPr>
        <p:spPr>
          <a:xfrm>
            <a:off x="69274" y="1799115"/>
            <a:ext cx="8814430" cy="646331"/>
          </a:xfrm>
          <a:prstGeom prst="rect">
            <a:avLst/>
          </a:prstGeom>
          <a:noFill/>
          <a:ln>
            <a:solidFill>
              <a:schemeClr val="accent1"/>
            </a:solidFill>
          </a:ln>
        </p:spPr>
        <p:txBody>
          <a:bodyPr wrap="square" rtlCol="0">
            <a:spAutoFit/>
          </a:bodyPr>
          <a:lstStyle/>
          <a:p>
            <a:r>
              <a:rPr lang="es-ES" dirty="0"/>
              <a:t>Permitir el reconocimiento de las consecuencias que traen los riesgos en el lugar de trabajo y la ausencia de control de los mismos.</a:t>
            </a:r>
            <a:endParaRPr lang="es-CO" dirty="0"/>
          </a:p>
        </p:txBody>
      </p:sp>
      <p:sp>
        <p:nvSpPr>
          <p:cNvPr id="11" name="Rectangle 4"/>
          <p:cNvSpPr>
            <a:spLocks noChangeArrowheads="1"/>
          </p:cNvSpPr>
          <p:nvPr/>
        </p:nvSpPr>
        <p:spPr bwMode="auto">
          <a:xfrm>
            <a:off x="215173" y="2962664"/>
            <a:ext cx="1839039" cy="377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ctr" defTabSz="685800" eaLnBrk="0" fontAlgn="base" hangingPunct="0">
              <a:spcBef>
                <a:spcPct val="0"/>
              </a:spcBef>
              <a:spcAft>
                <a:spcPct val="0"/>
              </a:spcAft>
            </a:pPr>
            <a:r>
              <a:rPr lang="es-CO" sz="20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PASO A PASO</a:t>
            </a:r>
            <a:endParaRPr lang="es-CO" sz="2000" dirty="0">
              <a:latin typeface="Arial" panose="020B0604020202020204" pitchFamily="34" charset="0"/>
            </a:endParaRPr>
          </a:p>
        </p:txBody>
      </p:sp>
      <p:sp>
        <p:nvSpPr>
          <p:cNvPr id="12" name="CuadroTexto 11"/>
          <p:cNvSpPr txBox="1"/>
          <p:nvPr/>
        </p:nvSpPr>
        <p:spPr>
          <a:xfrm>
            <a:off x="138565" y="3448322"/>
            <a:ext cx="8814430" cy="1962076"/>
          </a:xfrm>
          <a:prstGeom prst="rect">
            <a:avLst/>
          </a:prstGeom>
          <a:noFill/>
          <a:ln>
            <a:solidFill>
              <a:schemeClr val="accent1"/>
            </a:solidFill>
          </a:ln>
        </p:spPr>
        <p:txBody>
          <a:bodyPr wrap="square" rtlCol="0">
            <a:spAutoFit/>
          </a:bodyPr>
          <a:lstStyle/>
          <a:p>
            <a:r>
              <a:rPr lang="es-ES" dirty="0"/>
              <a:t>Observe detenidamente el siguiente video de “Napo” en el cual se presentan algunos comportamientos y condiciones inseguras que pueden ocasionar accidentes en el lugar de trabajo.</a:t>
            </a:r>
          </a:p>
          <a:p>
            <a:endParaRPr lang="es-ES" dirty="0"/>
          </a:p>
          <a:p>
            <a:endParaRPr lang="es-ES" dirty="0"/>
          </a:p>
          <a:p>
            <a:r>
              <a:rPr lang="es-ES" sz="1600" b="1" dirty="0"/>
              <a:t>Recuperado de: https://www.youtube.com/watch?v=OU9NOahstho</a:t>
            </a:r>
            <a:endParaRPr lang="es-CO" sz="1600" dirty="0"/>
          </a:p>
          <a:p>
            <a:endParaRPr lang="es-CO" sz="1350" dirty="0"/>
          </a:p>
        </p:txBody>
      </p:sp>
    </p:spTree>
    <p:extLst>
      <p:ext uri="{BB962C8B-B14F-4D97-AF65-F5344CB8AC3E}">
        <p14:creationId xmlns:p14="http://schemas.microsoft.com/office/powerpoint/2010/main" val="14501134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lipse 4"/>
          <p:cNvSpPr/>
          <p:nvPr/>
        </p:nvSpPr>
        <p:spPr>
          <a:xfrm>
            <a:off x="6301993" y="188826"/>
            <a:ext cx="666750" cy="666750"/>
          </a:xfrm>
          <a:prstGeom prst="ellipse">
            <a:avLst/>
          </a:prstGeom>
          <a:blipFill rotWithShape="1">
            <a:blip r:embed="rId3"/>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es-CO" sz="1350"/>
          </a:p>
        </p:txBody>
      </p:sp>
      <p:sp>
        <p:nvSpPr>
          <p:cNvPr id="6" name="Rectangle 3"/>
          <p:cNvSpPr>
            <a:spLocks noChangeArrowheads="1"/>
          </p:cNvSpPr>
          <p:nvPr/>
        </p:nvSpPr>
        <p:spPr bwMode="auto">
          <a:xfrm>
            <a:off x="1" y="855576"/>
            <a:ext cx="13856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dirty="0"/>
          </a:p>
        </p:txBody>
      </p:sp>
      <p:sp>
        <p:nvSpPr>
          <p:cNvPr id="7" name="Rectangle 4"/>
          <p:cNvSpPr>
            <a:spLocks noChangeArrowheads="1"/>
          </p:cNvSpPr>
          <p:nvPr/>
        </p:nvSpPr>
        <p:spPr bwMode="auto">
          <a:xfrm>
            <a:off x="1" y="315003"/>
            <a:ext cx="6301992"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ctr" defTabSz="685800" eaLnBrk="0" fontAlgn="base" hangingPunct="0">
              <a:spcBef>
                <a:spcPct val="0"/>
              </a:spcBef>
              <a:spcAft>
                <a:spcPct val="0"/>
              </a:spcAft>
            </a:pPr>
            <a:r>
              <a:rPr lang="es-CO" sz="2700" b="1" dirty="0">
                <a:solidFill>
                  <a:srgbClr val="92D050"/>
                </a:solidFill>
                <a:latin typeface="Calibri" panose="020F0502020204030204" pitchFamily="34" charset="0"/>
                <a:ea typeface="Calibri" panose="020F0502020204030204" pitchFamily="34" charset="0"/>
                <a:cs typeface="Times New Roman" panose="02020603050405020304" pitchFamily="18" charset="0"/>
              </a:rPr>
              <a:t>1.  Construyendo el cuidado de uno mismo </a:t>
            </a:r>
          </a:p>
        </p:txBody>
      </p:sp>
      <p:sp>
        <p:nvSpPr>
          <p:cNvPr id="8" name="Rectangle 6"/>
          <p:cNvSpPr>
            <a:spLocks noChangeArrowheads="1"/>
          </p:cNvSpPr>
          <p:nvPr/>
        </p:nvSpPr>
        <p:spPr bwMode="auto">
          <a:xfrm>
            <a:off x="1" y="15760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CO" sz="1350"/>
          </a:p>
        </p:txBody>
      </p:sp>
      <p:sp>
        <p:nvSpPr>
          <p:cNvPr id="10" name="Rectangle 4"/>
          <p:cNvSpPr>
            <a:spLocks noChangeArrowheads="1"/>
          </p:cNvSpPr>
          <p:nvPr/>
        </p:nvSpPr>
        <p:spPr bwMode="auto">
          <a:xfrm>
            <a:off x="69274" y="1154985"/>
            <a:ext cx="2143103"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ctr" defTabSz="685800" eaLnBrk="0" fontAlgn="base" hangingPunct="0">
              <a:spcBef>
                <a:spcPct val="0"/>
              </a:spcBef>
              <a:spcAft>
                <a:spcPct val="0"/>
              </a:spcAft>
            </a:pPr>
            <a:r>
              <a:rPr lang="es-CO"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CONCLUSIONES</a:t>
            </a:r>
            <a:endParaRPr lang="es-CO" dirty="0">
              <a:latin typeface="Arial" panose="020B0604020202020204" pitchFamily="34" charset="0"/>
            </a:endParaRPr>
          </a:p>
        </p:txBody>
      </p:sp>
      <p:sp>
        <p:nvSpPr>
          <p:cNvPr id="3" name="CuadroTexto 2"/>
          <p:cNvSpPr txBox="1"/>
          <p:nvPr/>
        </p:nvSpPr>
        <p:spPr>
          <a:xfrm>
            <a:off x="138565" y="1537076"/>
            <a:ext cx="8814430" cy="2554545"/>
          </a:xfrm>
          <a:prstGeom prst="rect">
            <a:avLst/>
          </a:prstGeom>
          <a:noFill/>
          <a:ln>
            <a:solidFill>
              <a:schemeClr val="accent1"/>
            </a:solidFill>
          </a:ln>
        </p:spPr>
        <p:txBody>
          <a:bodyPr wrap="square" rtlCol="0">
            <a:spAutoFit/>
          </a:bodyPr>
          <a:lstStyle/>
          <a:p>
            <a:pPr lvl="0"/>
            <a:r>
              <a:rPr lang="es-ES" sz="1600" dirty="0"/>
              <a:t>Responda las siguientes preguntas:</a:t>
            </a:r>
          </a:p>
          <a:p>
            <a:pPr lvl="0"/>
            <a:endParaRPr lang="es-CO" sz="1600" dirty="0"/>
          </a:p>
          <a:p>
            <a:pPr marL="257175" indent="-257175">
              <a:buAutoNum type="arabicPeriod"/>
            </a:pPr>
            <a:r>
              <a:rPr lang="es-ES" sz="1600" dirty="0" smtClean="0"/>
              <a:t>¿Todos </a:t>
            </a:r>
            <a:r>
              <a:rPr lang="es-ES" sz="1600" dirty="0"/>
              <a:t>los trabajadores de la empresa </a:t>
            </a:r>
            <a:r>
              <a:rPr lang="es-ES" sz="1600" dirty="0" smtClean="0"/>
              <a:t>observados </a:t>
            </a:r>
            <a:r>
              <a:rPr lang="es-ES" sz="1600" dirty="0"/>
              <a:t>en el </a:t>
            </a:r>
            <a:r>
              <a:rPr lang="es-ES" sz="1600" dirty="0" smtClean="0"/>
              <a:t>video, se </a:t>
            </a:r>
            <a:r>
              <a:rPr lang="es-ES" sz="1600" dirty="0"/>
              <a:t>encuentran comprometidos con la seguridad? ¿Por qué?</a:t>
            </a:r>
          </a:p>
          <a:p>
            <a:pPr lvl="0"/>
            <a:endParaRPr lang="es-ES" sz="1600" dirty="0"/>
          </a:p>
          <a:p>
            <a:pPr lvl="0"/>
            <a:r>
              <a:rPr lang="es-CO" sz="1600" dirty="0"/>
              <a:t>2. </a:t>
            </a:r>
            <a:r>
              <a:rPr lang="es-ES" sz="1600" dirty="0" smtClean="0"/>
              <a:t>¿</a:t>
            </a:r>
            <a:r>
              <a:rPr lang="es-ES" sz="1600" dirty="0"/>
              <a:t>C</a:t>
            </a:r>
            <a:r>
              <a:rPr lang="es-ES" sz="1600" dirty="0" smtClean="0"/>
              <a:t>onsidera que </a:t>
            </a:r>
            <a:r>
              <a:rPr lang="es-ES" sz="1600" dirty="0"/>
              <a:t>la falta de conciencia y  compromiso de los trabajadores para  </a:t>
            </a:r>
            <a:r>
              <a:rPr lang="es-ES" sz="1600" dirty="0" smtClean="0"/>
              <a:t>controlar </a:t>
            </a:r>
            <a:r>
              <a:rPr lang="es-ES" sz="1600" dirty="0"/>
              <a:t>los riesgos en la empresa, afecta su salud y su integridad física y mental? ¿Por qué?</a:t>
            </a:r>
          </a:p>
          <a:p>
            <a:pPr lvl="0"/>
            <a:endParaRPr lang="es-CO" sz="1600" dirty="0"/>
          </a:p>
          <a:p>
            <a:pPr lvl="0"/>
            <a:r>
              <a:rPr lang="es-ES" sz="1600" dirty="0"/>
              <a:t>3. </a:t>
            </a:r>
            <a:r>
              <a:rPr lang="es-ES" sz="1600" dirty="0" smtClean="0"/>
              <a:t>¿</a:t>
            </a:r>
            <a:r>
              <a:rPr lang="es-ES" sz="1600" dirty="0"/>
              <a:t>C</a:t>
            </a:r>
            <a:r>
              <a:rPr lang="es-ES" sz="1600" dirty="0" smtClean="0"/>
              <a:t>onsidera que </a:t>
            </a:r>
            <a:r>
              <a:rPr lang="es-ES" sz="1600" dirty="0"/>
              <a:t>el control de los riesgos debe hacerse en </a:t>
            </a:r>
            <a:r>
              <a:rPr lang="es-ES" sz="1600" dirty="0" smtClean="0"/>
              <a:t>equipo </a:t>
            </a:r>
            <a:r>
              <a:rPr lang="es-ES" sz="1600" dirty="0"/>
              <a:t>o es solo  responsabilidad de los niveles directivos (supervisores, mandos medios)? </a:t>
            </a:r>
            <a:r>
              <a:rPr lang="es-ES" sz="1600" dirty="0" smtClean="0"/>
              <a:t>¿Por </a:t>
            </a:r>
            <a:r>
              <a:rPr lang="es-ES" sz="1600" dirty="0"/>
              <a:t>qué?</a:t>
            </a:r>
            <a:endParaRPr lang="es-CO" sz="1600" dirty="0"/>
          </a:p>
        </p:txBody>
      </p:sp>
      <p:sp>
        <p:nvSpPr>
          <p:cNvPr id="12" name="CuadroTexto 11"/>
          <p:cNvSpPr txBox="1"/>
          <p:nvPr/>
        </p:nvSpPr>
        <p:spPr>
          <a:xfrm>
            <a:off x="69274" y="4787230"/>
            <a:ext cx="8814430" cy="646331"/>
          </a:xfrm>
          <a:prstGeom prst="rect">
            <a:avLst/>
          </a:prstGeom>
          <a:noFill/>
          <a:ln>
            <a:solidFill>
              <a:schemeClr val="accent1"/>
            </a:solidFill>
          </a:ln>
        </p:spPr>
        <p:txBody>
          <a:bodyPr wrap="square" rtlCol="0">
            <a:spAutoFit/>
          </a:bodyPr>
          <a:lstStyle/>
          <a:p>
            <a:pPr algn="ctr"/>
            <a:r>
              <a:rPr lang="es-ES" b="1" dirty="0">
                <a:solidFill>
                  <a:srgbClr val="0070C0"/>
                </a:solidFill>
              </a:rPr>
              <a:t>Ahora estas en capacidad de continuar el recorrido para el momento 2  </a:t>
            </a:r>
            <a:endParaRPr lang="es-ES" b="1" dirty="0" smtClean="0">
              <a:solidFill>
                <a:srgbClr val="0070C0"/>
              </a:solidFill>
            </a:endParaRPr>
          </a:p>
          <a:p>
            <a:pPr algn="ctr"/>
            <a:r>
              <a:rPr lang="es-ES" b="1" dirty="0" smtClean="0">
                <a:solidFill>
                  <a:srgbClr val="0070C0"/>
                </a:solidFill>
              </a:rPr>
              <a:t>“</a:t>
            </a:r>
            <a:r>
              <a:rPr lang="es-ES" b="1" dirty="0">
                <a:solidFill>
                  <a:srgbClr val="0070C0"/>
                </a:solidFill>
              </a:rPr>
              <a:t>C</a:t>
            </a:r>
            <a:r>
              <a:rPr lang="es-ES" b="1" dirty="0" smtClean="0">
                <a:solidFill>
                  <a:srgbClr val="0070C0"/>
                </a:solidFill>
              </a:rPr>
              <a:t>uidado </a:t>
            </a:r>
            <a:r>
              <a:rPr lang="es-ES" b="1" dirty="0">
                <a:solidFill>
                  <a:srgbClr val="0070C0"/>
                </a:solidFill>
              </a:rPr>
              <a:t>de la palabra” </a:t>
            </a:r>
            <a:endParaRPr lang="es-CO" dirty="0">
              <a:solidFill>
                <a:srgbClr val="0070C0"/>
              </a:solidFill>
            </a:endParaRPr>
          </a:p>
        </p:txBody>
      </p:sp>
    </p:spTree>
    <p:extLst>
      <p:ext uri="{BB962C8B-B14F-4D97-AF65-F5344CB8AC3E}">
        <p14:creationId xmlns:p14="http://schemas.microsoft.com/office/powerpoint/2010/main" val="42642080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Rectangle 6"/>
          <p:cNvSpPr>
            <a:spLocks noChangeArrowheads="1"/>
          </p:cNvSpPr>
          <p:nvPr/>
        </p:nvSpPr>
        <p:spPr bwMode="auto">
          <a:xfrm>
            <a:off x="1143001" y="1519968"/>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a:endParaRPr lang="es-CO" sz="1350">
              <a:solidFill>
                <a:prstClr val="black"/>
              </a:solidFill>
            </a:endParaRPr>
          </a:p>
        </p:txBody>
      </p:sp>
      <p:sp>
        <p:nvSpPr>
          <p:cNvPr id="7" name="CuadroTexto 6"/>
          <p:cNvSpPr txBox="1"/>
          <p:nvPr/>
        </p:nvSpPr>
        <p:spPr>
          <a:xfrm>
            <a:off x="198078" y="1194554"/>
            <a:ext cx="8736918" cy="4801314"/>
          </a:xfrm>
          <a:prstGeom prst="rect">
            <a:avLst/>
          </a:prstGeom>
          <a:noFill/>
          <a:ln>
            <a:solidFill>
              <a:schemeClr val="accent1"/>
            </a:solidFill>
          </a:ln>
        </p:spPr>
        <p:txBody>
          <a:bodyPr wrap="square" rtlCol="0">
            <a:spAutoFit/>
          </a:bodyPr>
          <a:lstStyle/>
          <a:p>
            <a:pPr algn="r" defTabSz="685800"/>
            <a:r>
              <a:rPr lang="es-CO" sz="2100" i="1" dirty="0">
                <a:solidFill>
                  <a:prstClr val="black"/>
                </a:solidFill>
              </a:rPr>
              <a:t>BALANCE DE CONSECUENCIAS</a:t>
            </a:r>
          </a:p>
          <a:p>
            <a:pPr defTabSz="685800"/>
            <a:r>
              <a:rPr lang="es-CO" sz="1000" i="1" dirty="0">
                <a:solidFill>
                  <a:prstClr val="black"/>
                </a:solidFill>
              </a:rPr>
              <a:t>1. Teniendo en cuenta los comportamientos (deseado y No deseado)</a:t>
            </a:r>
          </a:p>
          <a:p>
            <a:pPr defTabSz="685800"/>
            <a:r>
              <a:rPr lang="es-CO" sz="1000" i="1" dirty="0">
                <a:solidFill>
                  <a:prstClr val="black"/>
                </a:solidFill>
              </a:rPr>
              <a:t>Escritos en la tabla “Balance de Consecuencias” conteste estas preguntas </a:t>
            </a:r>
          </a:p>
          <a:p>
            <a:pPr defTabSz="685800"/>
            <a:r>
              <a:rPr lang="es-CO" sz="1000" i="1" dirty="0">
                <a:solidFill>
                  <a:prstClr val="black"/>
                </a:solidFill>
              </a:rPr>
              <a:t>Utilizando el espacio asignado para cada una:</a:t>
            </a:r>
          </a:p>
          <a:p>
            <a:pPr marL="214313" indent="-214313" defTabSz="685800">
              <a:buFont typeface="Wingdings" panose="05000000000000000000" pitchFamily="2" charset="2"/>
              <a:buChar char="ü"/>
            </a:pPr>
            <a:r>
              <a:rPr lang="es-CO" sz="1000" i="1" dirty="0">
                <a:solidFill>
                  <a:prstClr val="black"/>
                </a:solidFill>
              </a:rPr>
              <a:t>¿Cuáles son las consecuencias </a:t>
            </a:r>
            <a:r>
              <a:rPr lang="es-CO" sz="1000" b="1" i="1" dirty="0">
                <a:solidFill>
                  <a:prstClr val="black"/>
                </a:solidFill>
              </a:rPr>
              <a:t>negativas</a:t>
            </a:r>
            <a:r>
              <a:rPr lang="es-CO" sz="1000" i="1" dirty="0">
                <a:solidFill>
                  <a:prstClr val="black"/>
                </a:solidFill>
              </a:rPr>
              <a:t> del comportamiento</a:t>
            </a:r>
          </a:p>
          <a:p>
            <a:pPr defTabSz="685800"/>
            <a:r>
              <a:rPr lang="es-CO" sz="1000" i="1" dirty="0">
                <a:solidFill>
                  <a:prstClr val="black"/>
                </a:solidFill>
              </a:rPr>
              <a:t>Deseado?</a:t>
            </a:r>
          </a:p>
          <a:p>
            <a:pPr marL="214313" indent="-214313" defTabSz="685800">
              <a:buFont typeface="Wingdings" panose="05000000000000000000" pitchFamily="2" charset="2"/>
              <a:buChar char="ü"/>
            </a:pPr>
            <a:r>
              <a:rPr lang="es-CO" sz="1000" i="1" dirty="0">
                <a:solidFill>
                  <a:prstClr val="black"/>
                </a:solidFill>
              </a:rPr>
              <a:t>¿Cuáles son las consecuencias </a:t>
            </a:r>
            <a:r>
              <a:rPr lang="es-CO" sz="1000" b="1" i="1" dirty="0">
                <a:solidFill>
                  <a:prstClr val="black"/>
                </a:solidFill>
              </a:rPr>
              <a:t>positivas</a:t>
            </a:r>
            <a:r>
              <a:rPr lang="es-CO" sz="1000" i="1" dirty="0">
                <a:solidFill>
                  <a:prstClr val="black"/>
                </a:solidFill>
              </a:rPr>
              <a:t> del comportamiento </a:t>
            </a:r>
          </a:p>
          <a:p>
            <a:pPr defTabSz="685800"/>
            <a:r>
              <a:rPr lang="es-CO" sz="1000" i="1" dirty="0">
                <a:solidFill>
                  <a:prstClr val="black"/>
                </a:solidFill>
              </a:rPr>
              <a:t>Deseado?</a:t>
            </a:r>
          </a:p>
          <a:p>
            <a:pPr marL="214313" indent="-214313" defTabSz="685800">
              <a:buFont typeface="Wingdings" panose="05000000000000000000" pitchFamily="2" charset="2"/>
              <a:buChar char="ü"/>
            </a:pPr>
            <a:r>
              <a:rPr lang="es-CO" sz="1000" i="1" dirty="0">
                <a:solidFill>
                  <a:prstClr val="black"/>
                </a:solidFill>
              </a:rPr>
              <a:t>¿Cuáles son las consecuencias </a:t>
            </a:r>
            <a:r>
              <a:rPr lang="es-CO" sz="1000" b="1" i="1" dirty="0">
                <a:solidFill>
                  <a:prstClr val="black"/>
                </a:solidFill>
              </a:rPr>
              <a:t>negativas</a:t>
            </a:r>
            <a:r>
              <a:rPr lang="es-CO" sz="1000" i="1" dirty="0">
                <a:solidFill>
                  <a:prstClr val="black"/>
                </a:solidFill>
              </a:rPr>
              <a:t> del comportamiento</a:t>
            </a:r>
          </a:p>
          <a:p>
            <a:pPr defTabSz="685800"/>
            <a:r>
              <a:rPr lang="es-CO" sz="1000" i="1" dirty="0">
                <a:solidFill>
                  <a:prstClr val="black"/>
                </a:solidFill>
              </a:rPr>
              <a:t>No deseado?</a:t>
            </a:r>
          </a:p>
          <a:p>
            <a:pPr marL="214313" indent="-214313" defTabSz="685800">
              <a:buFont typeface="Wingdings" panose="05000000000000000000" pitchFamily="2" charset="2"/>
              <a:buChar char="ü"/>
            </a:pPr>
            <a:r>
              <a:rPr lang="es-CO" sz="1000" i="1" dirty="0">
                <a:solidFill>
                  <a:prstClr val="black"/>
                </a:solidFill>
              </a:rPr>
              <a:t>¿Cuáles son las consecuencias </a:t>
            </a:r>
            <a:r>
              <a:rPr lang="es-CO" sz="1000" b="1" i="1" dirty="0">
                <a:solidFill>
                  <a:prstClr val="black"/>
                </a:solidFill>
              </a:rPr>
              <a:t>positivas</a:t>
            </a:r>
            <a:r>
              <a:rPr lang="es-CO" sz="1000" i="1" dirty="0">
                <a:solidFill>
                  <a:prstClr val="black"/>
                </a:solidFill>
              </a:rPr>
              <a:t> del comportamiento </a:t>
            </a:r>
          </a:p>
          <a:p>
            <a:pPr defTabSz="685800"/>
            <a:r>
              <a:rPr lang="es-CO" sz="1000" i="1" dirty="0">
                <a:solidFill>
                  <a:prstClr val="black"/>
                </a:solidFill>
              </a:rPr>
              <a:t>No deseado?</a:t>
            </a:r>
          </a:p>
          <a:p>
            <a:pPr defTabSz="685800"/>
            <a:endParaRPr lang="es-CO" sz="1000" i="1" dirty="0">
              <a:solidFill>
                <a:prstClr val="black"/>
              </a:solidFill>
            </a:endParaRPr>
          </a:p>
          <a:p>
            <a:pPr defTabSz="685800"/>
            <a:r>
              <a:rPr lang="es-CO" sz="1000" i="1" dirty="0">
                <a:solidFill>
                  <a:prstClr val="black"/>
                </a:solidFill>
              </a:rPr>
              <a:t>2. Analice las consecuencias negativas y positivas escritas para cada</a:t>
            </a:r>
          </a:p>
          <a:p>
            <a:pPr defTabSz="685800"/>
            <a:r>
              <a:rPr lang="es-CO" sz="1000" i="1" dirty="0">
                <a:solidFill>
                  <a:prstClr val="black"/>
                </a:solidFill>
              </a:rPr>
              <a:t>Comportamiento y defina </a:t>
            </a:r>
            <a:r>
              <a:rPr lang="es-CO" sz="1000" b="1" i="1" u="sng" dirty="0">
                <a:solidFill>
                  <a:prstClr val="black"/>
                </a:solidFill>
              </a:rPr>
              <a:t>¿Cuál de los dos comportamientos tiene </a:t>
            </a:r>
          </a:p>
          <a:p>
            <a:pPr defTabSz="685800"/>
            <a:r>
              <a:rPr lang="es-CO" sz="1000" b="1" i="1" u="sng" dirty="0">
                <a:solidFill>
                  <a:prstClr val="black"/>
                </a:solidFill>
              </a:rPr>
              <a:t>Consecuencias mas positivas?</a:t>
            </a:r>
          </a:p>
          <a:p>
            <a:pPr defTabSz="685800"/>
            <a:endParaRPr lang="es-CO" sz="1000" i="1" dirty="0">
              <a:solidFill>
                <a:prstClr val="black"/>
              </a:solidFill>
            </a:endParaRPr>
          </a:p>
          <a:p>
            <a:pPr algn="ctr" defTabSz="685800"/>
            <a:endParaRPr lang="es-CO" sz="1000" i="1" dirty="0">
              <a:solidFill>
                <a:prstClr val="black"/>
              </a:solidFill>
            </a:endParaRPr>
          </a:p>
          <a:p>
            <a:pPr algn="ctr" defTabSz="685800"/>
            <a:endParaRPr lang="es-CO" sz="1000" i="1" dirty="0">
              <a:solidFill>
                <a:prstClr val="black"/>
              </a:solidFill>
            </a:endParaRPr>
          </a:p>
          <a:p>
            <a:pPr algn="ctr" defTabSz="685800"/>
            <a:endParaRPr lang="es-CO" sz="2100" i="1" dirty="0" smtClean="0">
              <a:solidFill>
                <a:prstClr val="black"/>
              </a:solidFill>
            </a:endParaRPr>
          </a:p>
          <a:p>
            <a:pPr algn="ctr" defTabSz="685800"/>
            <a:endParaRPr lang="es-CO" sz="2100" i="1" dirty="0">
              <a:solidFill>
                <a:prstClr val="black"/>
              </a:solidFill>
            </a:endParaRPr>
          </a:p>
          <a:p>
            <a:pPr algn="ctr" defTabSz="685800"/>
            <a:endParaRPr lang="es-CO" sz="2100" i="1" dirty="0" smtClean="0">
              <a:solidFill>
                <a:prstClr val="black"/>
              </a:solidFill>
            </a:endParaRPr>
          </a:p>
          <a:p>
            <a:pPr algn="ctr" defTabSz="685800"/>
            <a:endParaRPr lang="es-CO" sz="2100" i="1" dirty="0">
              <a:solidFill>
                <a:prstClr val="black"/>
              </a:solidFill>
            </a:endParaRPr>
          </a:p>
          <a:p>
            <a:pPr algn="ctr" defTabSz="685800"/>
            <a:endParaRPr lang="es-CO" sz="2100" i="1" dirty="0" smtClean="0">
              <a:solidFill>
                <a:prstClr val="black"/>
              </a:solidFill>
            </a:endParaRPr>
          </a:p>
        </p:txBody>
      </p:sp>
      <p:graphicFrame>
        <p:nvGraphicFramePr>
          <p:cNvPr id="3" name="Tabla 2"/>
          <p:cNvGraphicFramePr>
            <a:graphicFrameLocks noGrp="1"/>
          </p:cNvGraphicFramePr>
          <p:nvPr>
            <p:extLst>
              <p:ext uri="{D42A27DB-BD31-4B8C-83A1-F6EECF244321}">
                <p14:modId xmlns:p14="http://schemas.microsoft.com/office/powerpoint/2010/main" val="3238068102"/>
              </p:ext>
            </p:extLst>
          </p:nvPr>
        </p:nvGraphicFramePr>
        <p:xfrm>
          <a:off x="3972910" y="2002220"/>
          <a:ext cx="4962086" cy="3821423"/>
        </p:xfrm>
        <a:graphic>
          <a:graphicData uri="http://schemas.openxmlformats.org/drawingml/2006/table">
            <a:tbl>
              <a:tblPr firstRow="1" firstCol="1" bandRow="1">
                <a:effectLst>
                  <a:innerShdw blurRad="63500" dist="50800" dir="13500000">
                    <a:prstClr val="black">
                      <a:alpha val="50000"/>
                    </a:prstClr>
                  </a:innerShdw>
                </a:effectLst>
                <a:tableStyleId>{5C22544A-7EE6-4342-B048-85BDC9FD1C3A}</a:tableStyleId>
              </a:tblPr>
              <a:tblGrid>
                <a:gridCol w="2481043"/>
                <a:gridCol w="2481043"/>
              </a:tblGrid>
              <a:tr h="1179924">
                <a:tc>
                  <a:txBody>
                    <a:bodyPr/>
                    <a:lstStyle/>
                    <a:p>
                      <a:pPr algn="ctr">
                        <a:spcAft>
                          <a:spcPts val="0"/>
                        </a:spcAft>
                      </a:pPr>
                      <a:r>
                        <a:rPr lang="es-ES_tradnl" sz="1100" i="1" dirty="0">
                          <a:solidFill>
                            <a:schemeClr val="tx1"/>
                          </a:solidFill>
                          <a:effectLst/>
                        </a:rPr>
                        <a:t>ESCRIBA  EL COMPORTAMIENTO DESEADO:</a:t>
                      </a:r>
                      <a:endParaRPr lang="es-CO" sz="1100" i="1" dirty="0">
                        <a:solidFill>
                          <a:schemeClr val="tx1"/>
                        </a:solidFill>
                        <a:effectLst/>
                      </a:endParaRPr>
                    </a:p>
                    <a:p>
                      <a:r>
                        <a:rPr lang="es-ES" sz="1000" b="1" kern="1200" dirty="0" smtClean="0">
                          <a:solidFill>
                            <a:schemeClr val="tx1"/>
                          </a:solidFill>
                          <a:effectLst/>
                          <a:latin typeface="+mn-lt"/>
                          <a:ea typeface="+mn-ea"/>
                          <a:cs typeface="+mn-cs"/>
                        </a:rPr>
                        <a:t>Identifico un riesgo que me pueda ocasionar un accidente laboral al llegar a mi puesto de trabajo y lo informo inmediatamente al responsable de seguridad y salud en el trabajo.</a:t>
                      </a:r>
                      <a:endParaRPr lang="es-CO" sz="1000" b="1" kern="1200" dirty="0" smtClean="0">
                        <a:solidFill>
                          <a:schemeClr val="tx1"/>
                        </a:solidFill>
                        <a:effectLst/>
                        <a:latin typeface="+mn-lt"/>
                        <a:ea typeface="+mn-ea"/>
                        <a:cs typeface="+mn-cs"/>
                      </a:endParaRPr>
                    </a:p>
                    <a:p>
                      <a:pPr algn="ctr">
                        <a:spcAft>
                          <a:spcPts val="0"/>
                        </a:spcAft>
                      </a:pPr>
                      <a:r>
                        <a:rPr lang="es-ES_tradnl" sz="1100" i="1" dirty="0">
                          <a:solidFill>
                            <a:schemeClr val="tx1"/>
                          </a:solidFill>
                          <a:effectLst/>
                        </a:rPr>
                        <a:t> </a:t>
                      </a:r>
                      <a:endParaRPr lang="es-CO" sz="1100" i="1" dirty="0">
                        <a:solidFill>
                          <a:schemeClr val="tx1"/>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51435" marR="51435" marT="0" marB="0">
                    <a:noFill/>
                  </a:tcPr>
                </a:tc>
                <a:tc>
                  <a:txBody>
                    <a:bodyPr/>
                    <a:lstStyle/>
                    <a:p>
                      <a:pPr algn="ctr">
                        <a:spcAft>
                          <a:spcPts val="0"/>
                        </a:spcAft>
                      </a:pPr>
                      <a:r>
                        <a:rPr lang="es-ES_tradnl" sz="1100" i="1" dirty="0">
                          <a:solidFill>
                            <a:schemeClr val="tx1"/>
                          </a:solidFill>
                          <a:effectLst/>
                        </a:rPr>
                        <a:t>ESCRIBA EL COMPORTAMIENTO NO DESEADO</a:t>
                      </a:r>
                      <a:endParaRPr lang="es-CO" sz="1100" i="1" dirty="0">
                        <a:solidFill>
                          <a:schemeClr val="tx1"/>
                        </a:solidFill>
                        <a:effectLst/>
                      </a:endParaRPr>
                    </a:p>
                    <a:p>
                      <a:r>
                        <a:rPr lang="es-ES" sz="1000" b="1" kern="1200" dirty="0" smtClean="0">
                          <a:solidFill>
                            <a:schemeClr val="tx1"/>
                          </a:solidFill>
                          <a:effectLst/>
                          <a:latin typeface="+mn-lt"/>
                          <a:ea typeface="+mn-ea"/>
                          <a:cs typeface="+mn-cs"/>
                        </a:rPr>
                        <a:t>Identifico un riesgo que me pueda ocasionar un accidente laboral al llegar a mi puesto de trabajo y NO  lo informo inmediatamente al responsable de seguridad y salud en el trabajo.</a:t>
                      </a:r>
                      <a:endParaRPr lang="es-CO" sz="1000" b="1" kern="1200" dirty="0">
                        <a:solidFill>
                          <a:schemeClr val="tx1"/>
                        </a:solidFill>
                        <a:effectLst/>
                        <a:latin typeface="+mn-lt"/>
                        <a:ea typeface="+mn-ea"/>
                        <a:cs typeface="+mn-cs"/>
                      </a:endParaRPr>
                    </a:p>
                  </a:txBody>
                  <a:tcPr marL="51435" marR="51435" marT="0" marB="0">
                    <a:noFill/>
                  </a:tcPr>
                </a:tc>
              </a:tr>
              <a:tr h="1179924">
                <a:tc>
                  <a:txBody>
                    <a:bodyPr/>
                    <a:lstStyle/>
                    <a:p>
                      <a:pPr algn="ctr">
                        <a:spcAft>
                          <a:spcPts val="0"/>
                        </a:spcAft>
                      </a:pPr>
                      <a:r>
                        <a:rPr lang="es-ES_tradnl" sz="1100" i="1" dirty="0">
                          <a:solidFill>
                            <a:schemeClr val="tx1"/>
                          </a:solidFill>
                          <a:effectLst/>
                        </a:rPr>
                        <a:t>CONSECUENCIAS (+)</a:t>
                      </a:r>
                      <a:endParaRPr lang="es-CO" sz="1100" i="1" dirty="0">
                        <a:solidFill>
                          <a:schemeClr val="tx1"/>
                        </a:solidFill>
                        <a:effectLst/>
                      </a:endParaRPr>
                    </a:p>
                    <a:p>
                      <a:pPr algn="ctr">
                        <a:spcAft>
                          <a:spcPts val="0"/>
                        </a:spcAft>
                      </a:pPr>
                      <a:r>
                        <a:rPr lang="es-ES_tradnl" sz="1100" i="1" dirty="0">
                          <a:solidFill>
                            <a:schemeClr val="tx1"/>
                          </a:solidFill>
                          <a:effectLst/>
                        </a:rPr>
                        <a:t> </a:t>
                      </a:r>
                      <a:endParaRPr lang="es-CO" sz="1100" i="1" dirty="0">
                        <a:solidFill>
                          <a:schemeClr val="tx1"/>
                        </a:solidFill>
                        <a:effectLst/>
                      </a:endParaRPr>
                    </a:p>
                    <a:p>
                      <a:pPr algn="ctr">
                        <a:spcAft>
                          <a:spcPts val="0"/>
                        </a:spcAft>
                      </a:pPr>
                      <a:r>
                        <a:rPr lang="es-ES_tradnl" sz="1100" i="1" dirty="0">
                          <a:solidFill>
                            <a:schemeClr val="tx1"/>
                          </a:solidFill>
                          <a:effectLst/>
                        </a:rPr>
                        <a:t> </a:t>
                      </a:r>
                      <a:endParaRPr lang="es-CO" sz="1100" i="1" dirty="0">
                        <a:solidFill>
                          <a:schemeClr val="tx1"/>
                        </a:solidFill>
                        <a:effectLst/>
                      </a:endParaRPr>
                    </a:p>
                    <a:p>
                      <a:pPr algn="ctr">
                        <a:spcAft>
                          <a:spcPts val="0"/>
                        </a:spcAft>
                      </a:pPr>
                      <a:r>
                        <a:rPr lang="es-ES_tradnl" sz="1100" i="1" dirty="0">
                          <a:solidFill>
                            <a:schemeClr val="tx1"/>
                          </a:solidFill>
                          <a:effectLst/>
                        </a:rPr>
                        <a:t> </a:t>
                      </a:r>
                      <a:endParaRPr lang="es-CO" sz="1100" i="1" dirty="0">
                        <a:solidFill>
                          <a:schemeClr val="tx1"/>
                        </a:solidFill>
                        <a:effectLst/>
                      </a:endParaRPr>
                    </a:p>
                    <a:p>
                      <a:pPr algn="ctr">
                        <a:spcAft>
                          <a:spcPts val="0"/>
                        </a:spcAft>
                      </a:pPr>
                      <a:r>
                        <a:rPr lang="es-ES_tradnl" sz="1100" i="1" dirty="0">
                          <a:solidFill>
                            <a:schemeClr val="tx1"/>
                          </a:solidFill>
                          <a:effectLst/>
                        </a:rPr>
                        <a:t> </a:t>
                      </a:r>
                      <a:endParaRPr lang="es-CO" sz="1100" i="1" dirty="0">
                        <a:solidFill>
                          <a:schemeClr val="tx1"/>
                        </a:solidFill>
                        <a:effectLst/>
                      </a:endParaRPr>
                    </a:p>
                    <a:p>
                      <a:pPr algn="ctr">
                        <a:spcAft>
                          <a:spcPts val="0"/>
                        </a:spcAft>
                      </a:pPr>
                      <a:r>
                        <a:rPr lang="es-ES_tradnl" sz="1100" i="1" dirty="0">
                          <a:solidFill>
                            <a:schemeClr val="tx1"/>
                          </a:solidFill>
                          <a:effectLst/>
                        </a:rPr>
                        <a:t> </a:t>
                      </a:r>
                      <a:endParaRPr lang="es-CO" sz="1100" i="1" dirty="0">
                        <a:solidFill>
                          <a:schemeClr val="tx1"/>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51435" marR="51435" marT="0" marB="0">
                    <a:noFill/>
                  </a:tcPr>
                </a:tc>
                <a:tc>
                  <a:txBody>
                    <a:bodyPr/>
                    <a:lstStyle/>
                    <a:p>
                      <a:pPr algn="ctr">
                        <a:spcAft>
                          <a:spcPts val="0"/>
                        </a:spcAft>
                      </a:pPr>
                      <a:r>
                        <a:rPr lang="es-ES_tradnl" sz="1100" i="1" dirty="0">
                          <a:solidFill>
                            <a:schemeClr val="tx1"/>
                          </a:solidFill>
                          <a:effectLst/>
                        </a:rPr>
                        <a:t>CONSECUENCIAS (+)</a:t>
                      </a:r>
                      <a:endParaRPr lang="es-CO" sz="1100" i="1" dirty="0">
                        <a:solidFill>
                          <a:schemeClr val="tx1"/>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51435" marR="51435" marT="0" marB="0">
                    <a:noFill/>
                  </a:tcPr>
                </a:tc>
              </a:tr>
              <a:tr h="1376579">
                <a:tc>
                  <a:txBody>
                    <a:bodyPr/>
                    <a:lstStyle/>
                    <a:p>
                      <a:pPr algn="ctr">
                        <a:spcAft>
                          <a:spcPts val="0"/>
                        </a:spcAft>
                      </a:pPr>
                      <a:r>
                        <a:rPr lang="es-ES_tradnl" sz="1100" i="1" dirty="0">
                          <a:solidFill>
                            <a:schemeClr val="tx1"/>
                          </a:solidFill>
                          <a:effectLst/>
                        </a:rPr>
                        <a:t> </a:t>
                      </a:r>
                      <a:endParaRPr lang="es-CO" sz="1100" i="1" dirty="0">
                        <a:solidFill>
                          <a:schemeClr val="tx1"/>
                        </a:solidFill>
                        <a:effectLst/>
                      </a:endParaRPr>
                    </a:p>
                    <a:p>
                      <a:pPr algn="ctr">
                        <a:spcAft>
                          <a:spcPts val="0"/>
                        </a:spcAft>
                      </a:pPr>
                      <a:r>
                        <a:rPr lang="es-ES_tradnl" sz="1100" i="1" dirty="0">
                          <a:solidFill>
                            <a:schemeClr val="tx1"/>
                          </a:solidFill>
                          <a:effectLst/>
                        </a:rPr>
                        <a:t>CONSECUENCIAS (-)</a:t>
                      </a:r>
                      <a:endParaRPr lang="es-CO" sz="1100" i="1" dirty="0">
                        <a:solidFill>
                          <a:schemeClr val="tx1"/>
                        </a:solidFill>
                        <a:effectLst/>
                      </a:endParaRPr>
                    </a:p>
                    <a:p>
                      <a:pPr algn="ctr">
                        <a:spcAft>
                          <a:spcPts val="0"/>
                        </a:spcAft>
                      </a:pPr>
                      <a:r>
                        <a:rPr lang="es-ES_tradnl" sz="1100" i="1" dirty="0">
                          <a:solidFill>
                            <a:schemeClr val="tx1"/>
                          </a:solidFill>
                          <a:effectLst/>
                        </a:rPr>
                        <a:t> </a:t>
                      </a:r>
                      <a:endParaRPr lang="es-ES_tradnl" sz="1100" i="1" dirty="0" smtClean="0">
                        <a:solidFill>
                          <a:schemeClr val="tx1"/>
                        </a:solidFill>
                        <a:effectLst/>
                      </a:endParaRPr>
                    </a:p>
                    <a:p>
                      <a:pPr algn="ctr">
                        <a:spcAft>
                          <a:spcPts val="0"/>
                        </a:spcAft>
                      </a:pPr>
                      <a:endParaRPr lang="es-CO" sz="1100" i="1" dirty="0">
                        <a:solidFill>
                          <a:schemeClr val="tx1"/>
                        </a:solidFill>
                        <a:effectLst/>
                      </a:endParaRPr>
                    </a:p>
                    <a:p>
                      <a:pPr>
                        <a:spcAft>
                          <a:spcPts val="0"/>
                        </a:spcAft>
                      </a:pPr>
                      <a:r>
                        <a:rPr lang="es-ES_tradnl" sz="1100" i="1" dirty="0">
                          <a:solidFill>
                            <a:schemeClr val="tx1"/>
                          </a:solidFill>
                          <a:effectLst/>
                        </a:rPr>
                        <a:t> </a:t>
                      </a:r>
                      <a:endParaRPr lang="es-CO" sz="1100" i="1" dirty="0">
                        <a:solidFill>
                          <a:schemeClr val="tx1"/>
                        </a:solidFill>
                        <a:effectLst/>
                      </a:endParaRPr>
                    </a:p>
                    <a:p>
                      <a:pPr algn="ctr">
                        <a:spcAft>
                          <a:spcPts val="0"/>
                        </a:spcAft>
                      </a:pPr>
                      <a:r>
                        <a:rPr lang="es-ES_tradnl" sz="1100" i="1" dirty="0">
                          <a:solidFill>
                            <a:schemeClr val="tx1"/>
                          </a:solidFill>
                          <a:effectLst/>
                        </a:rPr>
                        <a:t> </a:t>
                      </a:r>
                      <a:endParaRPr lang="es-CO" sz="1100" i="1" dirty="0">
                        <a:solidFill>
                          <a:schemeClr val="tx1"/>
                        </a:solidFill>
                        <a:effectLst/>
                      </a:endParaRPr>
                    </a:p>
                    <a:p>
                      <a:pPr algn="ctr">
                        <a:spcAft>
                          <a:spcPts val="0"/>
                        </a:spcAft>
                      </a:pPr>
                      <a:r>
                        <a:rPr lang="es-ES_tradnl" sz="1100" i="1" dirty="0">
                          <a:solidFill>
                            <a:schemeClr val="tx1"/>
                          </a:solidFill>
                          <a:effectLst/>
                        </a:rPr>
                        <a:t> </a:t>
                      </a:r>
                      <a:endParaRPr lang="es-CO" sz="1100" i="1" dirty="0">
                        <a:solidFill>
                          <a:schemeClr val="tx1"/>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51435" marR="51435" marT="0" marB="0">
                    <a:noFill/>
                  </a:tcPr>
                </a:tc>
                <a:tc>
                  <a:txBody>
                    <a:bodyPr/>
                    <a:lstStyle/>
                    <a:p>
                      <a:pPr algn="ctr">
                        <a:spcAft>
                          <a:spcPts val="0"/>
                        </a:spcAft>
                      </a:pPr>
                      <a:r>
                        <a:rPr lang="es-ES_tradnl" sz="1100" i="1" dirty="0">
                          <a:solidFill>
                            <a:schemeClr val="tx1"/>
                          </a:solidFill>
                          <a:effectLst/>
                        </a:rPr>
                        <a:t> </a:t>
                      </a:r>
                      <a:endParaRPr lang="es-CO" sz="1100" i="1" dirty="0">
                        <a:solidFill>
                          <a:schemeClr val="tx1"/>
                        </a:solidFill>
                        <a:effectLst/>
                      </a:endParaRPr>
                    </a:p>
                    <a:p>
                      <a:pPr algn="ctr">
                        <a:spcAft>
                          <a:spcPts val="0"/>
                        </a:spcAft>
                      </a:pPr>
                      <a:r>
                        <a:rPr lang="es-ES_tradnl" sz="1100" i="1" dirty="0">
                          <a:solidFill>
                            <a:schemeClr val="tx1"/>
                          </a:solidFill>
                          <a:effectLst/>
                        </a:rPr>
                        <a:t>CONSECUENCIAS (-)</a:t>
                      </a:r>
                      <a:endParaRPr lang="es-CO" sz="1100" i="1" dirty="0">
                        <a:solidFill>
                          <a:schemeClr val="tx1"/>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51435" marR="51435" marT="0" marB="0">
                    <a:noFill/>
                  </a:tcPr>
                </a:tc>
              </a:tr>
            </a:tbl>
          </a:graphicData>
        </a:graphic>
      </p:graphicFrame>
    </p:spTree>
    <p:extLst>
      <p:ext uri="{BB962C8B-B14F-4D97-AF65-F5344CB8AC3E}">
        <p14:creationId xmlns:p14="http://schemas.microsoft.com/office/powerpoint/2010/main" val="55275428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Educación para el cuid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Educación para el cuidado" id="{DA1BAFE2-EC4F-4DEA-B6B9-4B0FF7975F0D}" vid="{E9F121A7-CBC0-439B-B677-C4E3BC0E2145}"/>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2031</TotalTime>
  <Words>2815</Words>
  <Application>Microsoft Macintosh PowerPoint</Application>
  <PresentationFormat>On-screen Show (4:3)</PresentationFormat>
  <Paragraphs>384</Paragraphs>
  <Slides>38</Slides>
  <Notes>24</Notes>
  <HiddenSlides>1</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38</vt:i4>
      </vt:variant>
    </vt:vector>
  </HeadingPairs>
  <TitlesOfParts>
    <vt:vector size="47" baseType="lpstr">
      <vt:lpstr>Calibri</vt:lpstr>
      <vt:lpstr>Cambria</vt:lpstr>
      <vt:lpstr>MS Mincho</vt:lpstr>
      <vt:lpstr>Tahoma</vt:lpstr>
      <vt:lpstr>Times New Roman</vt:lpstr>
      <vt:lpstr>Wingdings</vt:lpstr>
      <vt:lpstr>Arial</vt:lpstr>
      <vt:lpstr>Tema de Office</vt:lpstr>
      <vt:lpstr>Educación para el cuidado</vt:lpstr>
      <vt:lpstr>INSPECCIONES DE SEGURIDAD CON ENFOQUE DE GESTIÓN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Silvia Aguirre</dc:creator>
  <cp:lastModifiedBy>Clara E Restrepo B</cp:lastModifiedBy>
  <cp:revision>158</cp:revision>
  <dcterms:created xsi:type="dcterms:W3CDTF">2015-01-22T21:04:18Z</dcterms:created>
  <dcterms:modified xsi:type="dcterms:W3CDTF">2016-05-12T16:23:21Z</dcterms:modified>
</cp:coreProperties>
</file>