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68" r:id="rId4"/>
    <p:sldId id="326" r:id="rId5"/>
    <p:sldId id="265" r:id="rId6"/>
    <p:sldId id="266" r:id="rId7"/>
    <p:sldId id="366" r:id="rId8"/>
    <p:sldId id="267" r:id="rId9"/>
    <p:sldId id="269" r:id="rId10"/>
    <p:sldId id="271" r:id="rId11"/>
    <p:sldId id="270" r:id="rId12"/>
    <p:sldId id="327" r:id="rId13"/>
    <p:sldId id="272" r:id="rId14"/>
    <p:sldId id="328" r:id="rId15"/>
    <p:sldId id="329" r:id="rId16"/>
    <p:sldId id="330" r:id="rId17"/>
    <p:sldId id="331" r:id="rId18"/>
    <p:sldId id="332" r:id="rId19"/>
    <p:sldId id="333" r:id="rId20"/>
    <p:sldId id="334" r:id="rId21"/>
    <p:sldId id="339" r:id="rId22"/>
    <p:sldId id="344" r:id="rId23"/>
    <p:sldId id="345" r:id="rId24"/>
    <p:sldId id="351" r:id="rId25"/>
    <p:sldId id="350" r:id="rId26"/>
    <p:sldId id="362" r:id="rId27"/>
    <p:sldId id="349" r:id="rId28"/>
    <p:sldId id="348" r:id="rId29"/>
    <p:sldId id="347" r:id="rId30"/>
    <p:sldId id="346" r:id="rId31"/>
    <p:sldId id="363" r:id="rId32"/>
    <p:sldId id="343" r:id="rId33"/>
    <p:sldId id="342" r:id="rId34"/>
    <p:sldId id="364" r:id="rId35"/>
    <p:sldId id="353" r:id="rId36"/>
    <p:sldId id="354" r:id="rId37"/>
    <p:sldId id="355" r:id="rId38"/>
    <p:sldId id="356" r:id="rId39"/>
    <p:sldId id="365" r:id="rId40"/>
    <p:sldId id="357" r:id="rId41"/>
    <p:sldId id="278" r:id="rId42"/>
    <p:sldId id="367" r:id="rId43"/>
    <p:sldId id="358" r:id="rId44"/>
    <p:sldId id="279" r:id="rId45"/>
    <p:sldId id="280" r:id="rId46"/>
    <p:sldId id="281" r:id="rId47"/>
    <p:sldId id="285" r:id="rId48"/>
    <p:sldId id="359" r:id="rId49"/>
    <p:sldId id="360" r:id="rId50"/>
    <p:sldId id="286" r:id="rId51"/>
    <p:sldId id="287" r:id="rId52"/>
    <p:sldId id="288" r:id="rId53"/>
    <p:sldId id="289" r:id="rId54"/>
    <p:sldId id="290" r:id="rId55"/>
    <p:sldId id="291" r:id="rId56"/>
    <p:sldId id="292" r:id="rId57"/>
    <p:sldId id="294" r:id="rId58"/>
    <p:sldId id="295" r:id="rId59"/>
    <p:sldId id="296" r:id="rId60"/>
    <p:sldId id="297" r:id="rId61"/>
    <p:sldId id="361" r:id="rId62"/>
    <p:sldId id="298" r:id="rId63"/>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C319"/>
    <a:srgbClr val="15ACFF"/>
    <a:srgbClr val="0094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7"/>
    <p:restoredTop sz="92643"/>
  </p:normalViewPr>
  <p:slideViewPr>
    <p:cSldViewPr snapToGrid="0" snapToObjects="1">
      <p:cViewPr varScale="1">
        <p:scale>
          <a:sx n="55" d="100"/>
          <a:sy n="55" d="100"/>
        </p:scale>
        <p:origin x="112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A0CA93-6C95-42CF-B4E0-0508D3FF9CF8}" type="doc">
      <dgm:prSet loTypeId="urn:microsoft.com/office/officeart/2005/8/layout/hierarchy2" loCatId="hierarchy" qsTypeId="urn:microsoft.com/office/officeart/2005/8/quickstyle/simple1" qsCatId="simple" csTypeId="urn:microsoft.com/office/officeart/2005/8/colors/colorful2" csCatId="colorful" phldr="1"/>
      <dgm:spPr/>
      <dgm:t>
        <a:bodyPr/>
        <a:lstStyle/>
        <a:p>
          <a:endParaRPr lang="es-CO"/>
        </a:p>
      </dgm:t>
    </dgm:pt>
    <dgm:pt modelId="{5B1731A6-A09F-4E86-8EB1-E10E72BDF13A}">
      <dgm:prSet phldrT="[Texto]" custT="1"/>
      <dgm:spPr/>
      <dgm:t>
        <a:bodyPr/>
        <a:lstStyle/>
        <a:p>
          <a:pPr algn="ctr"/>
          <a:r>
            <a:rPr lang="es-CO" sz="1600" b="1" dirty="0" smtClean="0">
              <a:solidFill>
                <a:schemeClr val="tx1"/>
              </a:solidFill>
            </a:rPr>
            <a:t>Variables </a:t>
          </a:r>
          <a:r>
            <a:rPr lang="es-CO" sz="1600" b="1" dirty="0">
              <a:solidFill>
                <a:schemeClr val="tx1"/>
              </a:solidFill>
            </a:rPr>
            <a:t>estadísticas </a:t>
          </a:r>
        </a:p>
      </dgm:t>
    </dgm:pt>
    <dgm:pt modelId="{4DA47DB1-FB42-4512-AAD6-C7E2FCA47587}" type="parTrans" cxnId="{04F5EA30-7799-468F-B422-56B50B61A2AC}">
      <dgm:prSet/>
      <dgm:spPr/>
      <dgm:t>
        <a:bodyPr/>
        <a:lstStyle/>
        <a:p>
          <a:pPr algn="ctr"/>
          <a:endParaRPr lang="es-CO"/>
        </a:p>
      </dgm:t>
    </dgm:pt>
    <dgm:pt modelId="{5E4516F9-ABFE-48BA-9DB3-AD13FECF9020}" type="sibTrans" cxnId="{04F5EA30-7799-468F-B422-56B50B61A2AC}">
      <dgm:prSet/>
      <dgm:spPr/>
      <dgm:t>
        <a:bodyPr/>
        <a:lstStyle/>
        <a:p>
          <a:pPr algn="ctr"/>
          <a:endParaRPr lang="es-CO"/>
        </a:p>
      </dgm:t>
    </dgm:pt>
    <dgm:pt modelId="{9D168BB1-55B1-4A33-81FA-074BADF20DA9}">
      <dgm:prSet phldrT="[Texto]" custT="1"/>
      <dgm:spPr>
        <a:solidFill>
          <a:schemeClr val="accent2">
            <a:lumMod val="40000"/>
            <a:lumOff val="60000"/>
          </a:schemeClr>
        </a:solidFill>
      </dgm:spPr>
      <dgm:t>
        <a:bodyPr/>
        <a:lstStyle/>
        <a:p>
          <a:pPr algn="ctr"/>
          <a:r>
            <a:rPr lang="es-CO" sz="1800" dirty="0">
              <a:solidFill>
                <a:schemeClr val="tx1"/>
              </a:solidFill>
            </a:rPr>
            <a:t>cualitativas</a:t>
          </a:r>
        </a:p>
      </dgm:t>
    </dgm:pt>
    <dgm:pt modelId="{0A22E9E3-F75D-4F84-89AE-8AAFC92F085A}" type="parTrans" cxnId="{765AB1D2-695D-4C04-95E6-E2DF8E8BF601}">
      <dgm:prSet/>
      <dgm:spPr/>
      <dgm:t>
        <a:bodyPr/>
        <a:lstStyle/>
        <a:p>
          <a:pPr algn="ctr"/>
          <a:endParaRPr lang="es-CO"/>
        </a:p>
      </dgm:t>
    </dgm:pt>
    <dgm:pt modelId="{4A5352DD-9215-4A5D-B16F-05CE35C19F55}" type="sibTrans" cxnId="{765AB1D2-695D-4C04-95E6-E2DF8E8BF601}">
      <dgm:prSet/>
      <dgm:spPr/>
      <dgm:t>
        <a:bodyPr/>
        <a:lstStyle/>
        <a:p>
          <a:pPr algn="ctr"/>
          <a:endParaRPr lang="es-CO"/>
        </a:p>
      </dgm:t>
    </dgm:pt>
    <dgm:pt modelId="{5ED92294-39A2-406B-9572-94E0AE4A9A50}">
      <dgm:prSet phldrT="[Texto]" custT="1"/>
      <dgm:spPr>
        <a:solidFill>
          <a:schemeClr val="accent2">
            <a:lumMod val="40000"/>
            <a:lumOff val="60000"/>
          </a:schemeClr>
        </a:solidFill>
      </dgm:spPr>
      <dgm:t>
        <a:bodyPr/>
        <a:lstStyle/>
        <a:p>
          <a:pPr algn="ctr"/>
          <a:r>
            <a:rPr lang="es-CO" sz="1800" dirty="0">
              <a:solidFill>
                <a:schemeClr val="tx1"/>
              </a:solidFill>
            </a:rPr>
            <a:t>soltero</a:t>
          </a:r>
        </a:p>
        <a:p>
          <a:pPr algn="ctr"/>
          <a:r>
            <a:rPr lang="es-CO" sz="1800" dirty="0">
              <a:solidFill>
                <a:schemeClr val="tx1"/>
              </a:solidFill>
            </a:rPr>
            <a:t>casado</a:t>
          </a:r>
        </a:p>
      </dgm:t>
    </dgm:pt>
    <dgm:pt modelId="{25C95F11-9068-4412-8A7C-2B51F548FEDA}" type="parTrans" cxnId="{0B710C93-0132-4EB7-99B9-034AEB30800D}">
      <dgm:prSet/>
      <dgm:spPr/>
      <dgm:t>
        <a:bodyPr/>
        <a:lstStyle/>
        <a:p>
          <a:pPr algn="ctr"/>
          <a:endParaRPr lang="es-CO"/>
        </a:p>
      </dgm:t>
    </dgm:pt>
    <dgm:pt modelId="{BEB7CD37-E900-464E-B4E2-CECCE548DAA6}" type="sibTrans" cxnId="{0B710C93-0132-4EB7-99B9-034AEB30800D}">
      <dgm:prSet/>
      <dgm:spPr/>
      <dgm:t>
        <a:bodyPr/>
        <a:lstStyle/>
        <a:p>
          <a:pPr algn="ctr"/>
          <a:endParaRPr lang="es-CO"/>
        </a:p>
      </dgm:t>
    </dgm:pt>
    <dgm:pt modelId="{5E343BF0-02E0-4A8F-8511-275BD402DAE7}">
      <dgm:prSet phldrT="[Texto]" custT="1"/>
      <dgm:spPr>
        <a:solidFill>
          <a:schemeClr val="accent2">
            <a:lumMod val="40000"/>
            <a:lumOff val="60000"/>
          </a:schemeClr>
        </a:solidFill>
      </dgm:spPr>
      <dgm:t>
        <a:bodyPr/>
        <a:lstStyle/>
        <a:p>
          <a:pPr algn="ctr">
            <a:lnSpc>
              <a:spcPct val="100000"/>
            </a:lnSpc>
            <a:spcAft>
              <a:spcPts val="0"/>
            </a:spcAft>
          </a:pPr>
          <a:r>
            <a:rPr lang="es-CO" sz="1800" dirty="0">
              <a:solidFill>
                <a:schemeClr val="tx1"/>
              </a:solidFill>
            </a:rPr>
            <a:t>Alto</a:t>
          </a:r>
        </a:p>
        <a:p>
          <a:pPr algn="ctr">
            <a:lnSpc>
              <a:spcPct val="100000"/>
            </a:lnSpc>
            <a:spcAft>
              <a:spcPts val="0"/>
            </a:spcAft>
          </a:pPr>
          <a:r>
            <a:rPr lang="es-CO" sz="1800" dirty="0">
              <a:solidFill>
                <a:schemeClr val="tx1"/>
              </a:solidFill>
            </a:rPr>
            <a:t>Medio</a:t>
          </a:r>
        </a:p>
        <a:p>
          <a:pPr algn="ctr">
            <a:lnSpc>
              <a:spcPct val="100000"/>
            </a:lnSpc>
            <a:spcAft>
              <a:spcPts val="0"/>
            </a:spcAft>
          </a:pPr>
          <a:r>
            <a:rPr lang="es-CO" sz="1800" dirty="0">
              <a:solidFill>
                <a:schemeClr val="tx1"/>
              </a:solidFill>
            </a:rPr>
            <a:t>Bajo</a:t>
          </a:r>
        </a:p>
      </dgm:t>
    </dgm:pt>
    <dgm:pt modelId="{AC959C9C-FED2-429E-8FB2-D9EF821F2AF6}" type="parTrans" cxnId="{739061B3-98C0-4AE0-86C0-49D2C89BA1E4}">
      <dgm:prSet/>
      <dgm:spPr/>
      <dgm:t>
        <a:bodyPr/>
        <a:lstStyle/>
        <a:p>
          <a:pPr algn="ctr"/>
          <a:endParaRPr lang="es-CO"/>
        </a:p>
      </dgm:t>
    </dgm:pt>
    <dgm:pt modelId="{8B75BFA3-5EA6-4C17-B4C3-9956FA165680}" type="sibTrans" cxnId="{739061B3-98C0-4AE0-86C0-49D2C89BA1E4}">
      <dgm:prSet/>
      <dgm:spPr/>
      <dgm:t>
        <a:bodyPr/>
        <a:lstStyle/>
        <a:p>
          <a:pPr algn="ctr"/>
          <a:endParaRPr lang="es-CO"/>
        </a:p>
      </dgm:t>
    </dgm:pt>
    <dgm:pt modelId="{4613603C-BECF-4A0B-9E5E-47857D592FFE}">
      <dgm:prSet phldrT="[Texto]" custT="1"/>
      <dgm:spPr/>
      <dgm:t>
        <a:bodyPr/>
        <a:lstStyle/>
        <a:p>
          <a:pPr algn="ctr"/>
          <a:r>
            <a:rPr lang="es-CO" sz="1800" dirty="0">
              <a:solidFill>
                <a:schemeClr val="tx1"/>
              </a:solidFill>
            </a:rPr>
            <a:t>cuantitativas</a:t>
          </a:r>
        </a:p>
      </dgm:t>
    </dgm:pt>
    <dgm:pt modelId="{F6A4EF43-7019-4447-9E11-ACFE5AE2C2BC}" type="parTrans" cxnId="{DDD24560-388F-4112-95BA-5F53567875A0}">
      <dgm:prSet/>
      <dgm:spPr/>
      <dgm:t>
        <a:bodyPr/>
        <a:lstStyle/>
        <a:p>
          <a:pPr algn="ctr"/>
          <a:endParaRPr lang="es-CO"/>
        </a:p>
      </dgm:t>
    </dgm:pt>
    <dgm:pt modelId="{B464214C-94FF-4C9E-A4C0-89CCF54C5449}" type="sibTrans" cxnId="{DDD24560-388F-4112-95BA-5F53567875A0}">
      <dgm:prSet/>
      <dgm:spPr/>
      <dgm:t>
        <a:bodyPr/>
        <a:lstStyle/>
        <a:p>
          <a:pPr algn="ctr"/>
          <a:endParaRPr lang="es-CO"/>
        </a:p>
      </dgm:t>
    </dgm:pt>
    <dgm:pt modelId="{79DF777B-4AD9-4745-8F1B-A0357EF12464}">
      <dgm:prSet phldrT="[Texto]"/>
      <dgm:spPr>
        <a:solidFill>
          <a:schemeClr val="bg2">
            <a:lumMod val="90000"/>
          </a:schemeClr>
        </a:solidFill>
      </dgm:spPr>
      <dgm:t>
        <a:bodyPr/>
        <a:lstStyle/>
        <a:p>
          <a:pPr algn="ctr"/>
          <a:r>
            <a:rPr lang="es-CO" dirty="0" smtClean="0">
              <a:solidFill>
                <a:schemeClr val="tx1"/>
              </a:solidFill>
            </a:rPr>
            <a:t>1, </a:t>
          </a:r>
          <a:r>
            <a:rPr lang="es-CO" dirty="0">
              <a:solidFill>
                <a:schemeClr val="tx1"/>
              </a:solidFill>
            </a:rPr>
            <a:t>0, 5, </a:t>
          </a:r>
        </a:p>
        <a:p>
          <a:pPr algn="ctr"/>
          <a:r>
            <a:rPr lang="es-CO" dirty="0">
              <a:solidFill>
                <a:schemeClr val="tx1"/>
              </a:solidFill>
            </a:rPr>
            <a:t> valores enteros</a:t>
          </a:r>
        </a:p>
      </dgm:t>
    </dgm:pt>
    <dgm:pt modelId="{FBF545DA-B284-4FA1-8C8C-834F561ED2D8}" type="parTrans" cxnId="{1D27F98E-23F1-4340-A07D-24B74D6939E7}">
      <dgm:prSet/>
      <dgm:spPr/>
      <dgm:t>
        <a:bodyPr/>
        <a:lstStyle/>
        <a:p>
          <a:pPr algn="ctr"/>
          <a:endParaRPr lang="es-CO"/>
        </a:p>
      </dgm:t>
    </dgm:pt>
    <dgm:pt modelId="{C521D8D4-4E28-4586-BAD4-8F0ABEBF206B}" type="sibTrans" cxnId="{1D27F98E-23F1-4340-A07D-24B74D6939E7}">
      <dgm:prSet/>
      <dgm:spPr/>
      <dgm:t>
        <a:bodyPr/>
        <a:lstStyle/>
        <a:p>
          <a:pPr algn="ctr"/>
          <a:endParaRPr lang="es-CO"/>
        </a:p>
      </dgm:t>
    </dgm:pt>
    <dgm:pt modelId="{63597E72-3146-45E7-A86A-4AB5E59898DA}">
      <dgm:prSet custT="1"/>
      <dgm:spPr>
        <a:solidFill>
          <a:schemeClr val="tx2">
            <a:lumMod val="40000"/>
            <a:lumOff val="60000"/>
          </a:schemeClr>
        </a:solidFill>
      </dgm:spPr>
      <dgm:t>
        <a:bodyPr/>
        <a:lstStyle/>
        <a:p>
          <a:pPr algn="ctr"/>
          <a:r>
            <a:rPr lang="es-CO" sz="1600" dirty="0">
              <a:solidFill>
                <a:schemeClr val="tx1"/>
              </a:solidFill>
            </a:rPr>
            <a:t>1.75 , 1.98</a:t>
          </a:r>
        </a:p>
        <a:p>
          <a:pPr algn="ctr"/>
          <a:r>
            <a:rPr lang="es-CO" sz="1600" dirty="0">
              <a:solidFill>
                <a:schemeClr val="tx1"/>
              </a:solidFill>
            </a:rPr>
            <a:t>acepta decimales</a:t>
          </a:r>
        </a:p>
      </dgm:t>
    </dgm:pt>
    <dgm:pt modelId="{FE256247-5B65-4747-9D5D-97DC1CCECE6D}" type="parTrans" cxnId="{4EBD3394-19A4-47EC-9C44-34C315C28192}">
      <dgm:prSet/>
      <dgm:spPr/>
      <dgm:t>
        <a:bodyPr/>
        <a:lstStyle/>
        <a:p>
          <a:pPr algn="ctr"/>
          <a:endParaRPr lang="es-CO"/>
        </a:p>
      </dgm:t>
    </dgm:pt>
    <dgm:pt modelId="{6C0195B0-36AD-41DF-B55A-B435C04AF6F7}" type="sibTrans" cxnId="{4EBD3394-19A4-47EC-9C44-34C315C28192}">
      <dgm:prSet/>
      <dgm:spPr/>
      <dgm:t>
        <a:bodyPr/>
        <a:lstStyle/>
        <a:p>
          <a:pPr algn="ctr"/>
          <a:endParaRPr lang="es-CO"/>
        </a:p>
      </dgm:t>
    </dgm:pt>
    <dgm:pt modelId="{69D0DC1C-B90F-49B8-BC4D-C3575AB93305}">
      <dgm:prSet custT="1"/>
      <dgm:spPr>
        <a:solidFill>
          <a:schemeClr val="accent2">
            <a:lumMod val="40000"/>
            <a:lumOff val="60000"/>
          </a:schemeClr>
        </a:solidFill>
      </dgm:spPr>
      <dgm:t>
        <a:bodyPr/>
        <a:lstStyle/>
        <a:p>
          <a:pPr algn="ctr"/>
          <a:r>
            <a:rPr lang="es-CO" sz="1800" dirty="0">
              <a:solidFill>
                <a:schemeClr val="tx1"/>
              </a:solidFill>
            </a:rPr>
            <a:t>nominales</a:t>
          </a:r>
        </a:p>
      </dgm:t>
    </dgm:pt>
    <dgm:pt modelId="{4FC53994-95E6-453F-8B1B-13EC5E23BF9E}" type="parTrans" cxnId="{75722E63-8196-43E7-BF89-B0E476A2D68E}">
      <dgm:prSet/>
      <dgm:spPr/>
      <dgm:t>
        <a:bodyPr/>
        <a:lstStyle/>
        <a:p>
          <a:pPr algn="ctr"/>
          <a:endParaRPr lang="es-CO"/>
        </a:p>
      </dgm:t>
    </dgm:pt>
    <dgm:pt modelId="{4D26BEB7-9E31-49CA-A871-B3D229D5F3EA}" type="sibTrans" cxnId="{75722E63-8196-43E7-BF89-B0E476A2D68E}">
      <dgm:prSet/>
      <dgm:spPr/>
      <dgm:t>
        <a:bodyPr/>
        <a:lstStyle/>
        <a:p>
          <a:pPr algn="ctr"/>
          <a:endParaRPr lang="es-CO"/>
        </a:p>
      </dgm:t>
    </dgm:pt>
    <dgm:pt modelId="{C9F25922-E2A3-4A78-857C-435B5FE0038E}">
      <dgm:prSet custT="1"/>
      <dgm:spPr>
        <a:solidFill>
          <a:schemeClr val="accent2">
            <a:lumMod val="40000"/>
            <a:lumOff val="60000"/>
          </a:schemeClr>
        </a:solidFill>
      </dgm:spPr>
      <dgm:t>
        <a:bodyPr/>
        <a:lstStyle/>
        <a:p>
          <a:pPr algn="ctr"/>
          <a:r>
            <a:rPr lang="es-CO" sz="1800" dirty="0">
              <a:solidFill>
                <a:schemeClr val="tx1"/>
              </a:solidFill>
            </a:rPr>
            <a:t>ordinales</a:t>
          </a:r>
        </a:p>
      </dgm:t>
    </dgm:pt>
    <dgm:pt modelId="{1ABB19D2-867C-4EF3-A334-FA46ECF50F86}" type="parTrans" cxnId="{FFEE056F-6609-4E2A-BB28-80FB1201D9DB}">
      <dgm:prSet/>
      <dgm:spPr/>
      <dgm:t>
        <a:bodyPr/>
        <a:lstStyle/>
        <a:p>
          <a:pPr algn="ctr"/>
          <a:endParaRPr lang="es-CO"/>
        </a:p>
      </dgm:t>
    </dgm:pt>
    <dgm:pt modelId="{0AB690AA-D8C9-4DF6-B168-BC7BD4C9E2B6}" type="sibTrans" cxnId="{FFEE056F-6609-4E2A-BB28-80FB1201D9DB}">
      <dgm:prSet/>
      <dgm:spPr/>
      <dgm:t>
        <a:bodyPr/>
        <a:lstStyle/>
        <a:p>
          <a:pPr algn="ctr"/>
          <a:endParaRPr lang="es-CO"/>
        </a:p>
      </dgm:t>
    </dgm:pt>
    <dgm:pt modelId="{2E0924B2-B00B-47A2-8F01-94EBC9AF3B2C}">
      <dgm:prSet custT="1"/>
      <dgm:spPr>
        <a:solidFill>
          <a:schemeClr val="bg2">
            <a:lumMod val="90000"/>
          </a:schemeClr>
        </a:solidFill>
      </dgm:spPr>
      <dgm:t>
        <a:bodyPr/>
        <a:lstStyle/>
        <a:p>
          <a:pPr algn="ctr"/>
          <a:r>
            <a:rPr lang="es-CO" sz="1800" dirty="0">
              <a:solidFill>
                <a:schemeClr val="tx1"/>
              </a:solidFill>
            </a:rPr>
            <a:t>discretas</a:t>
          </a:r>
        </a:p>
      </dgm:t>
    </dgm:pt>
    <dgm:pt modelId="{5632C52C-1607-4843-B487-593E9B88A994}" type="parTrans" cxnId="{05C1775D-FCB8-429B-BE4A-625315073FFF}">
      <dgm:prSet/>
      <dgm:spPr/>
      <dgm:t>
        <a:bodyPr/>
        <a:lstStyle/>
        <a:p>
          <a:pPr algn="ctr"/>
          <a:endParaRPr lang="es-CO"/>
        </a:p>
      </dgm:t>
    </dgm:pt>
    <dgm:pt modelId="{F0E8B0F2-F078-4191-B93B-936DF4327546}" type="sibTrans" cxnId="{05C1775D-FCB8-429B-BE4A-625315073FFF}">
      <dgm:prSet/>
      <dgm:spPr/>
      <dgm:t>
        <a:bodyPr/>
        <a:lstStyle/>
        <a:p>
          <a:pPr algn="ctr"/>
          <a:endParaRPr lang="es-CO"/>
        </a:p>
      </dgm:t>
    </dgm:pt>
    <dgm:pt modelId="{28BCF414-1EDD-470B-854A-6B366BECF684}">
      <dgm:prSet custT="1"/>
      <dgm:spPr>
        <a:solidFill>
          <a:schemeClr val="bg2">
            <a:lumMod val="90000"/>
          </a:schemeClr>
        </a:solidFill>
      </dgm:spPr>
      <dgm:t>
        <a:bodyPr/>
        <a:lstStyle/>
        <a:p>
          <a:pPr algn="ctr"/>
          <a:r>
            <a:rPr lang="es-CO" sz="1800" dirty="0">
              <a:solidFill>
                <a:schemeClr val="tx1"/>
              </a:solidFill>
            </a:rPr>
            <a:t>continuas</a:t>
          </a:r>
        </a:p>
      </dgm:t>
    </dgm:pt>
    <dgm:pt modelId="{489C37E1-6A03-43E1-9204-C059CE2552F4}" type="parTrans" cxnId="{F7B8B3BA-DD2B-41D4-9E65-39B616564C22}">
      <dgm:prSet/>
      <dgm:spPr/>
      <dgm:t>
        <a:bodyPr/>
        <a:lstStyle/>
        <a:p>
          <a:pPr algn="ctr"/>
          <a:endParaRPr lang="es-CO"/>
        </a:p>
      </dgm:t>
    </dgm:pt>
    <dgm:pt modelId="{4B1E6B60-36D9-4DDC-A0EB-67DC2FC35205}" type="sibTrans" cxnId="{F7B8B3BA-DD2B-41D4-9E65-39B616564C22}">
      <dgm:prSet/>
      <dgm:spPr/>
      <dgm:t>
        <a:bodyPr/>
        <a:lstStyle/>
        <a:p>
          <a:pPr algn="ctr"/>
          <a:endParaRPr lang="es-CO"/>
        </a:p>
      </dgm:t>
    </dgm:pt>
    <dgm:pt modelId="{0BE60A8E-DA7E-425C-9EBD-8CEEF1483A09}" type="pres">
      <dgm:prSet presAssocID="{B9A0CA93-6C95-42CF-B4E0-0508D3FF9CF8}" presName="diagram" presStyleCnt="0">
        <dgm:presLayoutVars>
          <dgm:chPref val="1"/>
          <dgm:dir/>
          <dgm:animOne val="branch"/>
          <dgm:animLvl val="lvl"/>
          <dgm:resizeHandles val="exact"/>
        </dgm:presLayoutVars>
      </dgm:prSet>
      <dgm:spPr/>
      <dgm:t>
        <a:bodyPr/>
        <a:lstStyle/>
        <a:p>
          <a:endParaRPr lang="es-CO"/>
        </a:p>
      </dgm:t>
    </dgm:pt>
    <dgm:pt modelId="{E4D27648-6222-419F-BDC3-201817EB6684}" type="pres">
      <dgm:prSet presAssocID="{5B1731A6-A09F-4E86-8EB1-E10E72BDF13A}" presName="root1" presStyleCnt="0"/>
      <dgm:spPr/>
      <dgm:t>
        <a:bodyPr/>
        <a:lstStyle/>
        <a:p>
          <a:endParaRPr lang="es-CO"/>
        </a:p>
      </dgm:t>
    </dgm:pt>
    <dgm:pt modelId="{943DA9AB-C23C-48C3-94FA-026578CA5AA2}" type="pres">
      <dgm:prSet presAssocID="{5B1731A6-A09F-4E86-8EB1-E10E72BDF13A}" presName="LevelOneTextNode" presStyleLbl="node0" presStyleIdx="0" presStyleCnt="1" custScaleY="192131">
        <dgm:presLayoutVars>
          <dgm:chPref val="3"/>
        </dgm:presLayoutVars>
      </dgm:prSet>
      <dgm:spPr/>
      <dgm:t>
        <a:bodyPr/>
        <a:lstStyle/>
        <a:p>
          <a:endParaRPr lang="es-CO"/>
        </a:p>
      </dgm:t>
    </dgm:pt>
    <dgm:pt modelId="{6AC59C00-A850-435F-905E-50376475DBF0}" type="pres">
      <dgm:prSet presAssocID="{5B1731A6-A09F-4E86-8EB1-E10E72BDF13A}" presName="level2hierChild" presStyleCnt="0"/>
      <dgm:spPr/>
      <dgm:t>
        <a:bodyPr/>
        <a:lstStyle/>
        <a:p>
          <a:endParaRPr lang="es-CO"/>
        </a:p>
      </dgm:t>
    </dgm:pt>
    <dgm:pt modelId="{E5E9155B-A542-492F-87A6-020ACC2B4163}" type="pres">
      <dgm:prSet presAssocID="{0A22E9E3-F75D-4F84-89AE-8AAFC92F085A}" presName="conn2-1" presStyleLbl="parChTrans1D2" presStyleIdx="0" presStyleCnt="2"/>
      <dgm:spPr/>
      <dgm:t>
        <a:bodyPr/>
        <a:lstStyle/>
        <a:p>
          <a:endParaRPr lang="es-CO"/>
        </a:p>
      </dgm:t>
    </dgm:pt>
    <dgm:pt modelId="{BE59D91F-A8D9-4F72-9F34-6BCAF45A55EF}" type="pres">
      <dgm:prSet presAssocID="{0A22E9E3-F75D-4F84-89AE-8AAFC92F085A}" presName="connTx" presStyleLbl="parChTrans1D2" presStyleIdx="0" presStyleCnt="2"/>
      <dgm:spPr/>
      <dgm:t>
        <a:bodyPr/>
        <a:lstStyle/>
        <a:p>
          <a:endParaRPr lang="es-CO"/>
        </a:p>
      </dgm:t>
    </dgm:pt>
    <dgm:pt modelId="{F1049F06-B9CF-4789-AAF3-5A2F4C770D42}" type="pres">
      <dgm:prSet presAssocID="{9D168BB1-55B1-4A33-81FA-074BADF20DA9}" presName="root2" presStyleCnt="0"/>
      <dgm:spPr/>
      <dgm:t>
        <a:bodyPr/>
        <a:lstStyle/>
        <a:p>
          <a:endParaRPr lang="es-CO"/>
        </a:p>
      </dgm:t>
    </dgm:pt>
    <dgm:pt modelId="{15FEB02F-53AB-4EC2-A1FB-25577004E18D}" type="pres">
      <dgm:prSet presAssocID="{9D168BB1-55B1-4A33-81FA-074BADF20DA9}" presName="LevelTwoTextNode" presStyleLbl="node2" presStyleIdx="0" presStyleCnt="2">
        <dgm:presLayoutVars>
          <dgm:chPref val="3"/>
        </dgm:presLayoutVars>
      </dgm:prSet>
      <dgm:spPr/>
      <dgm:t>
        <a:bodyPr/>
        <a:lstStyle/>
        <a:p>
          <a:endParaRPr lang="es-CO"/>
        </a:p>
      </dgm:t>
    </dgm:pt>
    <dgm:pt modelId="{8CC68CB9-E46E-43CD-8FE0-A4A2A89F558F}" type="pres">
      <dgm:prSet presAssocID="{9D168BB1-55B1-4A33-81FA-074BADF20DA9}" presName="level3hierChild" presStyleCnt="0"/>
      <dgm:spPr/>
      <dgm:t>
        <a:bodyPr/>
        <a:lstStyle/>
        <a:p>
          <a:endParaRPr lang="es-CO"/>
        </a:p>
      </dgm:t>
    </dgm:pt>
    <dgm:pt modelId="{28156D36-9833-4E50-B6E6-04DC07B6B0B5}" type="pres">
      <dgm:prSet presAssocID="{4FC53994-95E6-453F-8B1B-13EC5E23BF9E}" presName="conn2-1" presStyleLbl="parChTrans1D3" presStyleIdx="0" presStyleCnt="4"/>
      <dgm:spPr/>
      <dgm:t>
        <a:bodyPr/>
        <a:lstStyle/>
        <a:p>
          <a:endParaRPr lang="es-CO"/>
        </a:p>
      </dgm:t>
    </dgm:pt>
    <dgm:pt modelId="{396BEEF7-E78D-4B97-B91E-2BE4E462BCAA}" type="pres">
      <dgm:prSet presAssocID="{4FC53994-95E6-453F-8B1B-13EC5E23BF9E}" presName="connTx" presStyleLbl="parChTrans1D3" presStyleIdx="0" presStyleCnt="4"/>
      <dgm:spPr/>
      <dgm:t>
        <a:bodyPr/>
        <a:lstStyle/>
        <a:p>
          <a:endParaRPr lang="es-CO"/>
        </a:p>
      </dgm:t>
    </dgm:pt>
    <dgm:pt modelId="{7C869A99-E8D8-4C76-8BC2-48B5A9181E9B}" type="pres">
      <dgm:prSet presAssocID="{69D0DC1C-B90F-49B8-BC4D-C3575AB93305}" presName="root2" presStyleCnt="0"/>
      <dgm:spPr/>
      <dgm:t>
        <a:bodyPr/>
        <a:lstStyle/>
        <a:p>
          <a:endParaRPr lang="es-CO"/>
        </a:p>
      </dgm:t>
    </dgm:pt>
    <dgm:pt modelId="{A6B6B21C-45B0-43E2-B3B0-D9D12DF53D6D}" type="pres">
      <dgm:prSet presAssocID="{69D0DC1C-B90F-49B8-BC4D-C3575AB93305}" presName="LevelTwoTextNode" presStyleLbl="node3" presStyleIdx="0" presStyleCnt="4">
        <dgm:presLayoutVars>
          <dgm:chPref val="3"/>
        </dgm:presLayoutVars>
      </dgm:prSet>
      <dgm:spPr/>
      <dgm:t>
        <a:bodyPr/>
        <a:lstStyle/>
        <a:p>
          <a:endParaRPr lang="es-CO"/>
        </a:p>
      </dgm:t>
    </dgm:pt>
    <dgm:pt modelId="{14FF51A3-D73F-4EAC-910C-1AFC2B75B651}" type="pres">
      <dgm:prSet presAssocID="{69D0DC1C-B90F-49B8-BC4D-C3575AB93305}" presName="level3hierChild" presStyleCnt="0"/>
      <dgm:spPr/>
      <dgm:t>
        <a:bodyPr/>
        <a:lstStyle/>
        <a:p>
          <a:endParaRPr lang="es-CO"/>
        </a:p>
      </dgm:t>
    </dgm:pt>
    <dgm:pt modelId="{7662E3C4-BDE6-4818-857E-25C0FCDCB165}" type="pres">
      <dgm:prSet presAssocID="{25C95F11-9068-4412-8A7C-2B51F548FEDA}" presName="conn2-1" presStyleLbl="parChTrans1D4" presStyleIdx="0" presStyleCnt="4"/>
      <dgm:spPr/>
      <dgm:t>
        <a:bodyPr/>
        <a:lstStyle/>
        <a:p>
          <a:endParaRPr lang="es-CO"/>
        </a:p>
      </dgm:t>
    </dgm:pt>
    <dgm:pt modelId="{66BBBAAB-5ACE-4E51-BFFA-3ED8DA181754}" type="pres">
      <dgm:prSet presAssocID="{25C95F11-9068-4412-8A7C-2B51F548FEDA}" presName="connTx" presStyleLbl="parChTrans1D4" presStyleIdx="0" presStyleCnt="4"/>
      <dgm:spPr/>
      <dgm:t>
        <a:bodyPr/>
        <a:lstStyle/>
        <a:p>
          <a:endParaRPr lang="es-CO"/>
        </a:p>
      </dgm:t>
    </dgm:pt>
    <dgm:pt modelId="{EC3203EB-2AEB-4C99-872F-7E02A5D10509}" type="pres">
      <dgm:prSet presAssocID="{5ED92294-39A2-406B-9572-94E0AE4A9A50}" presName="root2" presStyleCnt="0"/>
      <dgm:spPr/>
      <dgm:t>
        <a:bodyPr/>
        <a:lstStyle/>
        <a:p>
          <a:endParaRPr lang="es-CO"/>
        </a:p>
      </dgm:t>
    </dgm:pt>
    <dgm:pt modelId="{AE086BD7-8851-46FF-AEA1-6703F908FE8C}" type="pres">
      <dgm:prSet presAssocID="{5ED92294-39A2-406B-9572-94E0AE4A9A50}" presName="LevelTwoTextNode" presStyleLbl="node4" presStyleIdx="0" presStyleCnt="4">
        <dgm:presLayoutVars>
          <dgm:chPref val="3"/>
        </dgm:presLayoutVars>
      </dgm:prSet>
      <dgm:spPr/>
      <dgm:t>
        <a:bodyPr/>
        <a:lstStyle/>
        <a:p>
          <a:endParaRPr lang="es-CO"/>
        </a:p>
      </dgm:t>
    </dgm:pt>
    <dgm:pt modelId="{A0E4273E-74B0-4E49-9713-4E6D81CBBCC6}" type="pres">
      <dgm:prSet presAssocID="{5ED92294-39A2-406B-9572-94E0AE4A9A50}" presName="level3hierChild" presStyleCnt="0"/>
      <dgm:spPr/>
      <dgm:t>
        <a:bodyPr/>
        <a:lstStyle/>
        <a:p>
          <a:endParaRPr lang="es-CO"/>
        </a:p>
      </dgm:t>
    </dgm:pt>
    <dgm:pt modelId="{FF8439E5-79BE-4A6C-823E-385F9F214615}" type="pres">
      <dgm:prSet presAssocID="{1ABB19D2-867C-4EF3-A334-FA46ECF50F86}" presName="conn2-1" presStyleLbl="parChTrans1D3" presStyleIdx="1" presStyleCnt="4"/>
      <dgm:spPr/>
      <dgm:t>
        <a:bodyPr/>
        <a:lstStyle/>
        <a:p>
          <a:endParaRPr lang="es-CO"/>
        </a:p>
      </dgm:t>
    </dgm:pt>
    <dgm:pt modelId="{AF7E283D-E535-41BA-A5A4-1008D4CE8F53}" type="pres">
      <dgm:prSet presAssocID="{1ABB19D2-867C-4EF3-A334-FA46ECF50F86}" presName="connTx" presStyleLbl="parChTrans1D3" presStyleIdx="1" presStyleCnt="4"/>
      <dgm:spPr/>
      <dgm:t>
        <a:bodyPr/>
        <a:lstStyle/>
        <a:p>
          <a:endParaRPr lang="es-CO"/>
        </a:p>
      </dgm:t>
    </dgm:pt>
    <dgm:pt modelId="{A54BB4D4-F5D0-4806-8E05-74CB303C8FF8}" type="pres">
      <dgm:prSet presAssocID="{C9F25922-E2A3-4A78-857C-435B5FE0038E}" presName="root2" presStyleCnt="0"/>
      <dgm:spPr/>
      <dgm:t>
        <a:bodyPr/>
        <a:lstStyle/>
        <a:p>
          <a:endParaRPr lang="es-CO"/>
        </a:p>
      </dgm:t>
    </dgm:pt>
    <dgm:pt modelId="{8AC8F0B6-7CD7-4816-B0A0-62AD66628B4B}" type="pres">
      <dgm:prSet presAssocID="{C9F25922-E2A3-4A78-857C-435B5FE0038E}" presName="LevelTwoTextNode" presStyleLbl="node3" presStyleIdx="1" presStyleCnt="4">
        <dgm:presLayoutVars>
          <dgm:chPref val="3"/>
        </dgm:presLayoutVars>
      </dgm:prSet>
      <dgm:spPr/>
      <dgm:t>
        <a:bodyPr/>
        <a:lstStyle/>
        <a:p>
          <a:endParaRPr lang="es-CO"/>
        </a:p>
      </dgm:t>
    </dgm:pt>
    <dgm:pt modelId="{21192797-0C71-4F72-8304-1BC177621AAF}" type="pres">
      <dgm:prSet presAssocID="{C9F25922-E2A3-4A78-857C-435B5FE0038E}" presName="level3hierChild" presStyleCnt="0"/>
      <dgm:spPr/>
      <dgm:t>
        <a:bodyPr/>
        <a:lstStyle/>
        <a:p>
          <a:endParaRPr lang="es-CO"/>
        </a:p>
      </dgm:t>
    </dgm:pt>
    <dgm:pt modelId="{B589E497-C7A3-4C00-BE4A-242CE4D06168}" type="pres">
      <dgm:prSet presAssocID="{AC959C9C-FED2-429E-8FB2-D9EF821F2AF6}" presName="conn2-1" presStyleLbl="parChTrans1D4" presStyleIdx="1" presStyleCnt="4"/>
      <dgm:spPr/>
      <dgm:t>
        <a:bodyPr/>
        <a:lstStyle/>
        <a:p>
          <a:endParaRPr lang="es-CO"/>
        </a:p>
      </dgm:t>
    </dgm:pt>
    <dgm:pt modelId="{18036096-F508-47D8-986A-BE167B1F193B}" type="pres">
      <dgm:prSet presAssocID="{AC959C9C-FED2-429E-8FB2-D9EF821F2AF6}" presName="connTx" presStyleLbl="parChTrans1D4" presStyleIdx="1" presStyleCnt="4"/>
      <dgm:spPr/>
      <dgm:t>
        <a:bodyPr/>
        <a:lstStyle/>
        <a:p>
          <a:endParaRPr lang="es-CO"/>
        </a:p>
      </dgm:t>
    </dgm:pt>
    <dgm:pt modelId="{F86672E1-11E8-4F4F-B003-91F939921AFD}" type="pres">
      <dgm:prSet presAssocID="{5E343BF0-02E0-4A8F-8511-275BD402DAE7}" presName="root2" presStyleCnt="0"/>
      <dgm:spPr/>
      <dgm:t>
        <a:bodyPr/>
        <a:lstStyle/>
        <a:p>
          <a:endParaRPr lang="es-CO"/>
        </a:p>
      </dgm:t>
    </dgm:pt>
    <dgm:pt modelId="{FB92EAB0-35EC-4A58-9577-F333178E0120}" type="pres">
      <dgm:prSet presAssocID="{5E343BF0-02E0-4A8F-8511-275BD402DAE7}" presName="LevelTwoTextNode" presStyleLbl="node4" presStyleIdx="1" presStyleCnt="4" custScaleY="121077">
        <dgm:presLayoutVars>
          <dgm:chPref val="3"/>
        </dgm:presLayoutVars>
      </dgm:prSet>
      <dgm:spPr/>
      <dgm:t>
        <a:bodyPr/>
        <a:lstStyle/>
        <a:p>
          <a:endParaRPr lang="es-CO"/>
        </a:p>
      </dgm:t>
    </dgm:pt>
    <dgm:pt modelId="{4ED5F76D-7F4D-4BDC-A29C-50B33977282A}" type="pres">
      <dgm:prSet presAssocID="{5E343BF0-02E0-4A8F-8511-275BD402DAE7}" presName="level3hierChild" presStyleCnt="0"/>
      <dgm:spPr/>
      <dgm:t>
        <a:bodyPr/>
        <a:lstStyle/>
        <a:p>
          <a:endParaRPr lang="es-CO"/>
        </a:p>
      </dgm:t>
    </dgm:pt>
    <dgm:pt modelId="{D09E2DFB-4B80-4EC0-BB26-24AB83E7F4D0}" type="pres">
      <dgm:prSet presAssocID="{F6A4EF43-7019-4447-9E11-ACFE5AE2C2BC}" presName="conn2-1" presStyleLbl="parChTrans1D2" presStyleIdx="1" presStyleCnt="2"/>
      <dgm:spPr/>
      <dgm:t>
        <a:bodyPr/>
        <a:lstStyle/>
        <a:p>
          <a:endParaRPr lang="es-CO"/>
        </a:p>
      </dgm:t>
    </dgm:pt>
    <dgm:pt modelId="{5D45C47D-E556-42B5-A1E2-1CC88CF89DB7}" type="pres">
      <dgm:prSet presAssocID="{F6A4EF43-7019-4447-9E11-ACFE5AE2C2BC}" presName="connTx" presStyleLbl="parChTrans1D2" presStyleIdx="1" presStyleCnt="2"/>
      <dgm:spPr/>
      <dgm:t>
        <a:bodyPr/>
        <a:lstStyle/>
        <a:p>
          <a:endParaRPr lang="es-CO"/>
        </a:p>
      </dgm:t>
    </dgm:pt>
    <dgm:pt modelId="{2FD1627C-A4A4-485B-AAFD-F9000A20988A}" type="pres">
      <dgm:prSet presAssocID="{4613603C-BECF-4A0B-9E5E-47857D592FFE}" presName="root2" presStyleCnt="0"/>
      <dgm:spPr/>
      <dgm:t>
        <a:bodyPr/>
        <a:lstStyle/>
        <a:p>
          <a:endParaRPr lang="es-CO"/>
        </a:p>
      </dgm:t>
    </dgm:pt>
    <dgm:pt modelId="{630367B1-EB11-4981-BC03-DD37DDDAFD4B}" type="pres">
      <dgm:prSet presAssocID="{4613603C-BECF-4A0B-9E5E-47857D592FFE}" presName="LevelTwoTextNode" presStyleLbl="node2" presStyleIdx="1" presStyleCnt="2">
        <dgm:presLayoutVars>
          <dgm:chPref val="3"/>
        </dgm:presLayoutVars>
      </dgm:prSet>
      <dgm:spPr/>
      <dgm:t>
        <a:bodyPr/>
        <a:lstStyle/>
        <a:p>
          <a:endParaRPr lang="es-CO"/>
        </a:p>
      </dgm:t>
    </dgm:pt>
    <dgm:pt modelId="{E27AE964-B776-4E47-AA3C-128C2CF6C33C}" type="pres">
      <dgm:prSet presAssocID="{4613603C-BECF-4A0B-9E5E-47857D592FFE}" presName="level3hierChild" presStyleCnt="0"/>
      <dgm:spPr/>
      <dgm:t>
        <a:bodyPr/>
        <a:lstStyle/>
        <a:p>
          <a:endParaRPr lang="es-CO"/>
        </a:p>
      </dgm:t>
    </dgm:pt>
    <dgm:pt modelId="{A146889E-62B0-4F17-B097-93C69B56DD83}" type="pres">
      <dgm:prSet presAssocID="{5632C52C-1607-4843-B487-593E9B88A994}" presName="conn2-1" presStyleLbl="parChTrans1D3" presStyleIdx="2" presStyleCnt="4"/>
      <dgm:spPr/>
      <dgm:t>
        <a:bodyPr/>
        <a:lstStyle/>
        <a:p>
          <a:endParaRPr lang="es-CO"/>
        </a:p>
      </dgm:t>
    </dgm:pt>
    <dgm:pt modelId="{0BDC53D3-FF48-43BE-8933-288A89D6376D}" type="pres">
      <dgm:prSet presAssocID="{5632C52C-1607-4843-B487-593E9B88A994}" presName="connTx" presStyleLbl="parChTrans1D3" presStyleIdx="2" presStyleCnt="4"/>
      <dgm:spPr/>
      <dgm:t>
        <a:bodyPr/>
        <a:lstStyle/>
        <a:p>
          <a:endParaRPr lang="es-CO"/>
        </a:p>
      </dgm:t>
    </dgm:pt>
    <dgm:pt modelId="{0532A587-CC5A-4B84-824F-9320A8302379}" type="pres">
      <dgm:prSet presAssocID="{2E0924B2-B00B-47A2-8F01-94EBC9AF3B2C}" presName="root2" presStyleCnt="0"/>
      <dgm:spPr/>
      <dgm:t>
        <a:bodyPr/>
        <a:lstStyle/>
        <a:p>
          <a:endParaRPr lang="es-CO"/>
        </a:p>
      </dgm:t>
    </dgm:pt>
    <dgm:pt modelId="{BA19856A-86B3-4983-9499-4037888A6A4B}" type="pres">
      <dgm:prSet presAssocID="{2E0924B2-B00B-47A2-8F01-94EBC9AF3B2C}" presName="LevelTwoTextNode" presStyleLbl="node3" presStyleIdx="2" presStyleCnt="4">
        <dgm:presLayoutVars>
          <dgm:chPref val="3"/>
        </dgm:presLayoutVars>
      </dgm:prSet>
      <dgm:spPr/>
      <dgm:t>
        <a:bodyPr/>
        <a:lstStyle/>
        <a:p>
          <a:endParaRPr lang="es-CO"/>
        </a:p>
      </dgm:t>
    </dgm:pt>
    <dgm:pt modelId="{26FF522B-C101-48FF-AE35-0ECD5366B149}" type="pres">
      <dgm:prSet presAssocID="{2E0924B2-B00B-47A2-8F01-94EBC9AF3B2C}" presName="level3hierChild" presStyleCnt="0"/>
      <dgm:spPr/>
      <dgm:t>
        <a:bodyPr/>
        <a:lstStyle/>
        <a:p>
          <a:endParaRPr lang="es-CO"/>
        </a:p>
      </dgm:t>
    </dgm:pt>
    <dgm:pt modelId="{812D5605-21E1-4897-9E6B-C31E35B70715}" type="pres">
      <dgm:prSet presAssocID="{FBF545DA-B284-4FA1-8C8C-834F561ED2D8}" presName="conn2-1" presStyleLbl="parChTrans1D4" presStyleIdx="2" presStyleCnt="4"/>
      <dgm:spPr/>
      <dgm:t>
        <a:bodyPr/>
        <a:lstStyle/>
        <a:p>
          <a:endParaRPr lang="es-CO"/>
        </a:p>
      </dgm:t>
    </dgm:pt>
    <dgm:pt modelId="{17C5EC5D-92E8-49F1-965C-F4F3AC6A2D1A}" type="pres">
      <dgm:prSet presAssocID="{FBF545DA-B284-4FA1-8C8C-834F561ED2D8}" presName="connTx" presStyleLbl="parChTrans1D4" presStyleIdx="2" presStyleCnt="4"/>
      <dgm:spPr/>
      <dgm:t>
        <a:bodyPr/>
        <a:lstStyle/>
        <a:p>
          <a:endParaRPr lang="es-CO"/>
        </a:p>
      </dgm:t>
    </dgm:pt>
    <dgm:pt modelId="{42A3D7D3-34EE-43AF-A1AA-AD512617A0CD}" type="pres">
      <dgm:prSet presAssocID="{79DF777B-4AD9-4745-8F1B-A0357EF12464}" presName="root2" presStyleCnt="0"/>
      <dgm:spPr/>
      <dgm:t>
        <a:bodyPr/>
        <a:lstStyle/>
        <a:p>
          <a:endParaRPr lang="es-CO"/>
        </a:p>
      </dgm:t>
    </dgm:pt>
    <dgm:pt modelId="{9AAE138B-5908-4193-A67B-16057B498371}" type="pres">
      <dgm:prSet presAssocID="{79DF777B-4AD9-4745-8F1B-A0357EF12464}" presName="LevelTwoTextNode" presStyleLbl="node4" presStyleIdx="2" presStyleCnt="4">
        <dgm:presLayoutVars>
          <dgm:chPref val="3"/>
        </dgm:presLayoutVars>
      </dgm:prSet>
      <dgm:spPr/>
      <dgm:t>
        <a:bodyPr/>
        <a:lstStyle/>
        <a:p>
          <a:endParaRPr lang="es-CO"/>
        </a:p>
      </dgm:t>
    </dgm:pt>
    <dgm:pt modelId="{D39D7B15-449B-4E84-AB5D-3E196F2E839B}" type="pres">
      <dgm:prSet presAssocID="{79DF777B-4AD9-4745-8F1B-A0357EF12464}" presName="level3hierChild" presStyleCnt="0"/>
      <dgm:spPr/>
      <dgm:t>
        <a:bodyPr/>
        <a:lstStyle/>
        <a:p>
          <a:endParaRPr lang="es-CO"/>
        </a:p>
      </dgm:t>
    </dgm:pt>
    <dgm:pt modelId="{999208C2-522E-4AD2-B1D7-929802F7B47D}" type="pres">
      <dgm:prSet presAssocID="{489C37E1-6A03-43E1-9204-C059CE2552F4}" presName="conn2-1" presStyleLbl="parChTrans1D3" presStyleIdx="3" presStyleCnt="4"/>
      <dgm:spPr/>
      <dgm:t>
        <a:bodyPr/>
        <a:lstStyle/>
        <a:p>
          <a:endParaRPr lang="es-CO"/>
        </a:p>
      </dgm:t>
    </dgm:pt>
    <dgm:pt modelId="{386D2770-00A5-4CA6-BE20-291EDA380112}" type="pres">
      <dgm:prSet presAssocID="{489C37E1-6A03-43E1-9204-C059CE2552F4}" presName="connTx" presStyleLbl="parChTrans1D3" presStyleIdx="3" presStyleCnt="4"/>
      <dgm:spPr/>
      <dgm:t>
        <a:bodyPr/>
        <a:lstStyle/>
        <a:p>
          <a:endParaRPr lang="es-CO"/>
        </a:p>
      </dgm:t>
    </dgm:pt>
    <dgm:pt modelId="{42AC3944-8A75-4AC9-8C01-7C0D6F537EBF}" type="pres">
      <dgm:prSet presAssocID="{28BCF414-1EDD-470B-854A-6B366BECF684}" presName="root2" presStyleCnt="0"/>
      <dgm:spPr/>
      <dgm:t>
        <a:bodyPr/>
        <a:lstStyle/>
        <a:p>
          <a:endParaRPr lang="es-CO"/>
        </a:p>
      </dgm:t>
    </dgm:pt>
    <dgm:pt modelId="{FE09B8D4-2A55-4A5C-B488-28FE25D6945B}" type="pres">
      <dgm:prSet presAssocID="{28BCF414-1EDD-470B-854A-6B366BECF684}" presName="LevelTwoTextNode" presStyleLbl="node3" presStyleIdx="3" presStyleCnt="4">
        <dgm:presLayoutVars>
          <dgm:chPref val="3"/>
        </dgm:presLayoutVars>
      </dgm:prSet>
      <dgm:spPr/>
      <dgm:t>
        <a:bodyPr/>
        <a:lstStyle/>
        <a:p>
          <a:endParaRPr lang="es-CO"/>
        </a:p>
      </dgm:t>
    </dgm:pt>
    <dgm:pt modelId="{EEC9A1EE-76BA-4AF6-918F-8F3770215443}" type="pres">
      <dgm:prSet presAssocID="{28BCF414-1EDD-470B-854A-6B366BECF684}" presName="level3hierChild" presStyleCnt="0"/>
      <dgm:spPr/>
      <dgm:t>
        <a:bodyPr/>
        <a:lstStyle/>
        <a:p>
          <a:endParaRPr lang="es-CO"/>
        </a:p>
      </dgm:t>
    </dgm:pt>
    <dgm:pt modelId="{58F2AF05-4D7E-4CBB-82B4-C3B6D59C9500}" type="pres">
      <dgm:prSet presAssocID="{FE256247-5B65-4747-9D5D-97DC1CCECE6D}" presName="conn2-1" presStyleLbl="parChTrans1D4" presStyleIdx="3" presStyleCnt="4"/>
      <dgm:spPr/>
      <dgm:t>
        <a:bodyPr/>
        <a:lstStyle/>
        <a:p>
          <a:endParaRPr lang="es-CO"/>
        </a:p>
      </dgm:t>
    </dgm:pt>
    <dgm:pt modelId="{A0D47D4A-A419-4FDE-A788-D0254F157035}" type="pres">
      <dgm:prSet presAssocID="{FE256247-5B65-4747-9D5D-97DC1CCECE6D}" presName="connTx" presStyleLbl="parChTrans1D4" presStyleIdx="3" presStyleCnt="4"/>
      <dgm:spPr/>
      <dgm:t>
        <a:bodyPr/>
        <a:lstStyle/>
        <a:p>
          <a:endParaRPr lang="es-CO"/>
        </a:p>
      </dgm:t>
    </dgm:pt>
    <dgm:pt modelId="{7995FDE8-56F8-4A05-8904-B1129B34D96A}" type="pres">
      <dgm:prSet presAssocID="{63597E72-3146-45E7-A86A-4AB5E59898DA}" presName="root2" presStyleCnt="0"/>
      <dgm:spPr/>
      <dgm:t>
        <a:bodyPr/>
        <a:lstStyle/>
        <a:p>
          <a:endParaRPr lang="es-CO"/>
        </a:p>
      </dgm:t>
    </dgm:pt>
    <dgm:pt modelId="{26A5B1B1-DB35-4557-B225-C97A6B14ADFE}" type="pres">
      <dgm:prSet presAssocID="{63597E72-3146-45E7-A86A-4AB5E59898DA}" presName="LevelTwoTextNode" presStyleLbl="node4" presStyleIdx="3" presStyleCnt="4" custScaleY="124966" custLinFactNeighborX="-1469" custLinFactNeighborY="-2939">
        <dgm:presLayoutVars>
          <dgm:chPref val="3"/>
        </dgm:presLayoutVars>
      </dgm:prSet>
      <dgm:spPr/>
      <dgm:t>
        <a:bodyPr/>
        <a:lstStyle/>
        <a:p>
          <a:endParaRPr lang="es-CO"/>
        </a:p>
      </dgm:t>
    </dgm:pt>
    <dgm:pt modelId="{671A2935-EE88-44D8-BDD9-66B354876BBB}" type="pres">
      <dgm:prSet presAssocID="{63597E72-3146-45E7-A86A-4AB5E59898DA}" presName="level3hierChild" presStyleCnt="0"/>
      <dgm:spPr/>
      <dgm:t>
        <a:bodyPr/>
        <a:lstStyle/>
        <a:p>
          <a:endParaRPr lang="es-CO"/>
        </a:p>
      </dgm:t>
    </dgm:pt>
  </dgm:ptLst>
  <dgm:cxnLst>
    <dgm:cxn modelId="{735C333A-EAB3-4087-A683-07D528BDB409}" type="presOf" srcId="{5ED92294-39A2-406B-9572-94E0AE4A9A50}" destId="{AE086BD7-8851-46FF-AEA1-6703F908FE8C}" srcOrd="0" destOrd="0" presId="urn:microsoft.com/office/officeart/2005/8/layout/hierarchy2"/>
    <dgm:cxn modelId="{FFEE056F-6609-4E2A-BB28-80FB1201D9DB}" srcId="{9D168BB1-55B1-4A33-81FA-074BADF20DA9}" destId="{C9F25922-E2A3-4A78-857C-435B5FE0038E}" srcOrd="1" destOrd="0" parTransId="{1ABB19D2-867C-4EF3-A334-FA46ECF50F86}" sibTransId="{0AB690AA-D8C9-4DF6-B168-BC7BD4C9E2B6}"/>
    <dgm:cxn modelId="{624F41E4-C005-4AC4-B389-715D79E29CA0}" type="presOf" srcId="{F6A4EF43-7019-4447-9E11-ACFE5AE2C2BC}" destId="{5D45C47D-E556-42B5-A1E2-1CC88CF89DB7}" srcOrd="1" destOrd="0" presId="urn:microsoft.com/office/officeart/2005/8/layout/hierarchy2"/>
    <dgm:cxn modelId="{9D0EA027-3E2D-495A-A286-A07662DB0597}" type="presOf" srcId="{2E0924B2-B00B-47A2-8F01-94EBC9AF3B2C}" destId="{BA19856A-86B3-4983-9499-4037888A6A4B}" srcOrd="0" destOrd="0" presId="urn:microsoft.com/office/officeart/2005/8/layout/hierarchy2"/>
    <dgm:cxn modelId="{B8E7813F-F91C-4553-A323-CF2EE2206C40}" type="presOf" srcId="{FE256247-5B65-4747-9D5D-97DC1CCECE6D}" destId="{58F2AF05-4D7E-4CBB-82B4-C3B6D59C9500}" srcOrd="0" destOrd="0" presId="urn:microsoft.com/office/officeart/2005/8/layout/hierarchy2"/>
    <dgm:cxn modelId="{0B710C93-0132-4EB7-99B9-034AEB30800D}" srcId="{69D0DC1C-B90F-49B8-BC4D-C3575AB93305}" destId="{5ED92294-39A2-406B-9572-94E0AE4A9A50}" srcOrd="0" destOrd="0" parTransId="{25C95F11-9068-4412-8A7C-2B51F548FEDA}" sibTransId="{BEB7CD37-E900-464E-B4E2-CECCE548DAA6}"/>
    <dgm:cxn modelId="{23577331-711F-43C7-BC54-562C64B7C362}" type="presOf" srcId="{25C95F11-9068-4412-8A7C-2B51F548FEDA}" destId="{66BBBAAB-5ACE-4E51-BFFA-3ED8DA181754}" srcOrd="1" destOrd="0" presId="urn:microsoft.com/office/officeart/2005/8/layout/hierarchy2"/>
    <dgm:cxn modelId="{34919F35-2285-4E4A-B8A0-ED5D85540A55}" type="presOf" srcId="{4613603C-BECF-4A0B-9E5E-47857D592FFE}" destId="{630367B1-EB11-4981-BC03-DD37DDDAFD4B}" srcOrd="0" destOrd="0" presId="urn:microsoft.com/office/officeart/2005/8/layout/hierarchy2"/>
    <dgm:cxn modelId="{415143A5-B1E4-43AF-BFDD-DDB080B5F608}" type="presOf" srcId="{5B1731A6-A09F-4E86-8EB1-E10E72BDF13A}" destId="{943DA9AB-C23C-48C3-94FA-026578CA5AA2}" srcOrd="0" destOrd="0" presId="urn:microsoft.com/office/officeart/2005/8/layout/hierarchy2"/>
    <dgm:cxn modelId="{92A26867-FCA0-4E02-AA7E-04FD0A4413D2}" type="presOf" srcId="{AC959C9C-FED2-429E-8FB2-D9EF821F2AF6}" destId="{B589E497-C7A3-4C00-BE4A-242CE4D06168}" srcOrd="0" destOrd="0" presId="urn:microsoft.com/office/officeart/2005/8/layout/hierarchy2"/>
    <dgm:cxn modelId="{6CC2C969-23A1-4016-8B6F-A9FF4A656F36}" type="presOf" srcId="{69D0DC1C-B90F-49B8-BC4D-C3575AB93305}" destId="{A6B6B21C-45B0-43E2-B3B0-D9D12DF53D6D}" srcOrd="0" destOrd="0" presId="urn:microsoft.com/office/officeart/2005/8/layout/hierarchy2"/>
    <dgm:cxn modelId="{90A6C1EF-CA33-4937-9853-E31839864FDC}" type="presOf" srcId="{B9A0CA93-6C95-42CF-B4E0-0508D3FF9CF8}" destId="{0BE60A8E-DA7E-425C-9EBD-8CEEF1483A09}" srcOrd="0" destOrd="0" presId="urn:microsoft.com/office/officeart/2005/8/layout/hierarchy2"/>
    <dgm:cxn modelId="{9172A79A-BB5F-4E8E-AE9E-116EDC14C2CA}" type="presOf" srcId="{489C37E1-6A03-43E1-9204-C059CE2552F4}" destId="{386D2770-00A5-4CA6-BE20-291EDA380112}" srcOrd="1" destOrd="0" presId="urn:microsoft.com/office/officeart/2005/8/layout/hierarchy2"/>
    <dgm:cxn modelId="{C95F260E-52B6-4F1D-AB42-50D5838E8AE2}" type="presOf" srcId="{1ABB19D2-867C-4EF3-A334-FA46ECF50F86}" destId="{AF7E283D-E535-41BA-A5A4-1008D4CE8F53}" srcOrd="1" destOrd="0" presId="urn:microsoft.com/office/officeart/2005/8/layout/hierarchy2"/>
    <dgm:cxn modelId="{B1FC6393-8965-4F85-A578-FF05A1C3A1EF}" type="presOf" srcId="{63597E72-3146-45E7-A86A-4AB5E59898DA}" destId="{26A5B1B1-DB35-4557-B225-C97A6B14ADFE}" srcOrd="0" destOrd="0" presId="urn:microsoft.com/office/officeart/2005/8/layout/hierarchy2"/>
    <dgm:cxn modelId="{08C11A58-ED86-4F65-9E2B-E8FD4DF67FDD}" type="presOf" srcId="{FE256247-5B65-4747-9D5D-97DC1CCECE6D}" destId="{A0D47D4A-A419-4FDE-A788-D0254F157035}" srcOrd="1" destOrd="0" presId="urn:microsoft.com/office/officeart/2005/8/layout/hierarchy2"/>
    <dgm:cxn modelId="{4EBD3394-19A4-47EC-9C44-34C315C28192}" srcId="{28BCF414-1EDD-470B-854A-6B366BECF684}" destId="{63597E72-3146-45E7-A86A-4AB5E59898DA}" srcOrd="0" destOrd="0" parTransId="{FE256247-5B65-4747-9D5D-97DC1CCECE6D}" sibTransId="{6C0195B0-36AD-41DF-B55A-B435C04AF6F7}"/>
    <dgm:cxn modelId="{3C82745F-9F35-4C5A-88EF-4B2C5E660829}" type="presOf" srcId="{1ABB19D2-867C-4EF3-A334-FA46ECF50F86}" destId="{FF8439E5-79BE-4A6C-823E-385F9F214615}" srcOrd="0" destOrd="0" presId="urn:microsoft.com/office/officeart/2005/8/layout/hierarchy2"/>
    <dgm:cxn modelId="{739061B3-98C0-4AE0-86C0-49D2C89BA1E4}" srcId="{C9F25922-E2A3-4A78-857C-435B5FE0038E}" destId="{5E343BF0-02E0-4A8F-8511-275BD402DAE7}" srcOrd="0" destOrd="0" parTransId="{AC959C9C-FED2-429E-8FB2-D9EF821F2AF6}" sibTransId="{8B75BFA3-5EA6-4C17-B4C3-9956FA165680}"/>
    <dgm:cxn modelId="{75951A75-CFBA-41C0-928D-848E545D8E42}" type="presOf" srcId="{F6A4EF43-7019-4447-9E11-ACFE5AE2C2BC}" destId="{D09E2DFB-4B80-4EC0-BB26-24AB83E7F4D0}" srcOrd="0" destOrd="0" presId="urn:microsoft.com/office/officeart/2005/8/layout/hierarchy2"/>
    <dgm:cxn modelId="{D9C26176-E0A3-46F5-AA42-5CFCA29B02FC}" type="presOf" srcId="{5632C52C-1607-4843-B487-593E9B88A994}" destId="{0BDC53D3-FF48-43BE-8933-288A89D6376D}" srcOrd="1" destOrd="0" presId="urn:microsoft.com/office/officeart/2005/8/layout/hierarchy2"/>
    <dgm:cxn modelId="{B78510BA-1E3D-42C5-89FE-B75764088F77}" type="presOf" srcId="{489C37E1-6A03-43E1-9204-C059CE2552F4}" destId="{999208C2-522E-4AD2-B1D7-929802F7B47D}" srcOrd="0" destOrd="0" presId="urn:microsoft.com/office/officeart/2005/8/layout/hierarchy2"/>
    <dgm:cxn modelId="{F7B8B3BA-DD2B-41D4-9E65-39B616564C22}" srcId="{4613603C-BECF-4A0B-9E5E-47857D592FFE}" destId="{28BCF414-1EDD-470B-854A-6B366BECF684}" srcOrd="1" destOrd="0" parTransId="{489C37E1-6A03-43E1-9204-C059CE2552F4}" sibTransId="{4B1E6B60-36D9-4DDC-A0EB-67DC2FC35205}"/>
    <dgm:cxn modelId="{51055C00-676A-4664-84A9-2353CA364DA0}" type="presOf" srcId="{C9F25922-E2A3-4A78-857C-435B5FE0038E}" destId="{8AC8F0B6-7CD7-4816-B0A0-62AD66628B4B}" srcOrd="0" destOrd="0" presId="urn:microsoft.com/office/officeart/2005/8/layout/hierarchy2"/>
    <dgm:cxn modelId="{2FCD9E76-0A7D-405C-B9E1-F425148CC084}" type="presOf" srcId="{9D168BB1-55B1-4A33-81FA-074BADF20DA9}" destId="{15FEB02F-53AB-4EC2-A1FB-25577004E18D}" srcOrd="0" destOrd="0" presId="urn:microsoft.com/office/officeart/2005/8/layout/hierarchy2"/>
    <dgm:cxn modelId="{DDD24560-388F-4112-95BA-5F53567875A0}" srcId="{5B1731A6-A09F-4E86-8EB1-E10E72BDF13A}" destId="{4613603C-BECF-4A0B-9E5E-47857D592FFE}" srcOrd="1" destOrd="0" parTransId="{F6A4EF43-7019-4447-9E11-ACFE5AE2C2BC}" sibTransId="{B464214C-94FF-4C9E-A4C0-89CCF54C5449}"/>
    <dgm:cxn modelId="{250A76A7-1781-4193-B3E8-34F0838F022B}" type="presOf" srcId="{FBF545DA-B284-4FA1-8C8C-834F561ED2D8}" destId="{17C5EC5D-92E8-49F1-965C-F4F3AC6A2D1A}" srcOrd="1" destOrd="0" presId="urn:microsoft.com/office/officeart/2005/8/layout/hierarchy2"/>
    <dgm:cxn modelId="{A4268D13-73D2-4ADA-BD3D-95E74717EAEC}" type="presOf" srcId="{5632C52C-1607-4843-B487-593E9B88A994}" destId="{A146889E-62B0-4F17-B097-93C69B56DD83}" srcOrd="0" destOrd="0" presId="urn:microsoft.com/office/officeart/2005/8/layout/hierarchy2"/>
    <dgm:cxn modelId="{765AB1D2-695D-4C04-95E6-E2DF8E8BF601}" srcId="{5B1731A6-A09F-4E86-8EB1-E10E72BDF13A}" destId="{9D168BB1-55B1-4A33-81FA-074BADF20DA9}" srcOrd="0" destOrd="0" parTransId="{0A22E9E3-F75D-4F84-89AE-8AAFC92F085A}" sibTransId="{4A5352DD-9215-4A5D-B16F-05CE35C19F55}"/>
    <dgm:cxn modelId="{8536C3E2-F669-46A9-A326-338856121166}" type="presOf" srcId="{28BCF414-1EDD-470B-854A-6B366BECF684}" destId="{FE09B8D4-2A55-4A5C-B488-28FE25D6945B}" srcOrd="0" destOrd="0" presId="urn:microsoft.com/office/officeart/2005/8/layout/hierarchy2"/>
    <dgm:cxn modelId="{1F2D253A-D5F6-49F3-81A2-52E6B70D5660}" type="presOf" srcId="{AC959C9C-FED2-429E-8FB2-D9EF821F2AF6}" destId="{18036096-F508-47D8-986A-BE167B1F193B}" srcOrd="1" destOrd="0" presId="urn:microsoft.com/office/officeart/2005/8/layout/hierarchy2"/>
    <dgm:cxn modelId="{59F0AE84-95A3-4258-B1BB-58B998206067}" type="presOf" srcId="{0A22E9E3-F75D-4F84-89AE-8AAFC92F085A}" destId="{BE59D91F-A8D9-4F72-9F34-6BCAF45A55EF}" srcOrd="1" destOrd="0" presId="urn:microsoft.com/office/officeart/2005/8/layout/hierarchy2"/>
    <dgm:cxn modelId="{04F5EA30-7799-468F-B422-56B50B61A2AC}" srcId="{B9A0CA93-6C95-42CF-B4E0-0508D3FF9CF8}" destId="{5B1731A6-A09F-4E86-8EB1-E10E72BDF13A}" srcOrd="0" destOrd="0" parTransId="{4DA47DB1-FB42-4512-AAD6-C7E2FCA47587}" sibTransId="{5E4516F9-ABFE-48BA-9DB3-AD13FECF9020}"/>
    <dgm:cxn modelId="{75722E63-8196-43E7-BF89-B0E476A2D68E}" srcId="{9D168BB1-55B1-4A33-81FA-074BADF20DA9}" destId="{69D0DC1C-B90F-49B8-BC4D-C3575AB93305}" srcOrd="0" destOrd="0" parTransId="{4FC53994-95E6-453F-8B1B-13EC5E23BF9E}" sibTransId="{4D26BEB7-9E31-49CA-A871-B3D229D5F3EA}"/>
    <dgm:cxn modelId="{EB78E522-04A4-4AFB-AA17-D926173A3DB3}" type="presOf" srcId="{79DF777B-4AD9-4745-8F1B-A0357EF12464}" destId="{9AAE138B-5908-4193-A67B-16057B498371}" srcOrd="0" destOrd="0" presId="urn:microsoft.com/office/officeart/2005/8/layout/hierarchy2"/>
    <dgm:cxn modelId="{05C1775D-FCB8-429B-BE4A-625315073FFF}" srcId="{4613603C-BECF-4A0B-9E5E-47857D592FFE}" destId="{2E0924B2-B00B-47A2-8F01-94EBC9AF3B2C}" srcOrd="0" destOrd="0" parTransId="{5632C52C-1607-4843-B487-593E9B88A994}" sibTransId="{F0E8B0F2-F078-4191-B93B-936DF4327546}"/>
    <dgm:cxn modelId="{FF93F203-FCA5-4058-91E0-5230763D2DDC}" type="presOf" srcId="{25C95F11-9068-4412-8A7C-2B51F548FEDA}" destId="{7662E3C4-BDE6-4818-857E-25C0FCDCB165}" srcOrd="0" destOrd="0" presId="urn:microsoft.com/office/officeart/2005/8/layout/hierarchy2"/>
    <dgm:cxn modelId="{4FAF749D-1130-462F-84C4-43BD9BB0B16E}" type="presOf" srcId="{4FC53994-95E6-453F-8B1B-13EC5E23BF9E}" destId="{396BEEF7-E78D-4B97-B91E-2BE4E462BCAA}" srcOrd="1" destOrd="0" presId="urn:microsoft.com/office/officeart/2005/8/layout/hierarchy2"/>
    <dgm:cxn modelId="{43989479-6210-4D60-BF29-25C88EC84DF9}" type="presOf" srcId="{FBF545DA-B284-4FA1-8C8C-834F561ED2D8}" destId="{812D5605-21E1-4897-9E6B-C31E35B70715}" srcOrd="0" destOrd="0" presId="urn:microsoft.com/office/officeart/2005/8/layout/hierarchy2"/>
    <dgm:cxn modelId="{F6C812F8-232C-4663-847F-EE6162BBBBBF}" type="presOf" srcId="{0A22E9E3-F75D-4F84-89AE-8AAFC92F085A}" destId="{E5E9155B-A542-492F-87A6-020ACC2B4163}" srcOrd="0" destOrd="0" presId="urn:microsoft.com/office/officeart/2005/8/layout/hierarchy2"/>
    <dgm:cxn modelId="{1D27F98E-23F1-4340-A07D-24B74D6939E7}" srcId="{2E0924B2-B00B-47A2-8F01-94EBC9AF3B2C}" destId="{79DF777B-4AD9-4745-8F1B-A0357EF12464}" srcOrd="0" destOrd="0" parTransId="{FBF545DA-B284-4FA1-8C8C-834F561ED2D8}" sibTransId="{C521D8D4-4E28-4586-BAD4-8F0ABEBF206B}"/>
    <dgm:cxn modelId="{7B1F3D0D-279D-49E5-A18F-800870F45B64}" type="presOf" srcId="{4FC53994-95E6-453F-8B1B-13EC5E23BF9E}" destId="{28156D36-9833-4E50-B6E6-04DC07B6B0B5}" srcOrd="0" destOrd="0" presId="urn:microsoft.com/office/officeart/2005/8/layout/hierarchy2"/>
    <dgm:cxn modelId="{0B31DAD9-2986-48F9-A8F4-D73F6C06462A}" type="presOf" srcId="{5E343BF0-02E0-4A8F-8511-275BD402DAE7}" destId="{FB92EAB0-35EC-4A58-9577-F333178E0120}" srcOrd="0" destOrd="0" presId="urn:microsoft.com/office/officeart/2005/8/layout/hierarchy2"/>
    <dgm:cxn modelId="{B3F2FD91-C6EC-41AD-BD55-68109012DEDF}" type="presParOf" srcId="{0BE60A8E-DA7E-425C-9EBD-8CEEF1483A09}" destId="{E4D27648-6222-419F-BDC3-201817EB6684}" srcOrd="0" destOrd="0" presId="urn:microsoft.com/office/officeart/2005/8/layout/hierarchy2"/>
    <dgm:cxn modelId="{3A135415-35F7-478B-82E2-2AD8963F25AC}" type="presParOf" srcId="{E4D27648-6222-419F-BDC3-201817EB6684}" destId="{943DA9AB-C23C-48C3-94FA-026578CA5AA2}" srcOrd="0" destOrd="0" presId="urn:microsoft.com/office/officeart/2005/8/layout/hierarchy2"/>
    <dgm:cxn modelId="{44BA7EE6-8D54-4DAC-B59A-9A92B49A5AE1}" type="presParOf" srcId="{E4D27648-6222-419F-BDC3-201817EB6684}" destId="{6AC59C00-A850-435F-905E-50376475DBF0}" srcOrd="1" destOrd="0" presId="urn:microsoft.com/office/officeart/2005/8/layout/hierarchy2"/>
    <dgm:cxn modelId="{F54B3A37-71B3-4E86-A8A9-2E5404C469AA}" type="presParOf" srcId="{6AC59C00-A850-435F-905E-50376475DBF0}" destId="{E5E9155B-A542-492F-87A6-020ACC2B4163}" srcOrd="0" destOrd="0" presId="urn:microsoft.com/office/officeart/2005/8/layout/hierarchy2"/>
    <dgm:cxn modelId="{B6106E36-9384-42FF-8EBF-D6856B4C6FAB}" type="presParOf" srcId="{E5E9155B-A542-492F-87A6-020ACC2B4163}" destId="{BE59D91F-A8D9-4F72-9F34-6BCAF45A55EF}" srcOrd="0" destOrd="0" presId="urn:microsoft.com/office/officeart/2005/8/layout/hierarchy2"/>
    <dgm:cxn modelId="{00D8B8E7-7601-4096-BEAD-9E4BA4D0DF7F}" type="presParOf" srcId="{6AC59C00-A850-435F-905E-50376475DBF0}" destId="{F1049F06-B9CF-4789-AAF3-5A2F4C770D42}" srcOrd="1" destOrd="0" presId="urn:microsoft.com/office/officeart/2005/8/layout/hierarchy2"/>
    <dgm:cxn modelId="{34B677C5-356A-4E6D-825D-E3F2F0FA7179}" type="presParOf" srcId="{F1049F06-B9CF-4789-AAF3-5A2F4C770D42}" destId="{15FEB02F-53AB-4EC2-A1FB-25577004E18D}" srcOrd="0" destOrd="0" presId="urn:microsoft.com/office/officeart/2005/8/layout/hierarchy2"/>
    <dgm:cxn modelId="{9E460FA7-5929-4A0E-B090-2BF8A8F0D28A}" type="presParOf" srcId="{F1049F06-B9CF-4789-AAF3-5A2F4C770D42}" destId="{8CC68CB9-E46E-43CD-8FE0-A4A2A89F558F}" srcOrd="1" destOrd="0" presId="urn:microsoft.com/office/officeart/2005/8/layout/hierarchy2"/>
    <dgm:cxn modelId="{C0AA11AA-7F8F-49F2-84DB-4E3DC8225750}" type="presParOf" srcId="{8CC68CB9-E46E-43CD-8FE0-A4A2A89F558F}" destId="{28156D36-9833-4E50-B6E6-04DC07B6B0B5}" srcOrd="0" destOrd="0" presId="urn:microsoft.com/office/officeart/2005/8/layout/hierarchy2"/>
    <dgm:cxn modelId="{C3B42943-D82B-42C7-B512-7B9537C469D3}" type="presParOf" srcId="{28156D36-9833-4E50-B6E6-04DC07B6B0B5}" destId="{396BEEF7-E78D-4B97-B91E-2BE4E462BCAA}" srcOrd="0" destOrd="0" presId="urn:microsoft.com/office/officeart/2005/8/layout/hierarchy2"/>
    <dgm:cxn modelId="{BDA8235E-61A5-4EBC-BCD4-25D1963B53B5}" type="presParOf" srcId="{8CC68CB9-E46E-43CD-8FE0-A4A2A89F558F}" destId="{7C869A99-E8D8-4C76-8BC2-48B5A9181E9B}" srcOrd="1" destOrd="0" presId="urn:microsoft.com/office/officeart/2005/8/layout/hierarchy2"/>
    <dgm:cxn modelId="{F2D158B5-432C-4B40-AFA5-843E9A4E41BD}" type="presParOf" srcId="{7C869A99-E8D8-4C76-8BC2-48B5A9181E9B}" destId="{A6B6B21C-45B0-43E2-B3B0-D9D12DF53D6D}" srcOrd="0" destOrd="0" presId="urn:microsoft.com/office/officeart/2005/8/layout/hierarchy2"/>
    <dgm:cxn modelId="{7E33078D-7BC2-42AF-934E-0DA7DB7D2CE2}" type="presParOf" srcId="{7C869A99-E8D8-4C76-8BC2-48B5A9181E9B}" destId="{14FF51A3-D73F-4EAC-910C-1AFC2B75B651}" srcOrd="1" destOrd="0" presId="urn:microsoft.com/office/officeart/2005/8/layout/hierarchy2"/>
    <dgm:cxn modelId="{6213598F-CA94-488E-B28B-C9D85C015B8E}" type="presParOf" srcId="{14FF51A3-D73F-4EAC-910C-1AFC2B75B651}" destId="{7662E3C4-BDE6-4818-857E-25C0FCDCB165}" srcOrd="0" destOrd="0" presId="urn:microsoft.com/office/officeart/2005/8/layout/hierarchy2"/>
    <dgm:cxn modelId="{EC71A585-0E98-47C5-9702-FBCE0A388556}" type="presParOf" srcId="{7662E3C4-BDE6-4818-857E-25C0FCDCB165}" destId="{66BBBAAB-5ACE-4E51-BFFA-3ED8DA181754}" srcOrd="0" destOrd="0" presId="urn:microsoft.com/office/officeart/2005/8/layout/hierarchy2"/>
    <dgm:cxn modelId="{5846FB7D-26CA-4DAB-8FF5-C4459FDF6FBB}" type="presParOf" srcId="{14FF51A3-D73F-4EAC-910C-1AFC2B75B651}" destId="{EC3203EB-2AEB-4C99-872F-7E02A5D10509}" srcOrd="1" destOrd="0" presId="urn:microsoft.com/office/officeart/2005/8/layout/hierarchy2"/>
    <dgm:cxn modelId="{BEB895EF-892B-4D7B-87E7-D2FF1C7C06B6}" type="presParOf" srcId="{EC3203EB-2AEB-4C99-872F-7E02A5D10509}" destId="{AE086BD7-8851-46FF-AEA1-6703F908FE8C}" srcOrd="0" destOrd="0" presId="urn:microsoft.com/office/officeart/2005/8/layout/hierarchy2"/>
    <dgm:cxn modelId="{B5C18205-1EA2-4FAE-A900-05B65D7B6B1D}" type="presParOf" srcId="{EC3203EB-2AEB-4C99-872F-7E02A5D10509}" destId="{A0E4273E-74B0-4E49-9713-4E6D81CBBCC6}" srcOrd="1" destOrd="0" presId="urn:microsoft.com/office/officeart/2005/8/layout/hierarchy2"/>
    <dgm:cxn modelId="{CAE764EC-A336-48BE-9857-C58EBC7932D7}" type="presParOf" srcId="{8CC68CB9-E46E-43CD-8FE0-A4A2A89F558F}" destId="{FF8439E5-79BE-4A6C-823E-385F9F214615}" srcOrd="2" destOrd="0" presId="urn:microsoft.com/office/officeart/2005/8/layout/hierarchy2"/>
    <dgm:cxn modelId="{C9A02543-890A-486E-8DDA-2F204FE330BB}" type="presParOf" srcId="{FF8439E5-79BE-4A6C-823E-385F9F214615}" destId="{AF7E283D-E535-41BA-A5A4-1008D4CE8F53}" srcOrd="0" destOrd="0" presId="urn:microsoft.com/office/officeart/2005/8/layout/hierarchy2"/>
    <dgm:cxn modelId="{37443D56-2B86-4DBA-9621-C385127B9570}" type="presParOf" srcId="{8CC68CB9-E46E-43CD-8FE0-A4A2A89F558F}" destId="{A54BB4D4-F5D0-4806-8E05-74CB303C8FF8}" srcOrd="3" destOrd="0" presId="urn:microsoft.com/office/officeart/2005/8/layout/hierarchy2"/>
    <dgm:cxn modelId="{DE7F15BA-E0D2-42AB-B3D2-0020C5CA02A4}" type="presParOf" srcId="{A54BB4D4-F5D0-4806-8E05-74CB303C8FF8}" destId="{8AC8F0B6-7CD7-4816-B0A0-62AD66628B4B}" srcOrd="0" destOrd="0" presId="urn:microsoft.com/office/officeart/2005/8/layout/hierarchy2"/>
    <dgm:cxn modelId="{0B19CBC7-A67D-46F7-9303-7BA514A13FD2}" type="presParOf" srcId="{A54BB4D4-F5D0-4806-8E05-74CB303C8FF8}" destId="{21192797-0C71-4F72-8304-1BC177621AAF}" srcOrd="1" destOrd="0" presId="urn:microsoft.com/office/officeart/2005/8/layout/hierarchy2"/>
    <dgm:cxn modelId="{B98ED9FD-6522-403C-8EA0-1986A271C07A}" type="presParOf" srcId="{21192797-0C71-4F72-8304-1BC177621AAF}" destId="{B589E497-C7A3-4C00-BE4A-242CE4D06168}" srcOrd="0" destOrd="0" presId="urn:microsoft.com/office/officeart/2005/8/layout/hierarchy2"/>
    <dgm:cxn modelId="{6DFF62B3-98C1-4630-8F60-E10EF8795B1B}" type="presParOf" srcId="{B589E497-C7A3-4C00-BE4A-242CE4D06168}" destId="{18036096-F508-47D8-986A-BE167B1F193B}" srcOrd="0" destOrd="0" presId="urn:microsoft.com/office/officeart/2005/8/layout/hierarchy2"/>
    <dgm:cxn modelId="{E57D472B-E566-4014-B5CA-0E0873B3DD25}" type="presParOf" srcId="{21192797-0C71-4F72-8304-1BC177621AAF}" destId="{F86672E1-11E8-4F4F-B003-91F939921AFD}" srcOrd="1" destOrd="0" presId="urn:microsoft.com/office/officeart/2005/8/layout/hierarchy2"/>
    <dgm:cxn modelId="{E2845031-5E0B-4EF9-B43D-CD8D5EEAE05E}" type="presParOf" srcId="{F86672E1-11E8-4F4F-B003-91F939921AFD}" destId="{FB92EAB0-35EC-4A58-9577-F333178E0120}" srcOrd="0" destOrd="0" presId="urn:microsoft.com/office/officeart/2005/8/layout/hierarchy2"/>
    <dgm:cxn modelId="{9F3430DB-39AA-4E26-BAC0-D5D8B6F488A8}" type="presParOf" srcId="{F86672E1-11E8-4F4F-B003-91F939921AFD}" destId="{4ED5F76D-7F4D-4BDC-A29C-50B33977282A}" srcOrd="1" destOrd="0" presId="urn:microsoft.com/office/officeart/2005/8/layout/hierarchy2"/>
    <dgm:cxn modelId="{9A756F93-7544-4F0D-9FE7-29C09D300C20}" type="presParOf" srcId="{6AC59C00-A850-435F-905E-50376475DBF0}" destId="{D09E2DFB-4B80-4EC0-BB26-24AB83E7F4D0}" srcOrd="2" destOrd="0" presId="urn:microsoft.com/office/officeart/2005/8/layout/hierarchy2"/>
    <dgm:cxn modelId="{97F42418-2E12-4C11-8E1C-067BFF9EE128}" type="presParOf" srcId="{D09E2DFB-4B80-4EC0-BB26-24AB83E7F4D0}" destId="{5D45C47D-E556-42B5-A1E2-1CC88CF89DB7}" srcOrd="0" destOrd="0" presId="urn:microsoft.com/office/officeart/2005/8/layout/hierarchy2"/>
    <dgm:cxn modelId="{2899AAFB-A829-4EA4-BB7E-F0A91C8E94F8}" type="presParOf" srcId="{6AC59C00-A850-435F-905E-50376475DBF0}" destId="{2FD1627C-A4A4-485B-AAFD-F9000A20988A}" srcOrd="3" destOrd="0" presId="urn:microsoft.com/office/officeart/2005/8/layout/hierarchy2"/>
    <dgm:cxn modelId="{1184B6D7-6F53-4E69-BF7D-2493967E1E6B}" type="presParOf" srcId="{2FD1627C-A4A4-485B-AAFD-F9000A20988A}" destId="{630367B1-EB11-4981-BC03-DD37DDDAFD4B}" srcOrd="0" destOrd="0" presId="urn:microsoft.com/office/officeart/2005/8/layout/hierarchy2"/>
    <dgm:cxn modelId="{592455B5-C535-4EB1-83C2-7C1151D46707}" type="presParOf" srcId="{2FD1627C-A4A4-485B-AAFD-F9000A20988A}" destId="{E27AE964-B776-4E47-AA3C-128C2CF6C33C}" srcOrd="1" destOrd="0" presId="urn:microsoft.com/office/officeart/2005/8/layout/hierarchy2"/>
    <dgm:cxn modelId="{36532C2B-3E38-4F8E-85B3-FE6053DE6C49}" type="presParOf" srcId="{E27AE964-B776-4E47-AA3C-128C2CF6C33C}" destId="{A146889E-62B0-4F17-B097-93C69B56DD83}" srcOrd="0" destOrd="0" presId="urn:microsoft.com/office/officeart/2005/8/layout/hierarchy2"/>
    <dgm:cxn modelId="{16AA2B09-C4F2-4020-A53B-4AAD171B154D}" type="presParOf" srcId="{A146889E-62B0-4F17-B097-93C69B56DD83}" destId="{0BDC53D3-FF48-43BE-8933-288A89D6376D}" srcOrd="0" destOrd="0" presId="urn:microsoft.com/office/officeart/2005/8/layout/hierarchy2"/>
    <dgm:cxn modelId="{F903EC2C-CCBF-4AA7-A2D4-A76E69B81A0E}" type="presParOf" srcId="{E27AE964-B776-4E47-AA3C-128C2CF6C33C}" destId="{0532A587-CC5A-4B84-824F-9320A8302379}" srcOrd="1" destOrd="0" presId="urn:microsoft.com/office/officeart/2005/8/layout/hierarchy2"/>
    <dgm:cxn modelId="{89E7C296-E331-4DC6-9594-18FC0FBE1ED3}" type="presParOf" srcId="{0532A587-CC5A-4B84-824F-9320A8302379}" destId="{BA19856A-86B3-4983-9499-4037888A6A4B}" srcOrd="0" destOrd="0" presId="urn:microsoft.com/office/officeart/2005/8/layout/hierarchy2"/>
    <dgm:cxn modelId="{962A91CA-5C4B-4837-99FF-903AA3F24F01}" type="presParOf" srcId="{0532A587-CC5A-4B84-824F-9320A8302379}" destId="{26FF522B-C101-48FF-AE35-0ECD5366B149}" srcOrd="1" destOrd="0" presId="urn:microsoft.com/office/officeart/2005/8/layout/hierarchy2"/>
    <dgm:cxn modelId="{C16A9899-4631-480B-BD6B-C233D79434D6}" type="presParOf" srcId="{26FF522B-C101-48FF-AE35-0ECD5366B149}" destId="{812D5605-21E1-4897-9E6B-C31E35B70715}" srcOrd="0" destOrd="0" presId="urn:microsoft.com/office/officeart/2005/8/layout/hierarchy2"/>
    <dgm:cxn modelId="{ABD0A695-B169-42A1-9B69-3F313CD6F611}" type="presParOf" srcId="{812D5605-21E1-4897-9E6B-C31E35B70715}" destId="{17C5EC5D-92E8-49F1-965C-F4F3AC6A2D1A}" srcOrd="0" destOrd="0" presId="urn:microsoft.com/office/officeart/2005/8/layout/hierarchy2"/>
    <dgm:cxn modelId="{EF971B99-BBD8-40D1-9F6C-2E799203EA48}" type="presParOf" srcId="{26FF522B-C101-48FF-AE35-0ECD5366B149}" destId="{42A3D7D3-34EE-43AF-A1AA-AD512617A0CD}" srcOrd="1" destOrd="0" presId="urn:microsoft.com/office/officeart/2005/8/layout/hierarchy2"/>
    <dgm:cxn modelId="{666A15B4-D064-4699-94A8-3AC94CE3489E}" type="presParOf" srcId="{42A3D7D3-34EE-43AF-A1AA-AD512617A0CD}" destId="{9AAE138B-5908-4193-A67B-16057B498371}" srcOrd="0" destOrd="0" presId="urn:microsoft.com/office/officeart/2005/8/layout/hierarchy2"/>
    <dgm:cxn modelId="{B75695B8-F1B5-428A-99E7-D8C8520DA94E}" type="presParOf" srcId="{42A3D7D3-34EE-43AF-A1AA-AD512617A0CD}" destId="{D39D7B15-449B-4E84-AB5D-3E196F2E839B}" srcOrd="1" destOrd="0" presId="urn:microsoft.com/office/officeart/2005/8/layout/hierarchy2"/>
    <dgm:cxn modelId="{7ABB899B-1B78-460B-B66B-D3EC5464B0AA}" type="presParOf" srcId="{E27AE964-B776-4E47-AA3C-128C2CF6C33C}" destId="{999208C2-522E-4AD2-B1D7-929802F7B47D}" srcOrd="2" destOrd="0" presId="urn:microsoft.com/office/officeart/2005/8/layout/hierarchy2"/>
    <dgm:cxn modelId="{2255180A-DC9E-4229-BA32-C09F4FEB550B}" type="presParOf" srcId="{999208C2-522E-4AD2-B1D7-929802F7B47D}" destId="{386D2770-00A5-4CA6-BE20-291EDA380112}" srcOrd="0" destOrd="0" presId="urn:microsoft.com/office/officeart/2005/8/layout/hierarchy2"/>
    <dgm:cxn modelId="{73FB8E82-E2E2-4038-B174-2E151CEF8903}" type="presParOf" srcId="{E27AE964-B776-4E47-AA3C-128C2CF6C33C}" destId="{42AC3944-8A75-4AC9-8C01-7C0D6F537EBF}" srcOrd="3" destOrd="0" presId="urn:microsoft.com/office/officeart/2005/8/layout/hierarchy2"/>
    <dgm:cxn modelId="{6476BDDD-8762-43A8-9A2F-0C91BCF302AD}" type="presParOf" srcId="{42AC3944-8A75-4AC9-8C01-7C0D6F537EBF}" destId="{FE09B8D4-2A55-4A5C-B488-28FE25D6945B}" srcOrd="0" destOrd="0" presId="urn:microsoft.com/office/officeart/2005/8/layout/hierarchy2"/>
    <dgm:cxn modelId="{B725D4ED-5F5F-4612-9440-2BAEDF58CFD1}" type="presParOf" srcId="{42AC3944-8A75-4AC9-8C01-7C0D6F537EBF}" destId="{EEC9A1EE-76BA-4AF6-918F-8F3770215443}" srcOrd="1" destOrd="0" presId="urn:microsoft.com/office/officeart/2005/8/layout/hierarchy2"/>
    <dgm:cxn modelId="{31355F0E-CC57-43C2-81A0-C8178703BE08}" type="presParOf" srcId="{EEC9A1EE-76BA-4AF6-918F-8F3770215443}" destId="{58F2AF05-4D7E-4CBB-82B4-C3B6D59C9500}" srcOrd="0" destOrd="0" presId="urn:microsoft.com/office/officeart/2005/8/layout/hierarchy2"/>
    <dgm:cxn modelId="{0616ABC8-8EF7-4C19-AFD0-BA2B47467868}" type="presParOf" srcId="{58F2AF05-4D7E-4CBB-82B4-C3B6D59C9500}" destId="{A0D47D4A-A419-4FDE-A788-D0254F157035}" srcOrd="0" destOrd="0" presId="urn:microsoft.com/office/officeart/2005/8/layout/hierarchy2"/>
    <dgm:cxn modelId="{FCD68CC6-4F50-4A91-B944-3B91470D9132}" type="presParOf" srcId="{EEC9A1EE-76BA-4AF6-918F-8F3770215443}" destId="{7995FDE8-56F8-4A05-8904-B1129B34D96A}" srcOrd="1" destOrd="0" presId="urn:microsoft.com/office/officeart/2005/8/layout/hierarchy2"/>
    <dgm:cxn modelId="{52210BCB-929F-4B41-86B2-5C0B4BC2D3E8}" type="presParOf" srcId="{7995FDE8-56F8-4A05-8904-B1129B34D96A}" destId="{26A5B1B1-DB35-4557-B225-C97A6B14ADFE}" srcOrd="0" destOrd="0" presId="urn:microsoft.com/office/officeart/2005/8/layout/hierarchy2"/>
    <dgm:cxn modelId="{963F5001-E73E-4E20-9E62-F95BBB7DE577}" type="presParOf" srcId="{7995FDE8-56F8-4A05-8904-B1129B34D96A}" destId="{671A2935-EE88-44D8-BDD9-66B354876BB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8617DA-3ED5-4A8B-BC7B-64CCD49ECB36}" type="doc">
      <dgm:prSet loTypeId="urn:microsoft.com/office/officeart/2005/8/layout/hProcess9" loCatId="process" qsTypeId="urn:microsoft.com/office/officeart/2005/8/quickstyle/simple1" qsCatId="simple" csTypeId="urn:microsoft.com/office/officeart/2005/8/colors/accent1_2" csCatId="accent1" phldr="1"/>
      <dgm:spPr/>
    </dgm:pt>
    <dgm:pt modelId="{5976BD22-CAE3-461E-A68D-E3B15EE95AFA}">
      <dgm:prSet phldrT="[Texto]"/>
      <dgm:spPr>
        <a:solidFill>
          <a:schemeClr val="accent4">
            <a:lumMod val="40000"/>
            <a:lumOff val="60000"/>
          </a:schemeClr>
        </a:solidFill>
      </dgm:spPr>
      <dgm:t>
        <a:bodyPr/>
        <a:lstStyle/>
        <a:p>
          <a:pPr algn="ctr"/>
          <a:r>
            <a:rPr lang="es-CO" dirty="0">
              <a:solidFill>
                <a:schemeClr val="tx1"/>
              </a:solidFill>
            </a:rPr>
            <a:t>Estructura</a:t>
          </a:r>
          <a:r>
            <a:rPr lang="es-CO" dirty="0"/>
            <a:t> </a:t>
          </a:r>
        </a:p>
      </dgm:t>
    </dgm:pt>
    <dgm:pt modelId="{4A33E3EE-69BC-403E-9581-58B369C9F109}" type="parTrans" cxnId="{D4316D73-BD8F-4FA9-8A27-D17BD0F827CC}">
      <dgm:prSet/>
      <dgm:spPr/>
      <dgm:t>
        <a:bodyPr/>
        <a:lstStyle/>
        <a:p>
          <a:pPr algn="ctr"/>
          <a:endParaRPr lang="es-CO"/>
        </a:p>
      </dgm:t>
    </dgm:pt>
    <dgm:pt modelId="{B8191317-AD31-44AB-879C-A03ECBD3F0DD}" type="sibTrans" cxnId="{D4316D73-BD8F-4FA9-8A27-D17BD0F827CC}">
      <dgm:prSet/>
      <dgm:spPr/>
      <dgm:t>
        <a:bodyPr/>
        <a:lstStyle/>
        <a:p>
          <a:pPr algn="ctr"/>
          <a:endParaRPr lang="es-CO"/>
        </a:p>
      </dgm:t>
    </dgm:pt>
    <dgm:pt modelId="{5D9984A2-9304-444F-9751-C3105E8C14AD}">
      <dgm:prSet phldrT="[Texto]"/>
      <dgm:spPr>
        <a:solidFill>
          <a:srgbClr val="00B0F0"/>
        </a:solidFill>
      </dgm:spPr>
      <dgm:t>
        <a:bodyPr/>
        <a:lstStyle/>
        <a:p>
          <a:pPr algn="ctr"/>
          <a:r>
            <a:rPr lang="es-CO" dirty="0">
              <a:solidFill>
                <a:schemeClr val="tx1"/>
              </a:solidFill>
            </a:rPr>
            <a:t>Proceso</a:t>
          </a:r>
          <a:r>
            <a:rPr lang="es-CO" dirty="0"/>
            <a:t> </a:t>
          </a:r>
        </a:p>
      </dgm:t>
    </dgm:pt>
    <dgm:pt modelId="{B6F91CB1-C2BC-436B-B6B5-D897B1FEAB6D}" type="parTrans" cxnId="{1D3DF9F6-C78D-429E-A7E0-5A9C84E7CD6D}">
      <dgm:prSet/>
      <dgm:spPr/>
      <dgm:t>
        <a:bodyPr/>
        <a:lstStyle/>
        <a:p>
          <a:pPr algn="ctr"/>
          <a:endParaRPr lang="es-CO"/>
        </a:p>
      </dgm:t>
    </dgm:pt>
    <dgm:pt modelId="{1AE395A0-F243-4F3A-A8AC-9E1AC9AD2009}" type="sibTrans" cxnId="{1D3DF9F6-C78D-429E-A7E0-5A9C84E7CD6D}">
      <dgm:prSet/>
      <dgm:spPr/>
      <dgm:t>
        <a:bodyPr/>
        <a:lstStyle/>
        <a:p>
          <a:pPr algn="ctr"/>
          <a:endParaRPr lang="es-CO"/>
        </a:p>
      </dgm:t>
    </dgm:pt>
    <dgm:pt modelId="{40A3E846-ABD3-4604-ADAF-88625D892F0C}">
      <dgm:prSet phldrT="[Texto]"/>
      <dgm:spPr>
        <a:solidFill>
          <a:schemeClr val="bg2">
            <a:lumMod val="75000"/>
          </a:schemeClr>
        </a:solidFill>
      </dgm:spPr>
      <dgm:t>
        <a:bodyPr/>
        <a:lstStyle/>
        <a:p>
          <a:pPr algn="ctr"/>
          <a:r>
            <a:rPr lang="es-CO" dirty="0">
              <a:solidFill>
                <a:schemeClr val="tx1"/>
              </a:solidFill>
            </a:rPr>
            <a:t>Resultado</a:t>
          </a:r>
        </a:p>
      </dgm:t>
    </dgm:pt>
    <dgm:pt modelId="{671C37C7-4C46-4D88-B8F0-EA7110DB54A6}" type="parTrans" cxnId="{0BA312FF-C642-47BB-AE28-FF1586D7567E}">
      <dgm:prSet/>
      <dgm:spPr/>
      <dgm:t>
        <a:bodyPr/>
        <a:lstStyle/>
        <a:p>
          <a:pPr algn="ctr"/>
          <a:endParaRPr lang="es-CO"/>
        </a:p>
      </dgm:t>
    </dgm:pt>
    <dgm:pt modelId="{073BA5CA-DE10-45BB-89C1-F2C8673EF24D}" type="sibTrans" cxnId="{0BA312FF-C642-47BB-AE28-FF1586D7567E}">
      <dgm:prSet/>
      <dgm:spPr/>
      <dgm:t>
        <a:bodyPr/>
        <a:lstStyle/>
        <a:p>
          <a:pPr algn="ctr"/>
          <a:endParaRPr lang="es-CO"/>
        </a:p>
      </dgm:t>
    </dgm:pt>
    <dgm:pt modelId="{BFE9E02E-629D-43EE-84A6-FA78330BF2C1}" type="pres">
      <dgm:prSet presAssocID="{C08617DA-3ED5-4A8B-BC7B-64CCD49ECB36}" presName="CompostProcess" presStyleCnt="0">
        <dgm:presLayoutVars>
          <dgm:dir/>
          <dgm:resizeHandles val="exact"/>
        </dgm:presLayoutVars>
      </dgm:prSet>
      <dgm:spPr/>
    </dgm:pt>
    <dgm:pt modelId="{1F1E3838-7BD3-4473-9D37-445847505A63}" type="pres">
      <dgm:prSet presAssocID="{C08617DA-3ED5-4A8B-BC7B-64CCD49ECB36}" presName="arrow" presStyleLbl="bgShp" presStyleIdx="0" presStyleCnt="1"/>
      <dgm:spPr/>
    </dgm:pt>
    <dgm:pt modelId="{AAE6935D-4D44-4844-B866-DBA3185B72FE}" type="pres">
      <dgm:prSet presAssocID="{C08617DA-3ED5-4A8B-BC7B-64CCD49ECB36}" presName="linearProcess" presStyleCnt="0"/>
      <dgm:spPr/>
    </dgm:pt>
    <dgm:pt modelId="{49B2A0FF-F0B0-437C-AB53-541EF8E523AB}" type="pres">
      <dgm:prSet presAssocID="{5976BD22-CAE3-461E-A68D-E3B15EE95AFA}" presName="textNode" presStyleLbl="node1" presStyleIdx="0" presStyleCnt="3">
        <dgm:presLayoutVars>
          <dgm:bulletEnabled val="1"/>
        </dgm:presLayoutVars>
      </dgm:prSet>
      <dgm:spPr/>
      <dgm:t>
        <a:bodyPr/>
        <a:lstStyle/>
        <a:p>
          <a:endParaRPr lang="es-CO"/>
        </a:p>
      </dgm:t>
    </dgm:pt>
    <dgm:pt modelId="{290FACF6-609D-48B7-89A9-7F517139B74D}" type="pres">
      <dgm:prSet presAssocID="{B8191317-AD31-44AB-879C-A03ECBD3F0DD}" presName="sibTrans" presStyleCnt="0"/>
      <dgm:spPr/>
    </dgm:pt>
    <dgm:pt modelId="{089177D5-779E-4D09-820E-3853BB820E32}" type="pres">
      <dgm:prSet presAssocID="{5D9984A2-9304-444F-9751-C3105E8C14AD}" presName="textNode" presStyleLbl="node1" presStyleIdx="1" presStyleCnt="3">
        <dgm:presLayoutVars>
          <dgm:bulletEnabled val="1"/>
        </dgm:presLayoutVars>
      </dgm:prSet>
      <dgm:spPr/>
      <dgm:t>
        <a:bodyPr/>
        <a:lstStyle/>
        <a:p>
          <a:endParaRPr lang="es-CO"/>
        </a:p>
      </dgm:t>
    </dgm:pt>
    <dgm:pt modelId="{F29DF9A7-614B-4D41-BE14-115283D34120}" type="pres">
      <dgm:prSet presAssocID="{1AE395A0-F243-4F3A-A8AC-9E1AC9AD2009}" presName="sibTrans" presStyleCnt="0"/>
      <dgm:spPr/>
    </dgm:pt>
    <dgm:pt modelId="{E2B05689-8A46-42EB-A748-D7E55FDA66AE}" type="pres">
      <dgm:prSet presAssocID="{40A3E846-ABD3-4604-ADAF-88625D892F0C}" presName="textNode" presStyleLbl="node1" presStyleIdx="2" presStyleCnt="3">
        <dgm:presLayoutVars>
          <dgm:bulletEnabled val="1"/>
        </dgm:presLayoutVars>
      </dgm:prSet>
      <dgm:spPr/>
      <dgm:t>
        <a:bodyPr/>
        <a:lstStyle/>
        <a:p>
          <a:endParaRPr lang="es-CO"/>
        </a:p>
      </dgm:t>
    </dgm:pt>
  </dgm:ptLst>
  <dgm:cxnLst>
    <dgm:cxn modelId="{1D3DF9F6-C78D-429E-A7E0-5A9C84E7CD6D}" srcId="{C08617DA-3ED5-4A8B-BC7B-64CCD49ECB36}" destId="{5D9984A2-9304-444F-9751-C3105E8C14AD}" srcOrd="1" destOrd="0" parTransId="{B6F91CB1-C2BC-436B-B6B5-D897B1FEAB6D}" sibTransId="{1AE395A0-F243-4F3A-A8AC-9E1AC9AD2009}"/>
    <dgm:cxn modelId="{D56D48C6-A5EA-4ABA-B273-EF20F14F9C43}" type="presOf" srcId="{5D9984A2-9304-444F-9751-C3105E8C14AD}" destId="{089177D5-779E-4D09-820E-3853BB820E32}" srcOrd="0" destOrd="0" presId="urn:microsoft.com/office/officeart/2005/8/layout/hProcess9"/>
    <dgm:cxn modelId="{9D404777-9E96-4BEA-A8C7-B2C3F26A46E4}" type="presOf" srcId="{40A3E846-ABD3-4604-ADAF-88625D892F0C}" destId="{E2B05689-8A46-42EB-A748-D7E55FDA66AE}" srcOrd="0" destOrd="0" presId="urn:microsoft.com/office/officeart/2005/8/layout/hProcess9"/>
    <dgm:cxn modelId="{11FAF3D0-E735-41FF-A98B-C513101EDC08}" type="presOf" srcId="{C08617DA-3ED5-4A8B-BC7B-64CCD49ECB36}" destId="{BFE9E02E-629D-43EE-84A6-FA78330BF2C1}" srcOrd="0" destOrd="0" presId="urn:microsoft.com/office/officeart/2005/8/layout/hProcess9"/>
    <dgm:cxn modelId="{D4316D73-BD8F-4FA9-8A27-D17BD0F827CC}" srcId="{C08617DA-3ED5-4A8B-BC7B-64CCD49ECB36}" destId="{5976BD22-CAE3-461E-A68D-E3B15EE95AFA}" srcOrd="0" destOrd="0" parTransId="{4A33E3EE-69BC-403E-9581-58B369C9F109}" sibTransId="{B8191317-AD31-44AB-879C-A03ECBD3F0DD}"/>
    <dgm:cxn modelId="{37C9B3BA-8A4E-4B4C-B9A9-593D5E68D066}" type="presOf" srcId="{5976BD22-CAE3-461E-A68D-E3B15EE95AFA}" destId="{49B2A0FF-F0B0-437C-AB53-541EF8E523AB}" srcOrd="0" destOrd="0" presId="urn:microsoft.com/office/officeart/2005/8/layout/hProcess9"/>
    <dgm:cxn modelId="{0BA312FF-C642-47BB-AE28-FF1586D7567E}" srcId="{C08617DA-3ED5-4A8B-BC7B-64CCD49ECB36}" destId="{40A3E846-ABD3-4604-ADAF-88625D892F0C}" srcOrd="2" destOrd="0" parTransId="{671C37C7-4C46-4D88-B8F0-EA7110DB54A6}" sibTransId="{073BA5CA-DE10-45BB-89C1-F2C8673EF24D}"/>
    <dgm:cxn modelId="{4C90B798-098F-48EE-8319-E92DD706FD74}" type="presParOf" srcId="{BFE9E02E-629D-43EE-84A6-FA78330BF2C1}" destId="{1F1E3838-7BD3-4473-9D37-445847505A63}" srcOrd="0" destOrd="0" presId="urn:microsoft.com/office/officeart/2005/8/layout/hProcess9"/>
    <dgm:cxn modelId="{02ED654A-4B07-4A8B-92A4-868F76E6C612}" type="presParOf" srcId="{BFE9E02E-629D-43EE-84A6-FA78330BF2C1}" destId="{AAE6935D-4D44-4844-B866-DBA3185B72FE}" srcOrd="1" destOrd="0" presId="urn:microsoft.com/office/officeart/2005/8/layout/hProcess9"/>
    <dgm:cxn modelId="{01380B44-2C6B-4740-9E81-D29B14163C91}" type="presParOf" srcId="{AAE6935D-4D44-4844-B866-DBA3185B72FE}" destId="{49B2A0FF-F0B0-437C-AB53-541EF8E523AB}" srcOrd="0" destOrd="0" presId="urn:microsoft.com/office/officeart/2005/8/layout/hProcess9"/>
    <dgm:cxn modelId="{564DCA1E-EE04-4AB3-8C17-234E8C395848}" type="presParOf" srcId="{AAE6935D-4D44-4844-B866-DBA3185B72FE}" destId="{290FACF6-609D-48B7-89A9-7F517139B74D}" srcOrd="1" destOrd="0" presId="urn:microsoft.com/office/officeart/2005/8/layout/hProcess9"/>
    <dgm:cxn modelId="{14119E55-BA8E-4E31-88E6-ABFBE481C7A5}" type="presParOf" srcId="{AAE6935D-4D44-4844-B866-DBA3185B72FE}" destId="{089177D5-779E-4D09-820E-3853BB820E32}" srcOrd="2" destOrd="0" presId="urn:microsoft.com/office/officeart/2005/8/layout/hProcess9"/>
    <dgm:cxn modelId="{510CB6D6-D211-4899-BFB1-9A1CD5C29C12}" type="presParOf" srcId="{AAE6935D-4D44-4844-B866-DBA3185B72FE}" destId="{F29DF9A7-614B-4D41-BE14-115283D34120}" srcOrd="3" destOrd="0" presId="urn:microsoft.com/office/officeart/2005/8/layout/hProcess9"/>
    <dgm:cxn modelId="{CEFC3358-F18B-425E-9D15-A70BFB40AAF8}" type="presParOf" srcId="{AAE6935D-4D44-4844-B866-DBA3185B72FE}" destId="{E2B05689-8A46-42EB-A748-D7E55FDA66AE}"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DA9AB-C23C-48C3-94FA-026578CA5AA2}">
      <dsp:nvSpPr>
        <dsp:cNvPr id="0" name=""/>
        <dsp:cNvSpPr/>
      </dsp:nvSpPr>
      <dsp:spPr>
        <a:xfrm>
          <a:off x="6275" y="1032390"/>
          <a:ext cx="1159800" cy="111416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b="1" kern="1200" dirty="0" smtClean="0">
              <a:solidFill>
                <a:schemeClr val="tx1"/>
              </a:solidFill>
            </a:rPr>
            <a:t>Variables </a:t>
          </a:r>
          <a:r>
            <a:rPr lang="es-CO" sz="1600" b="1" kern="1200" dirty="0">
              <a:solidFill>
                <a:schemeClr val="tx1"/>
              </a:solidFill>
            </a:rPr>
            <a:t>estadísticas </a:t>
          </a:r>
        </a:p>
      </dsp:txBody>
      <dsp:txXfrm>
        <a:off x="38908" y="1065023"/>
        <a:ext cx="1094534" cy="1048901"/>
      </dsp:txXfrm>
    </dsp:sp>
    <dsp:sp modelId="{E5E9155B-A542-492F-87A6-020ACC2B4163}">
      <dsp:nvSpPr>
        <dsp:cNvPr id="0" name=""/>
        <dsp:cNvSpPr/>
      </dsp:nvSpPr>
      <dsp:spPr>
        <a:xfrm rot="18144434">
          <a:off x="965220" y="1208041"/>
          <a:ext cx="865629" cy="32048"/>
        </a:xfrm>
        <a:custGeom>
          <a:avLst/>
          <a:gdLst/>
          <a:ahLst/>
          <a:cxnLst/>
          <a:rect l="0" t="0" r="0" b="0"/>
          <a:pathLst>
            <a:path>
              <a:moveTo>
                <a:pt x="0" y="16024"/>
              </a:moveTo>
              <a:lnTo>
                <a:pt x="865629" y="1602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1376395" y="1202425"/>
        <a:ext cx="43281" cy="43281"/>
      </dsp:txXfrm>
    </dsp:sp>
    <dsp:sp modelId="{15FEB02F-53AB-4EC2-A1FB-25577004E18D}">
      <dsp:nvSpPr>
        <dsp:cNvPr id="0" name=""/>
        <dsp:cNvSpPr/>
      </dsp:nvSpPr>
      <dsp:spPr>
        <a:xfrm>
          <a:off x="1629995" y="568707"/>
          <a:ext cx="1159800" cy="579900"/>
        </a:xfrm>
        <a:prstGeom prst="roundRect">
          <a:avLst>
            <a:gd name="adj" fmla="val 10000"/>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CO" sz="1800" kern="1200" dirty="0">
              <a:solidFill>
                <a:schemeClr val="tx1"/>
              </a:solidFill>
            </a:rPr>
            <a:t>cualitativas</a:t>
          </a:r>
        </a:p>
      </dsp:txBody>
      <dsp:txXfrm>
        <a:off x="1646980" y="585692"/>
        <a:ext cx="1125830" cy="545930"/>
      </dsp:txXfrm>
    </dsp:sp>
    <dsp:sp modelId="{28156D36-9833-4E50-B6E6-04DC07B6B0B5}">
      <dsp:nvSpPr>
        <dsp:cNvPr id="0" name=""/>
        <dsp:cNvSpPr/>
      </dsp:nvSpPr>
      <dsp:spPr>
        <a:xfrm rot="19312903">
          <a:off x="2726918" y="660633"/>
          <a:ext cx="589675" cy="32048"/>
        </a:xfrm>
        <a:custGeom>
          <a:avLst/>
          <a:gdLst/>
          <a:ahLst/>
          <a:cxnLst/>
          <a:rect l="0" t="0" r="0" b="0"/>
          <a:pathLst>
            <a:path>
              <a:moveTo>
                <a:pt x="0" y="16024"/>
              </a:moveTo>
              <a:lnTo>
                <a:pt x="589675" y="1602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3007014" y="661916"/>
        <a:ext cx="29483" cy="29483"/>
      </dsp:txXfrm>
    </dsp:sp>
    <dsp:sp modelId="{A6B6B21C-45B0-43E2-B3B0-D9D12DF53D6D}">
      <dsp:nvSpPr>
        <dsp:cNvPr id="0" name=""/>
        <dsp:cNvSpPr/>
      </dsp:nvSpPr>
      <dsp:spPr>
        <a:xfrm>
          <a:off x="3253716" y="204708"/>
          <a:ext cx="1159800" cy="579900"/>
        </a:xfrm>
        <a:prstGeom prst="roundRect">
          <a:avLst>
            <a:gd name="adj" fmla="val 10000"/>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CO" sz="1800" kern="1200" dirty="0">
              <a:solidFill>
                <a:schemeClr val="tx1"/>
              </a:solidFill>
            </a:rPr>
            <a:t>nominales</a:t>
          </a:r>
        </a:p>
      </dsp:txBody>
      <dsp:txXfrm>
        <a:off x="3270701" y="221693"/>
        <a:ext cx="1125830" cy="545930"/>
      </dsp:txXfrm>
    </dsp:sp>
    <dsp:sp modelId="{7662E3C4-BDE6-4818-857E-25C0FCDCB165}">
      <dsp:nvSpPr>
        <dsp:cNvPr id="0" name=""/>
        <dsp:cNvSpPr/>
      </dsp:nvSpPr>
      <dsp:spPr>
        <a:xfrm>
          <a:off x="4413516" y="478634"/>
          <a:ext cx="463920" cy="32048"/>
        </a:xfrm>
        <a:custGeom>
          <a:avLst/>
          <a:gdLst/>
          <a:ahLst/>
          <a:cxnLst/>
          <a:rect l="0" t="0" r="0" b="0"/>
          <a:pathLst>
            <a:path>
              <a:moveTo>
                <a:pt x="0" y="16024"/>
              </a:moveTo>
              <a:lnTo>
                <a:pt x="463920" y="16024"/>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4633878" y="483060"/>
        <a:ext cx="23196" cy="23196"/>
      </dsp:txXfrm>
    </dsp:sp>
    <dsp:sp modelId="{AE086BD7-8851-46FF-AEA1-6703F908FE8C}">
      <dsp:nvSpPr>
        <dsp:cNvPr id="0" name=""/>
        <dsp:cNvSpPr/>
      </dsp:nvSpPr>
      <dsp:spPr>
        <a:xfrm>
          <a:off x="4877436" y="204708"/>
          <a:ext cx="1159800" cy="579900"/>
        </a:xfrm>
        <a:prstGeom prst="roundRect">
          <a:avLst>
            <a:gd name="adj" fmla="val 10000"/>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CO" sz="1800" kern="1200" dirty="0">
              <a:solidFill>
                <a:schemeClr val="tx1"/>
              </a:solidFill>
            </a:rPr>
            <a:t>soltero</a:t>
          </a:r>
        </a:p>
        <a:p>
          <a:pPr lvl="0" algn="ctr" defTabSz="800100">
            <a:lnSpc>
              <a:spcPct val="90000"/>
            </a:lnSpc>
            <a:spcBef>
              <a:spcPct val="0"/>
            </a:spcBef>
            <a:spcAft>
              <a:spcPct val="35000"/>
            </a:spcAft>
          </a:pPr>
          <a:r>
            <a:rPr lang="es-CO" sz="1800" kern="1200" dirty="0">
              <a:solidFill>
                <a:schemeClr val="tx1"/>
              </a:solidFill>
            </a:rPr>
            <a:t>casado</a:t>
          </a:r>
        </a:p>
      </dsp:txBody>
      <dsp:txXfrm>
        <a:off x="4894421" y="221693"/>
        <a:ext cx="1125830" cy="545930"/>
      </dsp:txXfrm>
    </dsp:sp>
    <dsp:sp modelId="{FF8439E5-79BE-4A6C-823E-385F9F214615}">
      <dsp:nvSpPr>
        <dsp:cNvPr id="0" name=""/>
        <dsp:cNvSpPr/>
      </dsp:nvSpPr>
      <dsp:spPr>
        <a:xfrm rot="2287097">
          <a:off x="2726918" y="1024632"/>
          <a:ext cx="589675" cy="32048"/>
        </a:xfrm>
        <a:custGeom>
          <a:avLst/>
          <a:gdLst/>
          <a:ahLst/>
          <a:cxnLst/>
          <a:rect l="0" t="0" r="0" b="0"/>
          <a:pathLst>
            <a:path>
              <a:moveTo>
                <a:pt x="0" y="16024"/>
              </a:moveTo>
              <a:lnTo>
                <a:pt x="589675" y="1602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3007014" y="1025915"/>
        <a:ext cx="29483" cy="29483"/>
      </dsp:txXfrm>
    </dsp:sp>
    <dsp:sp modelId="{8AC8F0B6-7CD7-4816-B0A0-62AD66628B4B}">
      <dsp:nvSpPr>
        <dsp:cNvPr id="0" name=""/>
        <dsp:cNvSpPr/>
      </dsp:nvSpPr>
      <dsp:spPr>
        <a:xfrm>
          <a:off x="3253716" y="932706"/>
          <a:ext cx="1159800" cy="579900"/>
        </a:xfrm>
        <a:prstGeom prst="roundRect">
          <a:avLst>
            <a:gd name="adj" fmla="val 10000"/>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CO" sz="1800" kern="1200" dirty="0">
              <a:solidFill>
                <a:schemeClr val="tx1"/>
              </a:solidFill>
            </a:rPr>
            <a:t>ordinales</a:t>
          </a:r>
        </a:p>
      </dsp:txBody>
      <dsp:txXfrm>
        <a:off x="3270701" y="949691"/>
        <a:ext cx="1125830" cy="545930"/>
      </dsp:txXfrm>
    </dsp:sp>
    <dsp:sp modelId="{B589E497-C7A3-4C00-BE4A-242CE4D06168}">
      <dsp:nvSpPr>
        <dsp:cNvPr id="0" name=""/>
        <dsp:cNvSpPr/>
      </dsp:nvSpPr>
      <dsp:spPr>
        <a:xfrm>
          <a:off x="4413516" y="1206632"/>
          <a:ext cx="463920" cy="32048"/>
        </a:xfrm>
        <a:custGeom>
          <a:avLst/>
          <a:gdLst/>
          <a:ahLst/>
          <a:cxnLst/>
          <a:rect l="0" t="0" r="0" b="0"/>
          <a:pathLst>
            <a:path>
              <a:moveTo>
                <a:pt x="0" y="16024"/>
              </a:moveTo>
              <a:lnTo>
                <a:pt x="463920" y="16024"/>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4633878" y="1211058"/>
        <a:ext cx="23196" cy="23196"/>
      </dsp:txXfrm>
    </dsp:sp>
    <dsp:sp modelId="{FB92EAB0-35EC-4A58-9577-F333178E0120}">
      <dsp:nvSpPr>
        <dsp:cNvPr id="0" name=""/>
        <dsp:cNvSpPr/>
      </dsp:nvSpPr>
      <dsp:spPr>
        <a:xfrm>
          <a:off x="4877436" y="871593"/>
          <a:ext cx="1159800" cy="702125"/>
        </a:xfrm>
        <a:prstGeom prst="roundRect">
          <a:avLst>
            <a:gd name="adj" fmla="val 10000"/>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100000"/>
            </a:lnSpc>
            <a:spcBef>
              <a:spcPct val="0"/>
            </a:spcBef>
            <a:spcAft>
              <a:spcPts val="0"/>
            </a:spcAft>
          </a:pPr>
          <a:r>
            <a:rPr lang="es-CO" sz="1800" kern="1200" dirty="0">
              <a:solidFill>
                <a:schemeClr val="tx1"/>
              </a:solidFill>
            </a:rPr>
            <a:t>Alto</a:t>
          </a:r>
        </a:p>
        <a:p>
          <a:pPr lvl="0" algn="ctr" defTabSz="800100">
            <a:lnSpc>
              <a:spcPct val="100000"/>
            </a:lnSpc>
            <a:spcBef>
              <a:spcPct val="0"/>
            </a:spcBef>
            <a:spcAft>
              <a:spcPts val="0"/>
            </a:spcAft>
          </a:pPr>
          <a:r>
            <a:rPr lang="es-CO" sz="1800" kern="1200" dirty="0">
              <a:solidFill>
                <a:schemeClr val="tx1"/>
              </a:solidFill>
            </a:rPr>
            <a:t>Medio</a:t>
          </a:r>
        </a:p>
        <a:p>
          <a:pPr lvl="0" algn="ctr" defTabSz="800100">
            <a:lnSpc>
              <a:spcPct val="100000"/>
            </a:lnSpc>
            <a:spcBef>
              <a:spcPct val="0"/>
            </a:spcBef>
            <a:spcAft>
              <a:spcPts val="0"/>
            </a:spcAft>
          </a:pPr>
          <a:r>
            <a:rPr lang="es-CO" sz="1800" kern="1200" dirty="0">
              <a:solidFill>
                <a:schemeClr val="tx1"/>
              </a:solidFill>
            </a:rPr>
            <a:t>Bajo</a:t>
          </a:r>
        </a:p>
      </dsp:txBody>
      <dsp:txXfrm>
        <a:off x="4898001" y="892158"/>
        <a:ext cx="1118670" cy="660995"/>
      </dsp:txXfrm>
    </dsp:sp>
    <dsp:sp modelId="{D09E2DFB-4B80-4EC0-BB26-24AB83E7F4D0}">
      <dsp:nvSpPr>
        <dsp:cNvPr id="0" name=""/>
        <dsp:cNvSpPr/>
      </dsp:nvSpPr>
      <dsp:spPr>
        <a:xfrm rot="3455566">
          <a:off x="965220" y="1938858"/>
          <a:ext cx="865629" cy="32048"/>
        </a:xfrm>
        <a:custGeom>
          <a:avLst/>
          <a:gdLst/>
          <a:ahLst/>
          <a:cxnLst/>
          <a:rect l="0" t="0" r="0" b="0"/>
          <a:pathLst>
            <a:path>
              <a:moveTo>
                <a:pt x="0" y="16024"/>
              </a:moveTo>
              <a:lnTo>
                <a:pt x="865629" y="1602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1376395" y="1933242"/>
        <a:ext cx="43281" cy="43281"/>
      </dsp:txXfrm>
    </dsp:sp>
    <dsp:sp modelId="{630367B1-EB11-4981-BC03-DD37DDDAFD4B}">
      <dsp:nvSpPr>
        <dsp:cNvPr id="0" name=""/>
        <dsp:cNvSpPr/>
      </dsp:nvSpPr>
      <dsp:spPr>
        <a:xfrm>
          <a:off x="1629995" y="2030341"/>
          <a:ext cx="1159800" cy="57990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CO" sz="1800" kern="1200" dirty="0">
              <a:solidFill>
                <a:schemeClr val="tx1"/>
              </a:solidFill>
            </a:rPr>
            <a:t>cuantitativas</a:t>
          </a:r>
        </a:p>
      </dsp:txBody>
      <dsp:txXfrm>
        <a:off x="1646980" y="2047326"/>
        <a:ext cx="1125830" cy="545930"/>
      </dsp:txXfrm>
    </dsp:sp>
    <dsp:sp modelId="{A146889E-62B0-4F17-B097-93C69B56DD83}">
      <dsp:nvSpPr>
        <dsp:cNvPr id="0" name=""/>
        <dsp:cNvSpPr/>
      </dsp:nvSpPr>
      <dsp:spPr>
        <a:xfrm rot="19287195">
          <a:off x="2725169" y="2119448"/>
          <a:ext cx="593172" cy="32048"/>
        </a:xfrm>
        <a:custGeom>
          <a:avLst/>
          <a:gdLst/>
          <a:ahLst/>
          <a:cxnLst/>
          <a:rect l="0" t="0" r="0" b="0"/>
          <a:pathLst>
            <a:path>
              <a:moveTo>
                <a:pt x="0" y="16024"/>
              </a:moveTo>
              <a:lnTo>
                <a:pt x="593172" y="1602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3006926" y="2120643"/>
        <a:ext cx="29658" cy="29658"/>
      </dsp:txXfrm>
    </dsp:sp>
    <dsp:sp modelId="{BA19856A-86B3-4983-9499-4037888A6A4B}">
      <dsp:nvSpPr>
        <dsp:cNvPr id="0" name=""/>
        <dsp:cNvSpPr/>
      </dsp:nvSpPr>
      <dsp:spPr>
        <a:xfrm>
          <a:off x="3253716" y="1660704"/>
          <a:ext cx="1159800" cy="579900"/>
        </a:xfrm>
        <a:prstGeom prst="roundRect">
          <a:avLst>
            <a:gd name="adj" fmla="val 10000"/>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CO" sz="1800" kern="1200" dirty="0">
              <a:solidFill>
                <a:schemeClr val="tx1"/>
              </a:solidFill>
            </a:rPr>
            <a:t>discretas</a:t>
          </a:r>
        </a:p>
      </dsp:txBody>
      <dsp:txXfrm>
        <a:off x="3270701" y="1677689"/>
        <a:ext cx="1125830" cy="545930"/>
      </dsp:txXfrm>
    </dsp:sp>
    <dsp:sp modelId="{812D5605-21E1-4897-9E6B-C31E35B70715}">
      <dsp:nvSpPr>
        <dsp:cNvPr id="0" name=""/>
        <dsp:cNvSpPr/>
      </dsp:nvSpPr>
      <dsp:spPr>
        <a:xfrm>
          <a:off x="4413516" y="1934629"/>
          <a:ext cx="463920" cy="32048"/>
        </a:xfrm>
        <a:custGeom>
          <a:avLst/>
          <a:gdLst/>
          <a:ahLst/>
          <a:cxnLst/>
          <a:rect l="0" t="0" r="0" b="0"/>
          <a:pathLst>
            <a:path>
              <a:moveTo>
                <a:pt x="0" y="16024"/>
              </a:moveTo>
              <a:lnTo>
                <a:pt x="463920" y="16024"/>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4633878" y="1939056"/>
        <a:ext cx="23196" cy="23196"/>
      </dsp:txXfrm>
    </dsp:sp>
    <dsp:sp modelId="{9AAE138B-5908-4193-A67B-16057B498371}">
      <dsp:nvSpPr>
        <dsp:cNvPr id="0" name=""/>
        <dsp:cNvSpPr/>
      </dsp:nvSpPr>
      <dsp:spPr>
        <a:xfrm>
          <a:off x="4877436" y="1660704"/>
          <a:ext cx="1159800" cy="579900"/>
        </a:xfrm>
        <a:prstGeom prst="roundRect">
          <a:avLst>
            <a:gd name="adj" fmla="val 10000"/>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s-CO" sz="1300" kern="1200" dirty="0" smtClean="0">
              <a:solidFill>
                <a:schemeClr val="tx1"/>
              </a:solidFill>
            </a:rPr>
            <a:t>1, </a:t>
          </a:r>
          <a:r>
            <a:rPr lang="es-CO" sz="1300" kern="1200" dirty="0">
              <a:solidFill>
                <a:schemeClr val="tx1"/>
              </a:solidFill>
            </a:rPr>
            <a:t>0, 5, </a:t>
          </a:r>
        </a:p>
        <a:p>
          <a:pPr lvl="0" algn="ctr" defTabSz="577850">
            <a:lnSpc>
              <a:spcPct val="90000"/>
            </a:lnSpc>
            <a:spcBef>
              <a:spcPct val="0"/>
            </a:spcBef>
            <a:spcAft>
              <a:spcPct val="35000"/>
            </a:spcAft>
          </a:pPr>
          <a:r>
            <a:rPr lang="es-CO" sz="1300" kern="1200" dirty="0">
              <a:solidFill>
                <a:schemeClr val="tx1"/>
              </a:solidFill>
            </a:rPr>
            <a:t> valores enteros</a:t>
          </a:r>
        </a:p>
      </dsp:txBody>
      <dsp:txXfrm>
        <a:off x="4894421" y="1677689"/>
        <a:ext cx="1125830" cy="545930"/>
      </dsp:txXfrm>
    </dsp:sp>
    <dsp:sp modelId="{999208C2-522E-4AD2-B1D7-929802F7B47D}">
      <dsp:nvSpPr>
        <dsp:cNvPr id="0" name=""/>
        <dsp:cNvSpPr/>
      </dsp:nvSpPr>
      <dsp:spPr>
        <a:xfrm rot="2312805">
          <a:off x="2725169" y="2489085"/>
          <a:ext cx="593172" cy="32048"/>
        </a:xfrm>
        <a:custGeom>
          <a:avLst/>
          <a:gdLst/>
          <a:ahLst/>
          <a:cxnLst/>
          <a:rect l="0" t="0" r="0" b="0"/>
          <a:pathLst>
            <a:path>
              <a:moveTo>
                <a:pt x="0" y="16024"/>
              </a:moveTo>
              <a:lnTo>
                <a:pt x="593172" y="1602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3006926" y="2490280"/>
        <a:ext cx="29658" cy="29658"/>
      </dsp:txXfrm>
    </dsp:sp>
    <dsp:sp modelId="{FE09B8D4-2A55-4A5C-B488-28FE25D6945B}">
      <dsp:nvSpPr>
        <dsp:cNvPr id="0" name=""/>
        <dsp:cNvSpPr/>
      </dsp:nvSpPr>
      <dsp:spPr>
        <a:xfrm>
          <a:off x="3253716" y="2399978"/>
          <a:ext cx="1159800" cy="579900"/>
        </a:xfrm>
        <a:prstGeom prst="roundRect">
          <a:avLst>
            <a:gd name="adj" fmla="val 10000"/>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s-CO" sz="1800" kern="1200" dirty="0">
              <a:solidFill>
                <a:schemeClr val="tx1"/>
              </a:solidFill>
            </a:rPr>
            <a:t>continuas</a:t>
          </a:r>
        </a:p>
      </dsp:txBody>
      <dsp:txXfrm>
        <a:off x="3270701" y="2416963"/>
        <a:ext cx="1125830" cy="545930"/>
      </dsp:txXfrm>
    </dsp:sp>
    <dsp:sp modelId="{58F2AF05-4D7E-4CBB-82B4-C3B6D59C9500}">
      <dsp:nvSpPr>
        <dsp:cNvPr id="0" name=""/>
        <dsp:cNvSpPr/>
      </dsp:nvSpPr>
      <dsp:spPr>
        <a:xfrm rot="21468954">
          <a:off x="4413353" y="2665382"/>
          <a:ext cx="447207" cy="32048"/>
        </a:xfrm>
        <a:custGeom>
          <a:avLst/>
          <a:gdLst/>
          <a:ahLst/>
          <a:cxnLst/>
          <a:rect l="0" t="0" r="0" b="0"/>
          <a:pathLst>
            <a:path>
              <a:moveTo>
                <a:pt x="0" y="16024"/>
              </a:moveTo>
              <a:lnTo>
                <a:pt x="447207" y="16024"/>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O" sz="500" kern="1200"/>
        </a:p>
      </dsp:txBody>
      <dsp:txXfrm>
        <a:off x="4625777" y="2670226"/>
        <a:ext cx="22360" cy="22360"/>
      </dsp:txXfrm>
    </dsp:sp>
    <dsp:sp modelId="{26A5B1B1-DB35-4557-B225-C97A6B14ADFE}">
      <dsp:nvSpPr>
        <dsp:cNvPr id="0" name=""/>
        <dsp:cNvSpPr/>
      </dsp:nvSpPr>
      <dsp:spPr>
        <a:xfrm>
          <a:off x="4860398" y="2310546"/>
          <a:ext cx="1159800" cy="724677"/>
        </a:xfrm>
        <a:prstGeom prst="roundRect">
          <a:avLst>
            <a:gd name="adj" fmla="val 10000"/>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O" sz="1600" kern="1200" dirty="0">
              <a:solidFill>
                <a:schemeClr val="tx1"/>
              </a:solidFill>
            </a:rPr>
            <a:t>1.75 , 1.98</a:t>
          </a:r>
        </a:p>
        <a:p>
          <a:pPr lvl="0" algn="ctr" defTabSz="711200">
            <a:lnSpc>
              <a:spcPct val="90000"/>
            </a:lnSpc>
            <a:spcBef>
              <a:spcPct val="0"/>
            </a:spcBef>
            <a:spcAft>
              <a:spcPct val="35000"/>
            </a:spcAft>
          </a:pPr>
          <a:r>
            <a:rPr lang="es-CO" sz="1600" kern="1200" dirty="0">
              <a:solidFill>
                <a:schemeClr val="tx1"/>
              </a:solidFill>
            </a:rPr>
            <a:t>acepta decimales</a:t>
          </a:r>
        </a:p>
      </dsp:txBody>
      <dsp:txXfrm>
        <a:off x="4881623" y="2331771"/>
        <a:ext cx="1117350" cy="6822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1E3838-7BD3-4473-9D37-445847505A63}">
      <dsp:nvSpPr>
        <dsp:cNvPr id="0" name=""/>
        <dsp:cNvSpPr/>
      </dsp:nvSpPr>
      <dsp:spPr>
        <a:xfrm>
          <a:off x="643289" y="0"/>
          <a:ext cx="7290617" cy="11728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9B2A0FF-F0B0-437C-AB53-541EF8E523AB}">
      <dsp:nvSpPr>
        <dsp:cNvPr id="0" name=""/>
        <dsp:cNvSpPr/>
      </dsp:nvSpPr>
      <dsp:spPr>
        <a:xfrm>
          <a:off x="147839" y="351840"/>
          <a:ext cx="2573159" cy="469120"/>
        </a:xfrm>
        <a:prstGeom prst="roundRect">
          <a:avLst/>
        </a:prstGeom>
        <a:solidFill>
          <a:schemeClr val="accent4">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a:solidFill>
                <a:schemeClr val="tx1"/>
              </a:solidFill>
            </a:rPr>
            <a:t>Estructura</a:t>
          </a:r>
          <a:r>
            <a:rPr lang="es-CO" sz="1900" kern="1200" dirty="0"/>
            <a:t> </a:t>
          </a:r>
        </a:p>
      </dsp:txBody>
      <dsp:txXfrm>
        <a:off x="170740" y="374741"/>
        <a:ext cx="2527357" cy="423318"/>
      </dsp:txXfrm>
    </dsp:sp>
    <dsp:sp modelId="{089177D5-779E-4D09-820E-3853BB820E32}">
      <dsp:nvSpPr>
        <dsp:cNvPr id="0" name=""/>
        <dsp:cNvSpPr/>
      </dsp:nvSpPr>
      <dsp:spPr>
        <a:xfrm>
          <a:off x="3002018" y="351840"/>
          <a:ext cx="2573159" cy="469120"/>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a:solidFill>
                <a:schemeClr val="tx1"/>
              </a:solidFill>
            </a:rPr>
            <a:t>Proceso</a:t>
          </a:r>
          <a:r>
            <a:rPr lang="es-CO" sz="1900" kern="1200" dirty="0"/>
            <a:t> </a:t>
          </a:r>
        </a:p>
      </dsp:txBody>
      <dsp:txXfrm>
        <a:off x="3024919" y="374741"/>
        <a:ext cx="2527357" cy="423318"/>
      </dsp:txXfrm>
    </dsp:sp>
    <dsp:sp modelId="{E2B05689-8A46-42EB-A748-D7E55FDA66AE}">
      <dsp:nvSpPr>
        <dsp:cNvPr id="0" name=""/>
        <dsp:cNvSpPr/>
      </dsp:nvSpPr>
      <dsp:spPr>
        <a:xfrm>
          <a:off x="5856198" y="351840"/>
          <a:ext cx="2573159" cy="46912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CO" sz="1900" kern="1200" dirty="0">
              <a:solidFill>
                <a:schemeClr val="tx1"/>
              </a:solidFill>
            </a:rPr>
            <a:t>Resultado</a:t>
          </a:r>
        </a:p>
      </dsp:txBody>
      <dsp:txXfrm>
        <a:off x="5879099" y="374741"/>
        <a:ext cx="2527357" cy="42331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12/5/16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745278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1600200"/>
            <a:ext cx="8229600" cy="4525963"/>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12/5/16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347443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a:prstGeom prst="rect">
            <a:avLst/>
          </a:prstGeo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12/5/16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3092122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a:xfrm>
            <a:off x="457200" y="1600200"/>
            <a:ext cx="8229600" cy="4525963"/>
          </a:xfrm>
          <a:prstGeom prst="rect">
            <a:avLst/>
          </a:prstGeom>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042824B2-ABB5-014F-A6E2-40296137E319}" type="datetimeFigureOut">
              <a:rPr lang="es-ES" smtClean="0"/>
              <a:t>12/5/16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4240900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042824B2-ABB5-014F-A6E2-40296137E319}" type="datetimeFigureOut">
              <a:rPr lang="es-ES" smtClean="0"/>
              <a:t>12/5/16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639574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042824B2-ABB5-014F-A6E2-40296137E319}" type="datetimeFigureOut">
              <a:rPr lang="es-ES" smtClean="0"/>
              <a:t>12/5/16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520746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042824B2-ABB5-014F-A6E2-40296137E319}" type="datetimeFigureOut">
              <a:rPr lang="es-ES" smtClean="0"/>
              <a:t>12/5/16</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941531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042824B2-ABB5-014F-A6E2-40296137E319}" type="datetimeFigureOut">
              <a:rPr lang="es-ES" smtClean="0"/>
              <a:t>12/5/16</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143983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042824B2-ABB5-014F-A6E2-40296137E319}" type="datetimeFigureOut">
              <a:rPr lang="es-ES" smtClean="0"/>
              <a:t>12/5/16</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1867227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42824B2-ABB5-014F-A6E2-40296137E319}" type="datetimeFigureOut">
              <a:rPr lang="es-ES" smtClean="0"/>
              <a:t>12/5/16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1578146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042824B2-ABB5-014F-A6E2-40296137E319}" type="datetimeFigureOut">
              <a:rPr lang="es-ES" smtClean="0"/>
              <a:t>12/5/16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22D3129-0687-2747-B23B-08220C9A178D}" type="slidenum">
              <a:rPr lang="es-ES" smtClean="0"/>
              <a:t>‹#›</a:t>
            </a:fld>
            <a:endParaRPr lang="es-ES"/>
          </a:p>
        </p:txBody>
      </p:sp>
    </p:spTree>
    <p:extLst>
      <p:ext uri="{BB962C8B-B14F-4D97-AF65-F5344CB8AC3E}">
        <p14:creationId xmlns:p14="http://schemas.microsoft.com/office/powerpoint/2010/main" val="23786003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dirty="0" smtClean="0"/>
              <a:t>Clic para editar título</a:t>
            </a:r>
            <a:endParaRPr lang="es-ES" dirty="0"/>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2824B2-ABB5-014F-A6E2-40296137E319}" type="datetimeFigureOut">
              <a:rPr lang="es-ES" smtClean="0"/>
              <a:t>12/5/16</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D3129-0687-2747-B23B-08220C9A178D}" type="slidenum">
              <a:rPr lang="es-ES" smtClean="0"/>
              <a:t>‹#›</a:t>
            </a:fld>
            <a:endParaRPr lang="es-ES"/>
          </a:p>
        </p:txBody>
      </p:sp>
      <p:pic>
        <p:nvPicPr>
          <p:cNvPr id="8" name="Imagen 7" descr="Presentacion.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95370" y="411163"/>
            <a:ext cx="8833502" cy="6446837"/>
          </a:xfrm>
          <a:prstGeom prst="rect">
            <a:avLst/>
          </a:prstGeom>
        </p:spPr>
      </p:pic>
    </p:spTree>
    <p:extLst>
      <p:ext uri="{BB962C8B-B14F-4D97-AF65-F5344CB8AC3E}">
        <p14:creationId xmlns:p14="http://schemas.microsoft.com/office/powerpoint/2010/main" val="42414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eg"/><Relationship Id="rId3" Type="http://schemas.openxmlformats.org/officeDocument/2006/relationships/image" Target="../media/image7.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1.xml"/><Relationship Id="rId2" Type="http://schemas.openxmlformats.org/officeDocument/2006/relationships/diagramData" Target="../diagrams/data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2YQBQP_U-Vc"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www.arlsura.com/index.php/component/content/article/70-centro-de-documentacion-anterior/proteccion-ambiental-/549--sp-14574" TargetMode="External"/><Relationship Id="rId4" Type="http://schemas.openxmlformats.org/officeDocument/2006/relationships/hyperlink" Target="https://www.youtube.com/watch?v=2YQBQP_U-Vc" TargetMode="External"/><Relationship Id="rId5" Type="http://schemas.openxmlformats.org/officeDocument/2006/relationships/hyperlink" Target="http://www.servicioskoinonia.org/boff/articulo.php?num=489" TargetMode="External"/><Relationship Id="rId6" Type="http://schemas.openxmlformats.org/officeDocument/2006/relationships/hyperlink" Target="http://lema.rae.es/drae/?val=tasa" TargetMode="External"/><Relationship Id="rId1" Type="http://schemas.openxmlformats.org/officeDocument/2006/relationships/slideLayout" Target="../slideLayouts/slideLayout2.xml"/><Relationship Id="rId2" Type="http://schemas.openxmlformats.org/officeDocument/2006/relationships/hyperlink" Target="http://www.arlsura.com/pag_serlinea/.../definicion_de_metas_indicadores.doc"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s://www.google.com.co/webhp?sourceid=chrome-instant&amp;ion=1&amp;espv=2&amp;ie=UTF-8#q=fiso%20indicadores" TargetMode="External"/><Relationship Id="rId4" Type="http://schemas.openxmlformats.org/officeDocument/2006/relationships/hyperlink" Target="https://www.youtube.com/watch?v=S0qNoLka1Zk" TargetMode="External"/><Relationship Id="rId5" Type="http://schemas.openxmlformats.org/officeDocument/2006/relationships/hyperlink" Target="http://www.arlsura.com/index.php/decretos/2147-decreto-1443-de-2014" TargetMode="External"/><Relationship Id="rId1" Type="http://schemas.openxmlformats.org/officeDocument/2006/relationships/slideLayout" Target="../slideLayouts/slideLayout2.xml"/><Relationship Id="rId2" Type="http://schemas.openxmlformats.org/officeDocument/2006/relationships/hyperlink" Target="http://www.ditutor.com/estadistica/estadistica.html"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101725" y="203200"/>
            <a:ext cx="6400800" cy="1752600"/>
          </a:xfrm>
        </p:spPr>
        <p:txBody>
          <a:bodyPr/>
          <a:lstStyle/>
          <a:p>
            <a:pPr lvl="0"/>
            <a:endParaRPr lang="es-CO" dirty="0" smtClean="0">
              <a:solidFill>
                <a:srgbClr val="0070C0"/>
              </a:solidFill>
              <a:ea typeface="Calibri"/>
              <a:cs typeface="Calibri"/>
              <a:sym typeface="Calibri"/>
            </a:endParaRPr>
          </a:p>
          <a:p>
            <a:pPr lvl="0"/>
            <a:r>
              <a:rPr lang="es-CO" dirty="0">
                <a:solidFill>
                  <a:srgbClr val="0070C0"/>
                </a:solidFill>
                <a:ea typeface="Calibri"/>
                <a:cs typeface="Calibri"/>
                <a:sym typeface="Calibri"/>
              </a:rPr>
              <a:t> </a:t>
            </a:r>
            <a:r>
              <a:rPr lang="es-CO" dirty="0" smtClean="0">
                <a:solidFill>
                  <a:srgbClr val="0070C0"/>
                </a:solidFill>
                <a:ea typeface="Calibri"/>
                <a:cs typeface="Calibri"/>
                <a:sym typeface="Calibri"/>
              </a:rPr>
              <a:t>    </a:t>
            </a:r>
            <a:r>
              <a:rPr lang="es-CO" dirty="0" smtClean="0">
                <a:solidFill>
                  <a:schemeClr val="bg1"/>
                </a:solidFill>
                <a:ea typeface="Calibri"/>
                <a:cs typeface="Calibri"/>
                <a:sym typeface="Calibri"/>
              </a:rPr>
              <a:t>PRIMEROS AUXILIOS</a:t>
            </a:r>
            <a:endParaRPr lang="es-CO" dirty="0">
              <a:solidFill>
                <a:schemeClr val="bg1"/>
              </a:solidFill>
              <a:ea typeface="Calibri"/>
              <a:cs typeface="Calibri"/>
              <a:sym typeface="Calibri"/>
            </a:endParaRPr>
          </a:p>
          <a:p>
            <a:endParaRPr lang="es-ES" dirty="0"/>
          </a:p>
        </p:txBody>
      </p:sp>
      <p:pic>
        <p:nvPicPr>
          <p:cNvPr id="7" name="Imagen 6"/>
          <p:cNvPicPr>
            <a:picLocks noChangeAspect="1"/>
          </p:cNvPicPr>
          <p:nvPr/>
        </p:nvPicPr>
        <p:blipFill>
          <a:blip r:embed="rId2"/>
          <a:stretch>
            <a:fillRect/>
          </a:stretch>
        </p:blipFill>
        <p:spPr>
          <a:xfrm>
            <a:off x="337653" y="1209869"/>
            <a:ext cx="4407825" cy="4407825"/>
          </a:xfrm>
          <a:prstGeom prst="rect">
            <a:avLst/>
          </a:prstGeom>
        </p:spPr>
      </p:pic>
      <p:sp>
        <p:nvSpPr>
          <p:cNvPr id="6" name="Rectángulo 5"/>
          <p:cNvSpPr/>
          <p:nvPr/>
        </p:nvSpPr>
        <p:spPr>
          <a:xfrm>
            <a:off x="4595677" y="2813616"/>
            <a:ext cx="4713962" cy="1200329"/>
          </a:xfrm>
          <a:prstGeom prst="rect">
            <a:avLst/>
          </a:prstGeom>
        </p:spPr>
        <p:txBody>
          <a:bodyPr wrap="square">
            <a:spAutoFit/>
          </a:bodyPr>
          <a:lstStyle/>
          <a:p>
            <a:pPr algn="ctr"/>
            <a:r>
              <a:rPr lang="es-CO" sz="2400" b="1" dirty="0" smtClean="0">
                <a:solidFill>
                  <a:srgbClr val="0070C0"/>
                </a:solidFill>
              </a:rPr>
              <a:t>DISEÑO DE INDICADORES, SEGUIMIENTO Y MEJORA CONTINUA.</a:t>
            </a:r>
            <a:endParaRPr lang="es-CO" sz="2400" dirty="0">
              <a:solidFill>
                <a:srgbClr val="0070C0"/>
              </a:solidFill>
            </a:endParaRPr>
          </a:p>
        </p:txBody>
      </p:sp>
    </p:spTree>
    <p:extLst>
      <p:ext uri="{BB962C8B-B14F-4D97-AF65-F5344CB8AC3E}">
        <p14:creationId xmlns:p14="http://schemas.microsoft.com/office/powerpoint/2010/main" val="4385287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31767" y="232465"/>
            <a:ext cx="568886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algn="ctr" defTabSz="914400" eaLnBrk="0" fontAlgn="base" hangingPunct="0">
              <a:spcBef>
                <a:spcPct val="0"/>
              </a:spcBef>
              <a:spcAft>
                <a:spcPct val="0"/>
              </a:spcAft>
            </a:pPr>
            <a:r>
              <a:rPr lang="es-CO" sz="2400" b="1" dirty="0">
                <a:solidFill>
                  <a:srgbClr val="77C319"/>
                </a:solidFill>
                <a:latin typeface="Calibri" panose="020F0502020204030204" pitchFamily="34" charset="0"/>
                <a:ea typeface="Calibri" panose="020F0502020204030204" pitchFamily="34" charset="0"/>
                <a:cs typeface="Times New Roman" panose="02020603050405020304" pitchFamily="18" charset="0"/>
              </a:rPr>
              <a:t>1.  Construyendo el cuidado de uno mismo </a:t>
            </a:r>
          </a:p>
        </p:txBody>
      </p:sp>
      <p:sp>
        <p:nvSpPr>
          <p:cNvPr id="8" name="Rectangle 4"/>
          <p:cNvSpPr>
            <a:spLocks noChangeArrowheads="1"/>
          </p:cNvSpPr>
          <p:nvPr/>
        </p:nvSpPr>
        <p:spPr bwMode="auto">
          <a:xfrm>
            <a:off x="-364791" y="1183944"/>
            <a:ext cx="2857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CONCLUSIONES</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2" name="CuadroTexto 11"/>
          <p:cNvSpPr txBox="1"/>
          <p:nvPr/>
        </p:nvSpPr>
        <p:spPr>
          <a:xfrm>
            <a:off x="204832" y="5048869"/>
            <a:ext cx="8601062" cy="707886"/>
          </a:xfrm>
          <a:prstGeom prst="rect">
            <a:avLst/>
          </a:prstGeom>
          <a:noFill/>
          <a:ln>
            <a:solidFill>
              <a:schemeClr val="accent1"/>
            </a:solidFill>
          </a:ln>
        </p:spPr>
        <p:txBody>
          <a:bodyPr wrap="square" rtlCol="0">
            <a:spAutoFit/>
          </a:bodyPr>
          <a:lstStyle/>
          <a:p>
            <a:pPr algn="ctr"/>
            <a:r>
              <a:rPr lang="es-ES" sz="2000" b="1" dirty="0">
                <a:solidFill>
                  <a:srgbClr val="0070C0"/>
                </a:solidFill>
              </a:rPr>
              <a:t>Ahora estas en capacidad de continuar el recorrido para el momento 2  “cuidado de la palabra” </a:t>
            </a:r>
            <a:endParaRPr lang="es-CO" sz="2000" dirty="0">
              <a:solidFill>
                <a:srgbClr val="0070C0"/>
              </a:solidFill>
            </a:endParaRPr>
          </a:p>
        </p:txBody>
      </p:sp>
      <p:sp>
        <p:nvSpPr>
          <p:cNvPr id="6" name="CuadroTexto 5"/>
          <p:cNvSpPr txBox="1"/>
          <p:nvPr/>
        </p:nvSpPr>
        <p:spPr>
          <a:xfrm>
            <a:off x="92365" y="2081877"/>
            <a:ext cx="8819624" cy="1569660"/>
          </a:xfrm>
          <a:prstGeom prst="rect">
            <a:avLst/>
          </a:prstGeom>
          <a:noFill/>
          <a:ln>
            <a:solidFill>
              <a:schemeClr val="accent1"/>
            </a:solidFill>
          </a:ln>
        </p:spPr>
        <p:txBody>
          <a:bodyPr wrap="square" rtlCol="0">
            <a:spAutoFit/>
          </a:bodyPr>
          <a:lstStyle/>
          <a:p>
            <a:pPr lvl="1" algn="just"/>
            <a:r>
              <a:rPr lang="es-ES" sz="2400" dirty="0" smtClean="0"/>
              <a:t>¿</a:t>
            </a:r>
            <a:r>
              <a:rPr lang="es-ES" sz="2400" dirty="0"/>
              <a:t>Qué beneficios para su vida desde su salud, sus relaciones con la familia, la sociedad y sus compañeros, se han logrado con aquello que fue planeado y hoy ha realizado</a:t>
            </a:r>
            <a:r>
              <a:rPr lang="es-ES" sz="2400" dirty="0" smtClean="0"/>
              <a:t>?</a:t>
            </a:r>
          </a:p>
          <a:p>
            <a:pPr marL="742950" lvl="1" indent="-285750" algn="just">
              <a:buFont typeface="Arial" panose="020B0604020202020204" pitchFamily="34" charset="0"/>
              <a:buChar char="•"/>
            </a:pPr>
            <a:endParaRPr lang="es-CO" sz="2400" dirty="0"/>
          </a:p>
        </p:txBody>
      </p:sp>
    </p:spTree>
    <p:extLst>
      <p:ext uri="{BB962C8B-B14F-4D97-AF65-F5344CB8AC3E}">
        <p14:creationId xmlns:p14="http://schemas.microsoft.com/office/powerpoint/2010/main" val="12645181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3314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Cuidado de la palabra</a:t>
            </a:r>
          </a:p>
        </p:txBody>
      </p:sp>
      <p:sp>
        <p:nvSpPr>
          <p:cNvPr id="7" name="Rectángulo 6"/>
          <p:cNvSpPr/>
          <p:nvPr/>
        </p:nvSpPr>
        <p:spPr>
          <a:xfrm>
            <a:off x="159026" y="1104762"/>
            <a:ext cx="8706678" cy="1920526"/>
          </a:xfrm>
          <a:prstGeom prst="rect">
            <a:avLst/>
          </a:prstGeom>
        </p:spPr>
        <p:txBody>
          <a:bodyPr wrap="square">
            <a:spAutoFit/>
          </a:bodyPr>
          <a:lstStyle/>
          <a:p>
            <a:pPr algn="ctr">
              <a:lnSpc>
                <a:spcPct val="115000"/>
              </a:lnSpc>
              <a:spcAft>
                <a:spcPts val="0"/>
              </a:spcAft>
            </a:pPr>
            <a:r>
              <a:rPr lang="es-CO" b="1" dirty="0"/>
              <a:t>“La escucha es, sin lugar a dudas, la competencia más importante en la comunicación humana. En rigor, todo proceso comunicacional descansa en ella. Y ello, en primer lugar, por cuanto la escucha es lo que valida el habla. El habla sólo logra ser efectiva cuando produce en el otro la escucha que el orador espera”</a:t>
            </a:r>
          </a:p>
          <a:p>
            <a:pPr algn="ctr"/>
            <a:r>
              <a:rPr lang="es-CO" dirty="0"/>
              <a:t>Echeverría, R. (2005). La Escucha. NewField Consulting, Weston. </a:t>
            </a:r>
          </a:p>
          <a:p>
            <a:pPr algn="ctr">
              <a:spcAft>
                <a:spcPts val="0"/>
              </a:spcAft>
            </a:pPr>
            <a:endParaRPr lang="es-CO" b="1"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3 Rectángulo"/>
          <p:cNvSpPr/>
          <p:nvPr/>
        </p:nvSpPr>
        <p:spPr>
          <a:xfrm>
            <a:off x="159026" y="3115054"/>
            <a:ext cx="8706678" cy="2548767"/>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r>
              <a:rPr lang="es-CO" b="1" dirty="0">
                <a:solidFill>
                  <a:schemeClr val="tx1"/>
                </a:solidFill>
              </a:rPr>
              <a:t>¿Cuáles son los beneficios de conocer y comprender algunos elementos de la estadística descriptiva desde el punto de vista de la seguridad y salud en su trabajo? </a:t>
            </a:r>
            <a:endParaRPr lang="es-CO" dirty="0">
              <a:solidFill>
                <a:schemeClr val="tx1"/>
              </a:solidFill>
            </a:endParaRPr>
          </a:p>
          <a:p>
            <a:r>
              <a:rPr lang="es-CO" b="1" dirty="0">
                <a:solidFill>
                  <a:schemeClr val="tx1"/>
                </a:solidFill>
              </a:rPr>
              <a:t> </a:t>
            </a:r>
            <a:endParaRPr lang="es-CO" dirty="0">
              <a:solidFill>
                <a:schemeClr val="tx1"/>
              </a:solidFill>
            </a:endParaRPr>
          </a:p>
          <a:p>
            <a:pPr lvl="0"/>
            <a:r>
              <a:rPr lang="es-CO" b="1" dirty="0">
                <a:solidFill>
                  <a:schemeClr val="tx1"/>
                </a:solidFill>
              </a:rPr>
              <a:t>¿Según el ciclo de mejora continua que define el Sistema de Gestión en Seguridad y Salud en el Trabajo, cómo podría saber si es eficiente y eficaz?</a:t>
            </a:r>
            <a:endParaRPr lang="es-CO" dirty="0">
              <a:solidFill>
                <a:schemeClr val="tx1"/>
              </a:solidFill>
            </a:endParaRPr>
          </a:p>
          <a:p>
            <a:r>
              <a:rPr lang="es-CO" b="1" dirty="0">
                <a:solidFill>
                  <a:schemeClr val="tx1"/>
                </a:solidFill>
              </a:rPr>
              <a:t> </a:t>
            </a:r>
            <a:endParaRPr lang="es-CO" dirty="0">
              <a:solidFill>
                <a:schemeClr val="tx1"/>
              </a:solidFill>
            </a:endParaRPr>
          </a:p>
          <a:p>
            <a:pPr lvl="0"/>
            <a:r>
              <a:rPr lang="es-CO" b="1" dirty="0">
                <a:solidFill>
                  <a:schemeClr val="tx1"/>
                </a:solidFill>
              </a:rPr>
              <a:t>¿Qué es un indicador de estructura? ¿Qué es un indicador de proceso? ¿Qué es un indicador de resultado?</a:t>
            </a:r>
            <a:endParaRPr lang="es-CO" dirty="0">
              <a:solidFill>
                <a:schemeClr val="tx1"/>
              </a:solidFill>
            </a:endParaRPr>
          </a:p>
          <a:p>
            <a:pPr lvl="0"/>
            <a:endParaRPr lang="es-CO" sz="2000" dirty="0">
              <a:solidFill>
                <a:schemeClr val="tx1"/>
              </a:solidFill>
            </a:endParaRPr>
          </a:p>
        </p:txBody>
      </p:sp>
    </p:spTree>
    <p:extLst>
      <p:ext uri="{BB962C8B-B14F-4D97-AF65-F5344CB8AC3E}">
        <p14:creationId xmlns:p14="http://schemas.microsoft.com/office/powerpoint/2010/main" val="39700734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3314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Cuidado de la palabra</a:t>
            </a:r>
          </a:p>
        </p:txBody>
      </p:sp>
      <p:sp>
        <p:nvSpPr>
          <p:cNvPr id="5" name="Rectángulo 4"/>
          <p:cNvSpPr/>
          <p:nvPr/>
        </p:nvSpPr>
        <p:spPr>
          <a:xfrm>
            <a:off x="559558" y="1455880"/>
            <a:ext cx="8243248" cy="3976538"/>
          </a:xfrm>
          <a:prstGeom prst="rect">
            <a:avLst/>
          </a:prstGeom>
        </p:spPr>
        <p:txBody>
          <a:bodyPr wrap="square">
            <a:spAutoFit/>
          </a:bodyPr>
          <a:lstStyle/>
          <a:p>
            <a:r>
              <a:rPr lang="es-ES" dirty="0" smtClean="0"/>
              <a:t>1. Principios </a:t>
            </a:r>
            <a:r>
              <a:rPr lang="es-ES" dirty="0"/>
              <a:t>básicos de estadística aplicada a la Prevención de Riesgos</a:t>
            </a:r>
            <a:endParaRPr lang="es-CO" dirty="0"/>
          </a:p>
          <a:p>
            <a:r>
              <a:rPr lang="es-ES" dirty="0"/>
              <a:t> </a:t>
            </a:r>
            <a:endParaRPr lang="es-CO" dirty="0"/>
          </a:p>
          <a:p>
            <a:r>
              <a:rPr lang="es-ES" dirty="0"/>
              <a:t>2. Indicadores de accidentalidad – ausentismo </a:t>
            </a:r>
            <a:endParaRPr lang="es-CO" dirty="0"/>
          </a:p>
          <a:p>
            <a:r>
              <a:rPr lang="es-CO" dirty="0"/>
              <a:t> </a:t>
            </a:r>
          </a:p>
          <a:p>
            <a:r>
              <a:rPr lang="es-CO" dirty="0"/>
              <a:t>3: Indicadores para medir la estructura, el proceso y el resultado del SG-SST. </a:t>
            </a:r>
          </a:p>
          <a:p>
            <a:r>
              <a:rPr lang="es-CO" dirty="0"/>
              <a:t> </a:t>
            </a:r>
          </a:p>
          <a:p>
            <a:r>
              <a:rPr lang="es-CO" dirty="0"/>
              <a:t>4: Interpretación, divulgación y presentación de indicadores de estructura, proceso y resultado del SGSST</a:t>
            </a:r>
          </a:p>
          <a:p>
            <a:r>
              <a:rPr lang="es-CO" dirty="0"/>
              <a:t> </a:t>
            </a:r>
          </a:p>
          <a:p>
            <a:r>
              <a:rPr lang="es-CO" dirty="0"/>
              <a:t>5: Efectividad del Sistema de Gestión de Seguridad y Salud en el Trabajo </a:t>
            </a:r>
          </a:p>
          <a:p>
            <a:r>
              <a:rPr lang="es-ES" dirty="0"/>
              <a:t> </a:t>
            </a:r>
            <a:endParaRPr lang="es-CO" dirty="0"/>
          </a:p>
          <a:p>
            <a:r>
              <a:rPr lang="es-ES" dirty="0"/>
              <a:t>6:</a:t>
            </a:r>
            <a:r>
              <a:rPr lang="es-CO" dirty="0"/>
              <a:t> Concepto de cuadro de mando integral como herramienta para el desempeño del SGSST</a:t>
            </a:r>
          </a:p>
          <a:p>
            <a:pPr marL="457200" algn="just">
              <a:lnSpc>
                <a:spcPct val="107000"/>
              </a:lnSpc>
              <a:spcAft>
                <a:spcPts val="800"/>
              </a:spcAft>
            </a:pPr>
            <a:endParaRPr lang="es-CO"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62047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pic>
        <p:nvPicPr>
          <p:cNvPr id="2" name="Picture 2" descr="png"/>
          <p:cNvPicPr>
            <a:picLocks noChangeAspect="1" noChangeArrowheads="1"/>
          </p:cNvPicPr>
          <p:nvPr/>
        </p:nvPicPr>
        <p:blipFill>
          <a:blip r:embed="rId2">
            <a:extLst>
              <a:ext uri="{28A0092B-C50C-407E-A947-70E740481C1C}">
                <a14:useLocalDpi xmlns:a14="http://schemas.microsoft.com/office/drawing/2010/main" val="0"/>
              </a:ext>
            </a:extLst>
          </a:blip>
          <a:srcRect r="27713"/>
          <a:stretch>
            <a:fillRect/>
          </a:stretch>
        </p:blipFill>
        <p:spPr bwMode="auto">
          <a:xfrm>
            <a:off x="327831" y="1110232"/>
            <a:ext cx="7972425" cy="469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33234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44050" y="808894"/>
            <a:ext cx="7387225" cy="1047979"/>
          </a:xfrm>
          <a:prstGeom prst="rect">
            <a:avLst/>
          </a:prstGeom>
        </p:spPr>
        <p:txBody>
          <a:bodyPr wrap="square">
            <a:spAutoFit/>
          </a:bodyPr>
          <a:lstStyle/>
          <a:p>
            <a:pPr>
              <a:lnSpc>
                <a:spcPct val="115000"/>
              </a:lnSpc>
            </a:pPr>
            <a:r>
              <a:rPr lang="es-CO" sz="2700" b="1" dirty="0">
                <a:solidFill>
                  <a:schemeClr val="bg1"/>
                </a:solidFill>
              </a:rPr>
              <a:t>Principios básicos de estadística aplicada a la prevención del riesgo</a:t>
            </a:r>
            <a:endPar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Box 9"/>
          <p:cNvSpPr txBox="1">
            <a:spLocks noChangeArrowheads="1"/>
          </p:cNvSpPr>
          <p:nvPr/>
        </p:nvSpPr>
        <p:spPr bwMode="auto">
          <a:xfrm>
            <a:off x="144050" y="2666152"/>
            <a:ext cx="2354892" cy="2462213"/>
          </a:xfrm>
          <a:prstGeom prst="rect">
            <a:avLst/>
          </a:prstGeom>
          <a:noFill/>
          <a:ln w="9525">
            <a:solidFill>
              <a:srgbClr val="003399"/>
            </a:solidFill>
            <a:miter lim="800000"/>
            <a:headEnd/>
            <a:tailEnd/>
          </a:ln>
          <a:effectLst/>
          <a:extLst>
            <a:ext uri="{909E8E84-426E-40DD-AFC4-6F175D3DCCD1}">
              <a14:hiddenFill xmlns:a14="http://schemas.microsoft.com/office/drawing/2010/main">
                <a:solidFill>
                  <a:srgbClr val="FF6600">
                    <a:alpha val="50195"/>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96863" indent="-296863">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400" b="1" dirty="0">
                <a:latin typeface="+mn-lt"/>
              </a:rPr>
              <a:t>Que es estadística?</a:t>
            </a:r>
          </a:p>
          <a:p>
            <a:pPr>
              <a:spcBef>
                <a:spcPct val="0"/>
              </a:spcBef>
              <a:buFontTx/>
              <a:buNone/>
            </a:pPr>
            <a:endParaRPr lang="es-CO" sz="1400" dirty="0">
              <a:latin typeface="+mn-lt"/>
            </a:endParaRPr>
          </a:p>
          <a:p>
            <a:pPr>
              <a:spcBef>
                <a:spcPct val="0"/>
              </a:spcBef>
              <a:buFontTx/>
              <a:buNone/>
            </a:pPr>
            <a:r>
              <a:rPr lang="es-CO" sz="1400" dirty="0">
                <a:latin typeface="+mn-lt"/>
              </a:rPr>
              <a:t>El término estadística significa:</a:t>
            </a:r>
          </a:p>
          <a:p>
            <a:pPr>
              <a:spcBef>
                <a:spcPct val="0"/>
              </a:spcBef>
              <a:buFontTx/>
              <a:buNone/>
            </a:pPr>
            <a:endParaRPr lang="es-CO" sz="1400" dirty="0">
              <a:latin typeface="+mn-lt"/>
            </a:endParaRPr>
          </a:p>
          <a:p>
            <a:pPr algn="just">
              <a:spcBef>
                <a:spcPct val="0"/>
              </a:spcBef>
              <a:buFontTx/>
              <a:buChar char="-"/>
            </a:pPr>
            <a:r>
              <a:rPr lang="es-CO" sz="1400" dirty="0">
                <a:latin typeface="+mn-lt"/>
              </a:rPr>
              <a:t>El valor obtenido cuando hacemos una observación:     El dato</a:t>
            </a:r>
          </a:p>
          <a:p>
            <a:pPr algn="just">
              <a:spcBef>
                <a:spcPct val="0"/>
              </a:spcBef>
              <a:buFontTx/>
              <a:buChar char="-"/>
            </a:pPr>
            <a:r>
              <a:rPr lang="es-CO" sz="1400" dirty="0">
                <a:latin typeface="+mn-lt"/>
              </a:rPr>
              <a:t>Los procedimientos que  nos permiten analizar los datos: Los métodos</a:t>
            </a:r>
            <a:endParaRPr lang="es-ES" sz="1400" dirty="0">
              <a:latin typeface="+mn-lt"/>
            </a:endParaRPr>
          </a:p>
        </p:txBody>
      </p:sp>
      <p:graphicFrame>
        <p:nvGraphicFramePr>
          <p:cNvPr id="5" name="Diagrama 4"/>
          <p:cNvGraphicFramePr/>
          <p:nvPr>
            <p:extLst>
              <p:ext uri="{D42A27DB-BD31-4B8C-83A1-F6EECF244321}">
                <p14:modId xmlns:p14="http://schemas.microsoft.com/office/powerpoint/2010/main" val="3499632114"/>
              </p:ext>
            </p:extLst>
          </p:nvPr>
        </p:nvGraphicFramePr>
        <p:xfrm>
          <a:off x="2759154" y="2174833"/>
          <a:ext cx="6043512" cy="32569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ángulo 5"/>
          <p:cNvSpPr/>
          <p:nvPr/>
        </p:nvSpPr>
        <p:spPr>
          <a:xfrm>
            <a:off x="144050" y="1091459"/>
            <a:ext cx="8754290" cy="1083374"/>
          </a:xfrm>
          <a:prstGeom prst="rect">
            <a:avLst/>
          </a:prstGeom>
        </p:spPr>
        <p:txBody>
          <a:bodyPr wrap="square">
            <a:spAutoFit/>
          </a:bodyPr>
          <a:lstStyle/>
          <a:p>
            <a:pPr algn="ctr">
              <a:lnSpc>
                <a:spcPct val="115000"/>
              </a:lnSpc>
              <a:spcAft>
                <a:spcPts val="0"/>
              </a:spcAft>
            </a:pPr>
            <a:r>
              <a:rPr lang="es-CO" sz="2800" b="1" dirty="0" smtClean="0"/>
              <a:t>Principios </a:t>
            </a:r>
            <a:r>
              <a:rPr lang="es-CO" sz="2800" b="1" dirty="0"/>
              <a:t>básicos de estadística aplicada a la </a:t>
            </a:r>
            <a:r>
              <a:rPr lang="es-CO" sz="2800" b="1" dirty="0" smtClean="0"/>
              <a:t>prevención </a:t>
            </a:r>
            <a:r>
              <a:rPr lang="es-CO" sz="2800" b="1" dirty="0"/>
              <a:t>del </a:t>
            </a:r>
            <a:r>
              <a:rPr lang="es-CO" sz="2800" b="1" dirty="0" smtClean="0"/>
              <a:t>riesgo</a:t>
            </a:r>
            <a:endParaRPr lang="es-CO" sz="28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Tree>
    <p:extLst>
      <p:ext uri="{BB962C8B-B14F-4D97-AF65-F5344CB8AC3E}">
        <p14:creationId xmlns:p14="http://schemas.microsoft.com/office/powerpoint/2010/main" val="2802594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44050" y="808894"/>
            <a:ext cx="7387225" cy="1525802"/>
          </a:xfrm>
          <a:prstGeom prst="rect">
            <a:avLst/>
          </a:prstGeom>
        </p:spPr>
        <p:txBody>
          <a:bodyPr wrap="square">
            <a:spAutoFit/>
          </a:bodyPr>
          <a:lstStyle/>
          <a:p>
            <a:pPr>
              <a:lnSpc>
                <a:spcPct val="115000"/>
              </a:lnSpc>
            </a:pPr>
            <a:r>
              <a:rPr lang="es-CO" sz="2700" b="1" dirty="0">
                <a:solidFill>
                  <a:schemeClr val="bg1"/>
                </a:solidFill>
              </a:rPr>
              <a:t>Principios básicos de estadística aplicada a la prevención del riesgo</a:t>
            </a:r>
            <a:endPar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 Box 5"/>
          <p:cNvSpPr txBox="1">
            <a:spLocks noChangeArrowheads="1"/>
          </p:cNvSpPr>
          <p:nvPr/>
        </p:nvSpPr>
        <p:spPr bwMode="auto">
          <a:xfrm>
            <a:off x="342900" y="2114550"/>
            <a:ext cx="4972050" cy="784830"/>
          </a:xfrm>
          <a:prstGeom prst="rect">
            <a:avLst/>
          </a:prstGeom>
          <a:noFill/>
          <a:ln w="9525">
            <a:solidFill>
              <a:srgbClr val="0066FF"/>
            </a:solidFill>
            <a:miter lim="800000"/>
            <a:headEnd/>
            <a:tailEnd/>
          </a:ln>
          <a:effectLst/>
          <a:extLst>
            <a:ext uri="{909E8E84-426E-40DD-AFC4-6F175D3DCCD1}">
              <a14:hiddenFill xmlns:a14="http://schemas.microsoft.com/office/drawing/2010/main">
                <a:gradFill rotWithShape="0">
                  <a:gsLst>
                    <a:gs pos="0">
                      <a:srgbClr val="FFFF00"/>
                    </a:gs>
                    <a:gs pos="100000">
                      <a:srgbClr val="FFFF99"/>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500" dirty="0">
                <a:latin typeface="+mn-lt"/>
              </a:rPr>
              <a:t>Media aritmética (X) :  Es la suma de observaciones dividido por el número de observaciones</a:t>
            </a:r>
            <a:r>
              <a:rPr lang="es-CO" sz="1500" dirty="0">
                <a:solidFill>
                  <a:srgbClr val="003399"/>
                </a:solidFill>
                <a:latin typeface="Arial" panose="020B0604020202020204" pitchFamily="34" charset="0"/>
              </a:rPr>
              <a:t>.</a:t>
            </a:r>
          </a:p>
          <a:p>
            <a:pPr algn="ctr">
              <a:spcBef>
                <a:spcPct val="0"/>
              </a:spcBef>
              <a:buFontTx/>
              <a:buNone/>
            </a:pPr>
            <a:endParaRPr lang="es-ES" sz="1500" dirty="0">
              <a:solidFill>
                <a:srgbClr val="003399"/>
              </a:solidFill>
              <a:latin typeface="Arial" panose="020B0604020202020204" pitchFamily="34" charset="0"/>
            </a:endParaRPr>
          </a:p>
        </p:txBody>
      </p:sp>
      <p:sp>
        <p:nvSpPr>
          <p:cNvPr id="5" name="Text Box 41"/>
          <p:cNvSpPr txBox="1">
            <a:spLocks noChangeArrowheads="1"/>
          </p:cNvSpPr>
          <p:nvPr/>
        </p:nvSpPr>
        <p:spPr bwMode="auto">
          <a:xfrm>
            <a:off x="435279" y="3090014"/>
            <a:ext cx="3923779" cy="553998"/>
          </a:xfrm>
          <a:prstGeom prst="rect">
            <a:avLst/>
          </a:prstGeom>
          <a:noFill/>
          <a:ln>
            <a:noFill/>
          </a:ln>
          <a:effectLst/>
          <a:extLst>
            <a:ext uri="{909E8E84-426E-40DD-AFC4-6F175D3DCCD1}">
              <a14:hiddenFill xmlns:a14="http://schemas.microsoft.com/office/drawing/2010/main">
                <a:gradFill rotWithShape="0">
                  <a:gsLst>
                    <a:gs pos="0">
                      <a:srgbClr val="FFCC00"/>
                    </a:gs>
                    <a:gs pos="100000">
                      <a:srgbClr val="FFF6D0"/>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500" dirty="0">
                <a:latin typeface="+mn-lt"/>
              </a:rPr>
              <a:t>En la siguiente tabla calcule el promedio de días de incapacidad por accidente.</a:t>
            </a:r>
            <a:endParaRPr lang="es-ES" sz="1500" dirty="0">
              <a:latin typeface="+mn-lt"/>
            </a:endParaRPr>
          </a:p>
        </p:txBody>
      </p:sp>
      <p:sp>
        <p:nvSpPr>
          <p:cNvPr id="6" name="Text Box 42"/>
          <p:cNvSpPr txBox="1">
            <a:spLocks noChangeArrowheads="1"/>
          </p:cNvSpPr>
          <p:nvPr/>
        </p:nvSpPr>
        <p:spPr bwMode="auto">
          <a:xfrm>
            <a:off x="1277655" y="4203265"/>
            <a:ext cx="2406172" cy="300082"/>
          </a:xfrm>
          <a:prstGeom prst="rect">
            <a:avLst/>
          </a:prstGeom>
          <a:noFill/>
          <a:ln w="9525">
            <a:solidFill>
              <a:srgbClr val="003399"/>
            </a:solidFill>
            <a:miter lim="800000"/>
            <a:headEnd/>
            <a:tailEnd/>
          </a:ln>
          <a:effectLst/>
          <a:extLst>
            <a:ext uri="{909E8E84-426E-40DD-AFC4-6F175D3DCCD1}">
              <a14:hiddenFill xmlns:a14="http://schemas.microsoft.com/office/drawing/2010/main">
                <a:solidFill>
                  <a:srgbClr val="0066FF">
                    <a:alpha val="50195"/>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350" b="1" dirty="0">
                <a:latin typeface="+mn-lt"/>
              </a:rPr>
              <a:t>X =  10.87 días x accidente</a:t>
            </a:r>
            <a:endParaRPr lang="es-ES" sz="1350" b="1" dirty="0">
              <a:latin typeface="+mn-lt"/>
            </a:endParaRPr>
          </a:p>
        </p:txBody>
      </p:sp>
      <p:graphicFrame>
        <p:nvGraphicFramePr>
          <p:cNvPr id="7" name="Group 285"/>
          <p:cNvGraphicFramePr>
            <a:graphicFrameLocks noGrp="1"/>
          </p:cNvGraphicFramePr>
          <p:nvPr>
            <p:extLst/>
          </p:nvPr>
        </p:nvGraphicFramePr>
        <p:xfrm>
          <a:off x="5668811" y="2390123"/>
          <a:ext cx="2114550" cy="2445804"/>
        </p:xfrm>
        <a:graphic>
          <a:graphicData uri="http://schemas.openxmlformats.org/drawingml/2006/table">
            <a:tbl>
              <a:tblPr/>
              <a:tblGrid>
                <a:gridCol w="1057275"/>
                <a:gridCol w="1057275"/>
              </a:tblGrid>
              <a:tr h="434316">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dirty="0" smtClean="0">
                          <a:ln>
                            <a:noFill/>
                          </a:ln>
                          <a:solidFill>
                            <a:schemeClr val="tx1"/>
                          </a:solidFill>
                          <a:effectLst/>
                          <a:latin typeface="+mn-lt"/>
                        </a:rPr>
                        <a:t>Accidente</a:t>
                      </a:r>
                      <a:endParaRPr kumimoji="0" lang="es-ES" sz="1200" b="1" i="0" u="none" strike="noStrike" cap="none" normalizeH="0" baseline="0" dirty="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dirty="0" smtClean="0">
                          <a:ln>
                            <a:noFill/>
                          </a:ln>
                          <a:solidFill>
                            <a:schemeClr val="tx1"/>
                          </a:solidFill>
                          <a:effectLst/>
                          <a:latin typeface="+mn-lt"/>
                        </a:rPr>
                        <a:t>Días de incapacidad</a:t>
                      </a:r>
                      <a:endParaRPr kumimoji="0" lang="es-ES" sz="1200" b="1" i="0" u="none" strike="noStrike" cap="none" normalizeH="0" baseline="0" dirty="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r>
              <a:tr h="251436">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smtClean="0">
                          <a:ln>
                            <a:noFill/>
                          </a:ln>
                          <a:solidFill>
                            <a:schemeClr val="tx1"/>
                          </a:solidFill>
                          <a:effectLst/>
                          <a:latin typeface="+mn-lt"/>
                        </a:rPr>
                        <a:t>1</a:t>
                      </a:r>
                      <a:endParaRPr kumimoji="0" lang="es-ES" sz="1200" b="1" i="0" u="none" strike="noStrike" cap="none" normalizeH="0" baseline="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dirty="0" smtClean="0">
                          <a:ln>
                            <a:noFill/>
                          </a:ln>
                          <a:solidFill>
                            <a:schemeClr val="tx1"/>
                          </a:solidFill>
                          <a:effectLst/>
                          <a:latin typeface="+mn-lt"/>
                        </a:rPr>
                        <a:t>15</a:t>
                      </a:r>
                      <a:endParaRPr kumimoji="0" lang="es-ES" sz="1200" b="1" i="0" u="none" strike="noStrike" cap="none" normalizeH="0" baseline="0" dirty="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r>
              <a:tr h="251436">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dirty="0" smtClean="0">
                          <a:ln>
                            <a:noFill/>
                          </a:ln>
                          <a:solidFill>
                            <a:schemeClr val="tx1"/>
                          </a:solidFill>
                          <a:effectLst/>
                          <a:latin typeface="+mn-lt"/>
                        </a:rPr>
                        <a:t>2</a:t>
                      </a:r>
                      <a:endParaRPr kumimoji="0" lang="es-ES" sz="1200" b="1" i="0" u="none" strike="noStrike" cap="none" normalizeH="0" baseline="0" dirty="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dirty="0" smtClean="0">
                          <a:ln>
                            <a:noFill/>
                          </a:ln>
                          <a:solidFill>
                            <a:schemeClr val="tx1"/>
                          </a:solidFill>
                          <a:effectLst/>
                          <a:latin typeface="+mn-lt"/>
                        </a:rPr>
                        <a:t>13</a:t>
                      </a:r>
                      <a:endParaRPr kumimoji="0" lang="es-ES" sz="1200" b="1" i="0" u="none" strike="noStrike" cap="none" normalizeH="0" baseline="0" dirty="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r>
              <a:tr h="251436">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dirty="0" smtClean="0">
                          <a:ln>
                            <a:noFill/>
                          </a:ln>
                          <a:solidFill>
                            <a:schemeClr val="tx1"/>
                          </a:solidFill>
                          <a:effectLst/>
                          <a:latin typeface="+mn-lt"/>
                        </a:rPr>
                        <a:t>3</a:t>
                      </a:r>
                      <a:endParaRPr kumimoji="0" lang="es-ES" sz="1200" b="1" i="0" u="none" strike="noStrike" cap="none" normalizeH="0" baseline="0" dirty="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dirty="0" smtClean="0">
                          <a:ln>
                            <a:noFill/>
                          </a:ln>
                          <a:solidFill>
                            <a:schemeClr val="tx1"/>
                          </a:solidFill>
                          <a:effectLst/>
                          <a:latin typeface="+mn-lt"/>
                        </a:rPr>
                        <a:t>4</a:t>
                      </a:r>
                      <a:endParaRPr kumimoji="0" lang="es-ES" sz="1200" b="1" i="0" u="none" strike="noStrike" cap="none" normalizeH="0" baseline="0" dirty="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r>
              <a:tr h="251436">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dirty="0" smtClean="0">
                          <a:ln>
                            <a:noFill/>
                          </a:ln>
                          <a:solidFill>
                            <a:schemeClr val="tx1"/>
                          </a:solidFill>
                          <a:effectLst/>
                          <a:latin typeface="+mn-lt"/>
                        </a:rPr>
                        <a:t>4</a:t>
                      </a:r>
                      <a:endParaRPr kumimoji="0" lang="es-ES" sz="1200" b="1" i="0" u="none" strike="noStrike" cap="none" normalizeH="0" baseline="0" dirty="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dirty="0" smtClean="0">
                          <a:ln>
                            <a:noFill/>
                          </a:ln>
                          <a:solidFill>
                            <a:schemeClr val="tx1"/>
                          </a:solidFill>
                          <a:effectLst/>
                          <a:latin typeface="+mn-lt"/>
                        </a:rPr>
                        <a:t>7</a:t>
                      </a:r>
                      <a:endParaRPr kumimoji="0" lang="es-ES" sz="1200" b="1" i="0" u="none" strike="noStrike" cap="none" normalizeH="0" baseline="0" dirty="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r>
              <a:tr h="251436">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smtClean="0">
                          <a:ln>
                            <a:noFill/>
                          </a:ln>
                          <a:solidFill>
                            <a:schemeClr val="tx1"/>
                          </a:solidFill>
                          <a:effectLst/>
                          <a:latin typeface="+mn-lt"/>
                        </a:rPr>
                        <a:t>5</a:t>
                      </a:r>
                      <a:endParaRPr kumimoji="0" lang="es-ES" sz="1200" b="1" i="0" u="none" strike="noStrike" cap="none" normalizeH="0" baseline="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dirty="0" smtClean="0">
                          <a:ln>
                            <a:noFill/>
                          </a:ln>
                          <a:solidFill>
                            <a:schemeClr val="tx1"/>
                          </a:solidFill>
                          <a:effectLst/>
                          <a:latin typeface="+mn-lt"/>
                        </a:rPr>
                        <a:t>2</a:t>
                      </a:r>
                      <a:endParaRPr kumimoji="0" lang="es-ES" sz="1200" b="1" i="0" u="none" strike="noStrike" cap="none" normalizeH="0" baseline="0" dirty="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r>
              <a:tr h="251436">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smtClean="0">
                          <a:ln>
                            <a:noFill/>
                          </a:ln>
                          <a:solidFill>
                            <a:schemeClr val="tx1"/>
                          </a:solidFill>
                          <a:effectLst/>
                          <a:latin typeface="+mn-lt"/>
                        </a:rPr>
                        <a:t>6</a:t>
                      </a:r>
                      <a:endParaRPr kumimoji="0" lang="es-ES" sz="1200" b="1" i="0" u="none" strike="noStrike" cap="none" normalizeH="0" baseline="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dirty="0" smtClean="0">
                          <a:ln>
                            <a:noFill/>
                          </a:ln>
                          <a:solidFill>
                            <a:schemeClr val="tx1"/>
                          </a:solidFill>
                          <a:effectLst/>
                          <a:latin typeface="+mn-lt"/>
                        </a:rPr>
                        <a:t>6</a:t>
                      </a:r>
                      <a:endParaRPr kumimoji="0" lang="es-ES" sz="1200" b="1" i="0" u="none" strike="noStrike" cap="none" normalizeH="0" baseline="0" dirty="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r>
              <a:tr h="251436">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smtClean="0">
                          <a:ln>
                            <a:noFill/>
                          </a:ln>
                          <a:solidFill>
                            <a:schemeClr val="tx1"/>
                          </a:solidFill>
                          <a:effectLst/>
                          <a:latin typeface="+mn-lt"/>
                        </a:rPr>
                        <a:t>7</a:t>
                      </a:r>
                      <a:endParaRPr kumimoji="0" lang="es-ES" sz="1200" b="1" i="0" u="none" strike="noStrike" cap="none" normalizeH="0" baseline="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dirty="0" smtClean="0">
                          <a:ln>
                            <a:noFill/>
                          </a:ln>
                          <a:solidFill>
                            <a:schemeClr val="tx1"/>
                          </a:solidFill>
                          <a:effectLst/>
                          <a:latin typeface="+mn-lt"/>
                        </a:rPr>
                        <a:t>22</a:t>
                      </a:r>
                      <a:endParaRPr kumimoji="0" lang="es-ES" sz="1200" b="1" i="0" u="none" strike="noStrike" cap="none" normalizeH="0" baseline="0" dirty="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r>
              <a:tr h="251436">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smtClean="0">
                          <a:ln>
                            <a:noFill/>
                          </a:ln>
                          <a:solidFill>
                            <a:schemeClr val="tx1"/>
                          </a:solidFill>
                          <a:effectLst/>
                          <a:latin typeface="+mn-lt"/>
                        </a:rPr>
                        <a:t>8</a:t>
                      </a:r>
                      <a:endParaRPr kumimoji="0" lang="es-ES" sz="1200" b="1" i="0" u="none" strike="noStrike" cap="none" normalizeH="0" baseline="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200" b="1" i="0" u="none" strike="noStrike" cap="none" normalizeH="0" baseline="0" dirty="0" smtClean="0">
                          <a:ln>
                            <a:noFill/>
                          </a:ln>
                          <a:solidFill>
                            <a:schemeClr val="tx1"/>
                          </a:solidFill>
                          <a:effectLst/>
                          <a:latin typeface="+mn-lt"/>
                        </a:rPr>
                        <a:t>18</a:t>
                      </a:r>
                      <a:endParaRPr kumimoji="0" lang="es-ES" sz="1200" b="1" i="0" u="none" strike="noStrike" cap="none" normalizeH="0" baseline="0" dirty="0" smtClean="0">
                        <a:ln>
                          <a:noFill/>
                        </a:ln>
                        <a:solidFill>
                          <a:schemeClr val="tx1"/>
                        </a:solidFill>
                        <a:effectLst/>
                        <a:latin typeface="+mn-lt"/>
                      </a:endParaRPr>
                    </a:p>
                  </a:txBody>
                  <a:tcPr marL="68580" marR="68580" marT="34278" marB="34278" horzOverflow="overflow">
                    <a:lnL w="19050" cap="flat" cmpd="sng" algn="ctr">
                      <a:solidFill>
                        <a:srgbClr val="003399"/>
                      </a:solidFill>
                      <a:prstDash val="solid"/>
                      <a:round/>
                      <a:headEnd type="none" w="med" len="med"/>
                      <a:tailEnd type="none" w="med" len="med"/>
                    </a:lnL>
                    <a:lnR w="19050" cap="flat" cmpd="sng" algn="ctr">
                      <a:solidFill>
                        <a:srgbClr val="003399"/>
                      </a:solidFill>
                      <a:prstDash val="solid"/>
                      <a:round/>
                      <a:headEnd type="none" w="med" len="med"/>
                      <a:tailEnd type="none" w="med" len="med"/>
                    </a:lnR>
                    <a:lnT w="19050" cap="flat" cmpd="sng" algn="ctr">
                      <a:solidFill>
                        <a:srgbClr val="003399"/>
                      </a:solidFill>
                      <a:prstDash val="solid"/>
                      <a:round/>
                      <a:headEnd type="none" w="med" len="med"/>
                      <a:tailEnd type="none" w="med" len="med"/>
                    </a:lnT>
                    <a:lnB w="19050" cap="flat" cmpd="sng" algn="ctr">
                      <a:solidFill>
                        <a:srgbClr val="003399"/>
                      </a:solidFill>
                      <a:prstDash val="solid"/>
                      <a:round/>
                      <a:headEnd type="none" w="med" len="med"/>
                      <a:tailEnd type="none" w="med" len="med"/>
                    </a:lnB>
                    <a:lnTlToBr>
                      <a:noFill/>
                    </a:lnTlToBr>
                    <a:lnBlToTr>
                      <a:noFill/>
                    </a:lnBlToTr>
                    <a:solidFill>
                      <a:schemeClr val="tx2">
                        <a:lumMod val="40000"/>
                        <a:lumOff val="60000"/>
                      </a:schemeClr>
                    </a:solidFill>
                  </a:tcPr>
                </a:tc>
              </a:tr>
            </a:tbl>
          </a:graphicData>
        </a:graphic>
      </p:graphicFrame>
      <p:cxnSp>
        <p:nvCxnSpPr>
          <p:cNvPr id="8" name="Conector recto 7"/>
          <p:cNvCxnSpPr/>
          <p:nvPr/>
        </p:nvCxnSpPr>
        <p:spPr>
          <a:xfrm>
            <a:off x="1550096" y="4269027"/>
            <a:ext cx="122129" cy="0"/>
          </a:xfrm>
          <a:prstGeom prst="line">
            <a:avLst/>
          </a:prstGeom>
        </p:spPr>
        <p:style>
          <a:lnRef idx="1">
            <a:schemeClr val="dk1"/>
          </a:lnRef>
          <a:fillRef idx="0">
            <a:schemeClr val="dk1"/>
          </a:fillRef>
          <a:effectRef idx="0">
            <a:schemeClr val="dk1"/>
          </a:effectRef>
          <a:fontRef idx="minor">
            <a:schemeClr val="tx1"/>
          </a:fontRef>
        </p:style>
      </p:cxnSp>
      <p:sp>
        <p:nvSpPr>
          <p:cNvPr id="10"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11" name="Rectángulo 10"/>
          <p:cNvSpPr/>
          <p:nvPr/>
        </p:nvSpPr>
        <p:spPr>
          <a:xfrm>
            <a:off x="144050" y="1091459"/>
            <a:ext cx="8754290" cy="558743"/>
          </a:xfrm>
          <a:prstGeom prst="rect">
            <a:avLst/>
          </a:prstGeom>
        </p:spPr>
        <p:txBody>
          <a:bodyPr wrap="square">
            <a:spAutoFit/>
          </a:bodyPr>
          <a:lstStyle/>
          <a:p>
            <a:pPr algn="ctr">
              <a:lnSpc>
                <a:spcPct val="115000"/>
              </a:lnSpc>
              <a:spcAft>
                <a:spcPts val="0"/>
              </a:spcAft>
            </a:pPr>
            <a:r>
              <a:rPr lang="es-CO" sz="2800" b="1" dirty="0" smtClean="0"/>
              <a:t>Medidas estadísticas utilizadas en el SG SST</a:t>
            </a:r>
            <a:endParaRPr lang="es-CO" sz="28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575440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44050" y="808894"/>
            <a:ext cx="7387225" cy="1525802"/>
          </a:xfrm>
          <a:prstGeom prst="rect">
            <a:avLst/>
          </a:prstGeom>
        </p:spPr>
        <p:txBody>
          <a:bodyPr wrap="square">
            <a:spAutoFit/>
          </a:bodyPr>
          <a:lstStyle/>
          <a:p>
            <a:pPr>
              <a:lnSpc>
                <a:spcPct val="115000"/>
              </a:lnSpc>
            </a:pPr>
            <a:r>
              <a:rPr lang="es-CO" sz="2700" b="1" dirty="0">
                <a:solidFill>
                  <a:schemeClr val="bg1"/>
                </a:solidFill>
              </a:rPr>
              <a:t>Principios básicos de estadística aplicada a la prevención del riesgo: </a:t>
            </a:r>
            <a:endPar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cxnSp>
        <p:nvCxnSpPr>
          <p:cNvPr id="8" name="Conector recto 7"/>
          <p:cNvCxnSpPr/>
          <p:nvPr/>
        </p:nvCxnSpPr>
        <p:spPr>
          <a:xfrm>
            <a:off x="1550096" y="4269027"/>
            <a:ext cx="122129" cy="0"/>
          </a:xfrm>
          <a:prstGeom prst="line">
            <a:avLst/>
          </a:prstGeom>
        </p:spPr>
        <p:style>
          <a:lnRef idx="1">
            <a:schemeClr val="dk1"/>
          </a:lnRef>
          <a:fillRef idx="0">
            <a:schemeClr val="dk1"/>
          </a:fillRef>
          <a:effectRef idx="0">
            <a:schemeClr val="dk1"/>
          </a:effectRef>
          <a:fontRef idx="minor">
            <a:schemeClr val="tx1"/>
          </a:fontRef>
        </p:style>
      </p:cxnSp>
      <p:sp>
        <p:nvSpPr>
          <p:cNvPr id="5" name="Rectangle 1028"/>
          <p:cNvSpPr>
            <a:spLocks noChangeArrowheads="1"/>
          </p:cNvSpPr>
          <p:nvPr/>
        </p:nvSpPr>
        <p:spPr bwMode="auto">
          <a:xfrm>
            <a:off x="108477" y="2202454"/>
            <a:ext cx="7027444" cy="818277"/>
          </a:xfrm>
          <a:prstGeom prst="rect">
            <a:avLst/>
          </a:prstGeom>
          <a:noFill/>
          <a:ln w="19050">
            <a:solidFill>
              <a:srgbClr val="99CC00"/>
            </a:solidFill>
            <a:miter lim="800000"/>
            <a:headEnd/>
            <a:tailEnd/>
          </a:ln>
          <a:effectLst/>
          <a:extLst>
            <a:ext uri="{909E8E84-426E-40DD-AFC4-6F175D3DCCD1}">
              <a14:hiddenFill xmlns:a14="http://schemas.microsoft.com/office/drawing/2010/main">
                <a:solidFill>
                  <a:srgbClr val="99CC00">
                    <a:alpha val="50195"/>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spcBef>
                <a:spcPct val="0"/>
              </a:spcBef>
              <a:buFontTx/>
              <a:buNone/>
            </a:pPr>
            <a:r>
              <a:rPr lang="es-CO" sz="1500" dirty="0">
                <a:latin typeface="+mn-lt"/>
              </a:rPr>
              <a:t>La tasa utiliza un multiplicador (100, 1000, 100000 ) </a:t>
            </a:r>
          </a:p>
          <a:p>
            <a:pPr algn="just">
              <a:spcBef>
                <a:spcPct val="0"/>
              </a:spcBef>
              <a:buFontTx/>
              <a:buNone/>
            </a:pPr>
            <a:r>
              <a:rPr lang="es-CO" sz="1500" dirty="0">
                <a:latin typeface="+mn-lt"/>
              </a:rPr>
              <a:t>Se calcula para un determinado período que debe incluirse en la interpretación de la tasa.</a:t>
            </a:r>
          </a:p>
          <a:p>
            <a:pPr algn="just">
              <a:spcBef>
                <a:spcPct val="0"/>
              </a:spcBef>
              <a:buFontTx/>
              <a:buNone/>
            </a:pPr>
            <a:r>
              <a:rPr lang="es-CO" sz="1500" b="1" i="1" dirty="0">
                <a:latin typeface="+mn-lt"/>
              </a:rPr>
              <a:t>Tasa = a / a + b x base</a:t>
            </a:r>
            <a:endParaRPr lang="es-ES" sz="1500" b="1" i="1" dirty="0">
              <a:latin typeface="+mn-lt"/>
            </a:endParaRPr>
          </a:p>
        </p:txBody>
      </p:sp>
      <p:graphicFrame>
        <p:nvGraphicFramePr>
          <p:cNvPr id="6" name="Group 1339"/>
          <p:cNvGraphicFramePr>
            <a:graphicFrameLocks noGrp="1"/>
          </p:cNvGraphicFramePr>
          <p:nvPr>
            <p:extLst>
              <p:ext uri="{D42A27DB-BD31-4B8C-83A1-F6EECF244321}">
                <p14:modId xmlns:p14="http://schemas.microsoft.com/office/powerpoint/2010/main" val="2920408370"/>
              </p:ext>
            </p:extLst>
          </p:nvPr>
        </p:nvGraphicFramePr>
        <p:xfrm>
          <a:off x="732026" y="3476143"/>
          <a:ext cx="4448239" cy="1820608"/>
        </p:xfrm>
        <a:graphic>
          <a:graphicData uri="http://schemas.openxmlformats.org/drawingml/2006/table">
            <a:tbl>
              <a:tblPr/>
              <a:tblGrid>
                <a:gridCol w="1304989"/>
                <a:gridCol w="1028700"/>
                <a:gridCol w="1028700"/>
                <a:gridCol w="1085850"/>
              </a:tblGrid>
              <a:tr h="486072">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400" b="0" i="0" u="none" strike="noStrike" cap="none" normalizeH="0" baseline="0" dirty="0" smtClean="0">
                          <a:ln>
                            <a:noFill/>
                          </a:ln>
                          <a:solidFill>
                            <a:schemeClr val="tx1"/>
                          </a:solidFill>
                          <a:effectLst/>
                          <a:latin typeface="+mn-lt"/>
                        </a:rPr>
                        <a:t>Área</a:t>
                      </a:r>
                      <a:endParaRPr kumimoji="0" lang="es-ES" sz="1400" b="0" i="0" u="none" strike="noStrike" cap="none" normalizeH="0" baseline="0" dirty="0" smtClean="0">
                        <a:ln>
                          <a:noFill/>
                        </a:ln>
                        <a:solidFill>
                          <a:schemeClr val="tx1"/>
                        </a:solidFill>
                        <a:effectLst/>
                        <a:latin typeface="+mn-lt"/>
                      </a:endParaRPr>
                    </a:p>
                  </a:txBody>
                  <a:tcPr marL="68580" marR="68580" marT="34290" marB="34290" horzOverflow="overflow">
                    <a:lnL w="28575" cap="flat" cmpd="sng" algn="ctr">
                      <a:solidFill>
                        <a:srgbClr val="003399"/>
                      </a:solidFill>
                      <a:prstDash val="solid"/>
                      <a:round/>
                      <a:headEnd type="none" w="med" len="med"/>
                      <a:tailEnd type="none" w="med" len="med"/>
                    </a:lnL>
                    <a:lnR w="12700"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400" b="0" i="0" u="none" strike="noStrike" cap="none" normalizeH="0" baseline="0" dirty="0" smtClean="0">
                          <a:ln>
                            <a:noFill/>
                          </a:ln>
                          <a:solidFill>
                            <a:schemeClr val="tx1"/>
                          </a:solidFill>
                          <a:effectLst/>
                          <a:latin typeface="+mn-lt"/>
                        </a:rPr>
                        <a:t># de accidentes</a:t>
                      </a:r>
                      <a:endParaRPr kumimoji="0" lang="es-ES" sz="1400" b="0" i="0" u="none" strike="noStrike" cap="none" normalizeH="0" baseline="0" dirty="0" smtClean="0">
                        <a:ln>
                          <a:noFill/>
                        </a:ln>
                        <a:solidFill>
                          <a:schemeClr val="tx1"/>
                        </a:solidFill>
                        <a:effectLst/>
                        <a:latin typeface="+mn-lt"/>
                      </a:endParaRPr>
                    </a:p>
                  </a:txBody>
                  <a:tcPr marL="68580" marR="68580" marT="34290" marB="34290" horzOverflow="overflow">
                    <a:lnL w="12700" cap="flat" cmpd="sng" algn="ctr">
                      <a:solidFill>
                        <a:srgbClr val="003399"/>
                      </a:solidFill>
                      <a:prstDash val="solid"/>
                      <a:round/>
                      <a:headEnd type="none" w="med" len="med"/>
                      <a:tailEnd type="none" w="med" len="med"/>
                    </a:lnL>
                    <a:lnR w="12700"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400" b="0" i="0" u="none" strike="noStrike" cap="none" normalizeH="0" baseline="0" smtClean="0">
                          <a:ln>
                            <a:noFill/>
                          </a:ln>
                          <a:solidFill>
                            <a:schemeClr val="tx1"/>
                          </a:solidFill>
                          <a:effectLst/>
                          <a:latin typeface="+mn-lt"/>
                        </a:rPr>
                        <a:t># de días de incapacidad</a:t>
                      </a:r>
                      <a:endParaRPr kumimoji="0" lang="es-ES" sz="1400" b="0" i="0" u="none" strike="noStrike" cap="none" normalizeH="0" baseline="0" smtClean="0">
                        <a:ln>
                          <a:noFill/>
                        </a:ln>
                        <a:solidFill>
                          <a:schemeClr val="tx1"/>
                        </a:solidFill>
                        <a:effectLst/>
                        <a:latin typeface="+mn-lt"/>
                      </a:endParaRPr>
                    </a:p>
                  </a:txBody>
                  <a:tcPr marL="68580" marR="68580" marT="34290" marB="34290" horzOverflow="overflow">
                    <a:lnL w="12700" cap="flat" cmpd="sng" algn="ctr">
                      <a:solidFill>
                        <a:srgbClr val="003399"/>
                      </a:solidFill>
                      <a:prstDash val="solid"/>
                      <a:round/>
                      <a:headEnd type="none" w="med" len="med"/>
                      <a:tailEnd type="none" w="med" len="med"/>
                    </a:lnL>
                    <a:lnR w="12700"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400" b="0" i="0" u="none" strike="noStrike" cap="none" normalizeH="0" baseline="0" smtClean="0">
                          <a:ln>
                            <a:noFill/>
                          </a:ln>
                          <a:solidFill>
                            <a:schemeClr val="tx1"/>
                          </a:solidFill>
                          <a:effectLst/>
                          <a:latin typeface="+mn-lt"/>
                        </a:rPr>
                        <a:t># de trabajadores</a:t>
                      </a:r>
                      <a:endParaRPr kumimoji="0" lang="es-ES" sz="1400" b="0" i="0" u="none" strike="noStrike" cap="none" normalizeH="0" baseline="0" smtClean="0">
                        <a:ln>
                          <a:noFill/>
                        </a:ln>
                        <a:solidFill>
                          <a:schemeClr val="tx1"/>
                        </a:solidFill>
                        <a:effectLst/>
                        <a:latin typeface="+mn-lt"/>
                      </a:endParaRPr>
                    </a:p>
                  </a:txBody>
                  <a:tcPr marL="68580" marR="68580" marT="34290" marB="34290" horzOverflow="overflow">
                    <a:lnL w="12700"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r>
              <a:tr h="38164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O" sz="1400" b="0" i="0" u="none" strike="noStrike" cap="none" normalizeH="0" baseline="0" dirty="0" smtClean="0">
                          <a:ln>
                            <a:noFill/>
                          </a:ln>
                          <a:solidFill>
                            <a:schemeClr val="tx1"/>
                          </a:solidFill>
                          <a:effectLst/>
                          <a:latin typeface="+mn-lt"/>
                        </a:rPr>
                        <a:t>Producción</a:t>
                      </a:r>
                      <a:endParaRPr kumimoji="0" lang="es-ES" sz="1400" b="0" i="0" u="none" strike="noStrike" cap="none" normalizeH="0" baseline="0" dirty="0" smtClean="0">
                        <a:ln>
                          <a:noFill/>
                        </a:ln>
                        <a:solidFill>
                          <a:schemeClr val="tx1"/>
                        </a:solidFill>
                        <a:effectLst/>
                        <a:latin typeface="+mn-lt"/>
                      </a:endParaRPr>
                    </a:p>
                  </a:txBody>
                  <a:tcPr marL="68580" marR="68580" marT="34290" marB="34290" horzOverflow="overflow">
                    <a:lnL w="28575" cap="flat" cmpd="sng" algn="ctr">
                      <a:solidFill>
                        <a:srgbClr val="003399"/>
                      </a:solidFill>
                      <a:prstDash val="solid"/>
                      <a:round/>
                      <a:headEnd type="none" w="med" len="med"/>
                      <a:tailEnd type="none" w="med" len="med"/>
                    </a:lnL>
                    <a:lnR w="12700"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457200">
                        <a:lnSpc>
                          <a:spcPct val="115000"/>
                        </a:lnSpc>
                        <a:spcAft>
                          <a:spcPts val="0"/>
                        </a:spcAft>
                        <a:tabLst>
                          <a:tab pos="180340" algn="l"/>
                        </a:tabLst>
                      </a:pPr>
                      <a:r>
                        <a:rPr kumimoji="0" lang="es-ES" sz="1400" b="0" i="0" u="none" strike="noStrike" kern="1200" cap="none" normalizeH="0" baseline="0" dirty="0">
                          <a:ln>
                            <a:noFill/>
                          </a:ln>
                          <a:solidFill>
                            <a:schemeClr val="tx1"/>
                          </a:solidFill>
                          <a:effectLst/>
                          <a:latin typeface="+mn-lt"/>
                          <a:ea typeface="+mn-ea"/>
                          <a:cs typeface="+mn-cs"/>
                        </a:rPr>
                        <a:t>15</a:t>
                      </a:r>
                      <a:endParaRPr kumimoji="0" lang="es-CO" sz="1400" b="0" i="0" u="none" strike="noStrike" kern="1200" cap="none" normalizeH="0" baseline="0" dirty="0">
                        <a:ln>
                          <a:noFill/>
                        </a:ln>
                        <a:solidFill>
                          <a:schemeClr val="tx1"/>
                        </a:solidFill>
                        <a:effectLst/>
                        <a:latin typeface="+mn-lt"/>
                        <a:ea typeface="+mn-ea"/>
                        <a:cs typeface="+mn-cs"/>
                      </a:endParaRPr>
                    </a:p>
                  </a:txBody>
                  <a:tcPr marL="68580" marR="68580" marT="34290" marB="34290">
                    <a:lnL w="12700" cap="flat" cmpd="sng" algn="ctr">
                      <a:solidFill>
                        <a:srgbClr val="003399"/>
                      </a:solidFill>
                      <a:prstDash val="solid"/>
                      <a:round/>
                      <a:headEnd type="none" w="med" len="med"/>
                      <a:tailEnd type="none" w="med" len="med"/>
                    </a:lnL>
                    <a:lnR w="12700"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457200">
                        <a:lnSpc>
                          <a:spcPct val="115000"/>
                        </a:lnSpc>
                        <a:spcAft>
                          <a:spcPts val="0"/>
                        </a:spcAft>
                        <a:tabLst>
                          <a:tab pos="180340" algn="l"/>
                        </a:tabLst>
                      </a:pPr>
                      <a:r>
                        <a:rPr kumimoji="0" lang="es-ES" sz="1400" b="0" i="0" u="none" strike="noStrike" kern="1200" cap="none" normalizeH="0" baseline="0" dirty="0">
                          <a:ln>
                            <a:noFill/>
                          </a:ln>
                          <a:solidFill>
                            <a:schemeClr val="tx1"/>
                          </a:solidFill>
                          <a:effectLst/>
                          <a:latin typeface="+mn-lt"/>
                          <a:ea typeface="+mn-ea"/>
                          <a:cs typeface="+mn-cs"/>
                        </a:rPr>
                        <a:t>92</a:t>
                      </a:r>
                      <a:endParaRPr kumimoji="0" lang="es-CO" sz="1400" b="0" i="0" u="none" strike="noStrike" kern="1200" cap="none" normalizeH="0" baseline="0" dirty="0">
                        <a:ln>
                          <a:noFill/>
                        </a:ln>
                        <a:solidFill>
                          <a:schemeClr val="tx1"/>
                        </a:solidFill>
                        <a:effectLst/>
                        <a:latin typeface="+mn-lt"/>
                        <a:ea typeface="+mn-ea"/>
                        <a:cs typeface="+mn-cs"/>
                      </a:endParaRPr>
                    </a:p>
                  </a:txBody>
                  <a:tcPr marL="68580" marR="68580" marT="34290" marB="34290">
                    <a:lnL w="12700" cap="flat" cmpd="sng" algn="ctr">
                      <a:solidFill>
                        <a:srgbClr val="003399"/>
                      </a:solidFill>
                      <a:prstDash val="solid"/>
                      <a:round/>
                      <a:headEnd type="none" w="med" len="med"/>
                      <a:tailEnd type="none" w="med" len="med"/>
                    </a:lnL>
                    <a:lnR w="12700"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457200">
                        <a:lnSpc>
                          <a:spcPct val="115000"/>
                        </a:lnSpc>
                        <a:spcAft>
                          <a:spcPts val="1000"/>
                        </a:spcAft>
                        <a:tabLst>
                          <a:tab pos="180340" algn="l"/>
                        </a:tabLst>
                      </a:pPr>
                      <a:r>
                        <a:rPr kumimoji="0" lang="es-ES" sz="1400" b="0" i="0" u="none" strike="noStrike" kern="1200" cap="none" normalizeH="0" baseline="0">
                          <a:ln>
                            <a:noFill/>
                          </a:ln>
                          <a:solidFill>
                            <a:schemeClr val="tx1"/>
                          </a:solidFill>
                          <a:effectLst/>
                          <a:latin typeface="+mn-lt"/>
                          <a:ea typeface="+mn-ea"/>
                          <a:cs typeface="+mn-cs"/>
                        </a:rPr>
                        <a:t>250</a:t>
                      </a:r>
                      <a:endParaRPr kumimoji="0" lang="es-CO" sz="1400" b="0" i="0" u="none" strike="noStrike" kern="1200" cap="none" normalizeH="0" baseline="0">
                        <a:ln>
                          <a:noFill/>
                        </a:ln>
                        <a:solidFill>
                          <a:schemeClr val="tx1"/>
                        </a:solidFill>
                        <a:effectLst/>
                        <a:latin typeface="+mn-lt"/>
                        <a:ea typeface="+mn-ea"/>
                        <a:cs typeface="+mn-cs"/>
                      </a:endParaRPr>
                    </a:p>
                  </a:txBody>
                  <a:tcPr marL="68580" marR="68580" marT="34290" marB="34290">
                    <a:lnL w="12700"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r>
              <a:tr h="42626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O" sz="1400" b="0" i="0" u="none" strike="noStrike" cap="none" normalizeH="0" baseline="0" dirty="0" smtClean="0">
                          <a:ln>
                            <a:noFill/>
                          </a:ln>
                          <a:solidFill>
                            <a:schemeClr val="tx1"/>
                          </a:solidFill>
                          <a:effectLst/>
                          <a:latin typeface="+mn-lt"/>
                        </a:rPr>
                        <a:t>Mantenimiento</a:t>
                      </a:r>
                      <a:endParaRPr kumimoji="0" lang="es-ES" sz="1400" b="0" i="0" u="none" strike="noStrike" cap="none" normalizeH="0" baseline="0" dirty="0" smtClean="0">
                        <a:ln>
                          <a:noFill/>
                        </a:ln>
                        <a:solidFill>
                          <a:schemeClr val="tx1"/>
                        </a:solidFill>
                        <a:effectLst/>
                        <a:latin typeface="+mn-lt"/>
                      </a:endParaRPr>
                    </a:p>
                  </a:txBody>
                  <a:tcPr marL="68580" marR="68580" marT="34290" marB="34290" horzOverflow="overflow">
                    <a:lnL w="28575" cap="flat" cmpd="sng" algn="ctr">
                      <a:solidFill>
                        <a:srgbClr val="003399"/>
                      </a:solidFill>
                      <a:prstDash val="solid"/>
                      <a:round/>
                      <a:headEnd type="none" w="med" len="med"/>
                      <a:tailEnd type="none" w="med" len="med"/>
                    </a:lnL>
                    <a:lnR w="12700"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457200">
                        <a:lnSpc>
                          <a:spcPct val="115000"/>
                        </a:lnSpc>
                        <a:spcAft>
                          <a:spcPts val="0"/>
                        </a:spcAft>
                        <a:tabLst>
                          <a:tab pos="180340" algn="l"/>
                        </a:tabLst>
                      </a:pPr>
                      <a:r>
                        <a:rPr kumimoji="0" lang="es-ES" sz="1400" b="0" i="0" u="none" strike="noStrike" kern="1200" cap="none" normalizeH="0" baseline="0" dirty="0">
                          <a:ln>
                            <a:noFill/>
                          </a:ln>
                          <a:solidFill>
                            <a:schemeClr val="tx1"/>
                          </a:solidFill>
                          <a:effectLst/>
                          <a:latin typeface="+mn-lt"/>
                          <a:ea typeface="+mn-ea"/>
                          <a:cs typeface="+mn-cs"/>
                        </a:rPr>
                        <a:t>9</a:t>
                      </a:r>
                      <a:endParaRPr kumimoji="0" lang="es-CO" sz="1400" b="0" i="0" u="none" strike="noStrike" kern="1200" cap="none" normalizeH="0" baseline="0" dirty="0">
                        <a:ln>
                          <a:noFill/>
                        </a:ln>
                        <a:solidFill>
                          <a:schemeClr val="tx1"/>
                        </a:solidFill>
                        <a:effectLst/>
                        <a:latin typeface="+mn-lt"/>
                        <a:ea typeface="+mn-ea"/>
                        <a:cs typeface="+mn-cs"/>
                      </a:endParaRPr>
                    </a:p>
                  </a:txBody>
                  <a:tcPr marL="68580" marR="68580" marT="34290" marB="34290">
                    <a:lnL w="12700" cap="flat" cmpd="sng" algn="ctr">
                      <a:solidFill>
                        <a:srgbClr val="003399"/>
                      </a:solidFill>
                      <a:prstDash val="solid"/>
                      <a:round/>
                      <a:headEnd type="none" w="med" len="med"/>
                      <a:tailEnd type="none" w="med" len="med"/>
                    </a:lnL>
                    <a:lnR w="12700"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457200">
                        <a:lnSpc>
                          <a:spcPct val="115000"/>
                        </a:lnSpc>
                        <a:spcAft>
                          <a:spcPts val="0"/>
                        </a:spcAft>
                        <a:tabLst>
                          <a:tab pos="180340" algn="l"/>
                        </a:tabLst>
                      </a:pPr>
                      <a:r>
                        <a:rPr kumimoji="0" lang="es-ES" sz="1400" b="0" i="0" u="none" strike="noStrike" kern="1200" cap="none" normalizeH="0" baseline="0" dirty="0">
                          <a:ln>
                            <a:noFill/>
                          </a:ln>
                          <a:solidFill>
                            <a:schemeClr val="tx1"/>
                          </a:solidFill>
                          <a:effectLst/>
                          <a:latin typeface="+mn-lt"/>
                          <a:ea typeface="+mn-ea"/>
                          <a:cs typeface="+mn-cs"/>
                        </a:rPr>
                        <a:t>60</a:t>
                      </a:r>
                      <a:endParaRPr kumimoji="0" lang="es-CO" sz="1400" b="0" i="0" u="none" strike="noStrike" kern="1200" cap="none" normalizeH="0" baseline="0" dirty="0">
                        <a:ln>
                          <a:noFill/>
                        </a:ln>
                        <a:solidFill>
                          <a:schemeClr val="tx1"/>
                        </a:solidFill>
                        <a:effectLst/>
                        <a:latin typeface="+mn-lt"/>
                        <a:ea typeface="+mn-ea"/>
                        <a:cs typeface="+mn-cs"/>
                      </a:endParaRPr>
                    </a:p>
                  </a:txBody>
                  <a:tcPr marL="68580" marR="68580" marT="34290" marB="34290">
                    <a:lnL w="12700" cap="flat" cmpd="sng" algn="ctr">
                      <a:solidFill>
                        <a:srgbClr val="003399"/>
                      </a:solidFill>
                      <a:prstDash val="solid"/>
                      <a:round/>
                      <a:headEnd type="none" w="med" len="med"/>
                      <a:tailEnd type="none" w="med" len="med"/>
                    </a:lnL>
                    <a:lnR w="12700"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457200">
                        <a:lnSpc>
                          <a:spcPct val="115000"/>
                        </a:lnSpc>
                        <a:spcAft>
                          <a:spcPts val="1000"/>
                        </a:spcAft>
                        <a:tabLst>
                          <a:tab pos="180340" algn="l"/>
                        </a:tabLst>
                      </a:pPr>
                      <a:r>
                        <a:rPr kumimoji="0" lang="es-ES" sz="1400" b="0" i="0" u="none" strike="noStrike" kern="1200" cap="none" normalizeH="0" baseline="0" dirty="0">
                          <a:ln>
                            <a:noFill/>
                          </a:ln>
                          <a:solidFill>
                            <a:schemeClr val="tx1"/>
                          </a:solidFill>
                          <a:effectLst/>
                          <a:latin typeface="+mn-lt"/>
                          <a:ea typeface="+mn-ea"/>
                          <a:cs typeface="+mn-cs"/>
                        </a:rPr>
                        <a:t>45</a:t>
                      </a:r>
                      <a:endParaRPr kumimoji="0" lang="es-CO" sz="1400" b="0" i="0" u="none" strike="noStrike" kern="1200" cap="none" normalizeH="0" baseline="0" dirty="0">
                        <a:ln>
                          <a:noFill/>
                        </a:ln>
                        <a:solidFill>
                          <a:schemeClr val="tx1"/>
                        </a:solidFill>
                        <a:effectLst/>
                        <a:latin typeface="+mn-lt"/>
                        <a:ea typeface="+mn-ea"/>
                        <a:cs typeface="+mn-cs"/>
                      </a:endParaRPr>
                    </a:p>
                  </a:txBody>
                  <a:tcPr marL="68580" marR="68580" marT="34290" marB="34290">
                    <a:lnL w="12700"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r>
              <a:tr h="517402">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O" sz="1400" b="0" i="0" u="none" strike="noStrike" cap="none" normalizeH="0" baseline="0" dirty="0" smtClean="0">
                          <a:ln>
                            <a:noFill/>
                          </a:ln>
                          <a:solidFill>
                            <a:schemeClr val="tx1"/>
                          </a:solidFill>
                          <a:effectLst/>
                          <a:latin typeface="+mn-lt"/>
                        </a:rPr>
                        <a:t>Administración</a:t>
                      </a:r>
                      <a:endParaRPr kumimoji="0" lang="es-ES" sz="1400" b="0" i="0" u="none" strike="noStrike" cap="none" normalizeH="0" baseline="0" dirty="0" smtClean="0">
                        <a:ln>
                          <a:noFill/>
                        </a:ln>
                        <a:solidFill>
                          <a:schemeClr val="tx1"/>
                        </a:solidFill>
                        <a:effectLst/>
                        <a:latin typeface="+mn-lt"/>
                      </a:endParaRPr>
                    </a:p>
                  </a:txBody>
                  <a:tcPr marL="68580" marR="68580" marT="34290" marB="34290" horzOverflow="overflow">
                    <a:lnL w="28575" cap="flat" cmpd="sng" algn="ctr">
                      <a:solidFill>
                        <a:srgbClr val="003399"/>
                      </a:solidFill>
                      <a:prstDash val="solid"/>
                      <a:round/>
                      <a:headEnd type="none" w="med" len="med"/>
                      <a:tailEnd type="none" w="med" len="med"/>
                    </a:lnL>
                    <a:lnR w="12700"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457200">
                        <a:lnSpc>
                          <a:spcPct val="115000"/>
                        </a:lnSpc>
                        <a:spcAft>
                          <a:spcPts val="0"/>
                        </a:spcAft>
                        <a:tabLst>
                          <a:tab pos="180340" algn="l"/>
                        </a:tabLst>
                      </a:pPr>
                      <a:r>
                        <a:rPr kumimoji="0" lang="es-ES" sz="1400" b="0" i="0" u="none" strike="noStrike" kern="1200" cap="none" normalizeH="0" baseline="0" dirty="0">
                          <a:ln>
                            <a:noFill/>
                          </a:ln>
                          <a:solidFill>
                            <a:schemeClr val="tx1"/>
                          </a:solidFill>
                          <a:effectLst/>
                          <a:latin typeface="+mn-lt"/>
                          <a:ea typeface="+mn-ea"/>
                          <a:cs typeface="+mn-cs"/>
                        </a:rPr>
                        <a:t>1</a:t>
                      </a:r>
                      <a:endParaRPr kumimoji="0" lang="es-CO" sz="1400" b="0" i="0" u="none" strike="noStrike" kern="1200" cap="none" normalizeH="0" baseline="0" dirty="0">
                        <a:ln>
                          <a:noFill/>
                        </a:ln>
                        <a:solidFill>
                          <a:schemeClr val="tx1"/>
                        </a:solidFill>
                        <a:effectLst/>
                        <a:latin typeface="+mn-lt"/>
                        <a:ea typeface="+mn-ea"/>
                        <a:cs typeface="+mn-cs"/>
                      </a:endParaRPr>
                    </a:p>
                  </a:txBody>
                  <a:tcPr marL="68580" marR="68580" marT="34290" marB="34290">
                    <a:lnL w="12700" cap="flat" cmpd="sng" algn="ctr">
                      <a:solidFill>
                        <a:srgbClr val="003399"/>
                      </a:solidFill>
                      <a:prstDash val="solid"/>
                      <a:round/>
                      <a:headEnd type="none" w="med" len="med"/>
                      <a:tailEnd type="none" w="med" len="med"/>
                    </a:lnL>
                    <a:lnR w="12700"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457200">
                        <a:lnSpc>
                          <a:spcPct val="115000"/>
                        </a:lnSpc>
                        <a:spcAft>
                          <a:spcPts val="0"/>
                        </a:spcAft>
                        <a:tabLst>
                          <a:tab pos="180340" algn="l"/>
                        </a:tabLst>
                      </a:pPr>
                      <a:r>
                        <a:rPr kumimoji="0" lang="es-ES" sz="1400" b="0" i="0" u="none" strike="noStrike" kern="1200" cap="none" normalizeH="0" baseline="0" dirty="0">
                          <a:ln>
                            <a:noFill/>
                          </a:ln>
                          <a:solidFill>
                            <a:schemeClr val="tx1"/>
                          </a:solidFill>
                          <a:effectLst/>
                          <a:latin typeface="+mn-lt"/>
                          <a:ea typeface="+mn-ea"/>
                          <a:cs typeface="+mn-cs"/>
                        </a:rPr>
                        <a:t>2</a:t>
                      </a:r>
                      <a:endParaRPr kumimoji="0" lang="es-CO" sz="1400" b="0" i="0" u="none" strike="noStrike" kern="1200" cap="none" normalizeH="0" baseline="0" dirty="0">
                        <a:ln>
                          <a:noFill/>
                        </a:ln>
                        <a:solidFill>
                          <a:schemeClr val="tx1"/>
                        </a:solidFill>
                        <a:effectLst/>
                        <a:latin typeface="+mn-lt"/>
                        <a:ea typeface="+mn-ea"/>
                        <a:cs typeface="+mn-cs"/>
                      </a:endParaRPr>
                    </a:p>
                  </a:txBody>
                  <a:tcPr marL="68580" marR="68580" marT="34290" marB="34290">
                    <a:lnL w="12700" cap="flat" cmpd="sng" algn="ctr">
                      <a:solidFill>
                        <a:srgbClr val="003399"/>
                      </a:solidFill>
                      <a:prstDash val="solid"/>
                      <a:round/>
                      <a:headEnd type="none" w="med" len="med"/>
                      <a:tailEnd type="none" w="med" len="med"/>
                    </a:lnL>
                    <a:lnR w="12700"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c>
                  <a:txBody>
                    <a:bodyPr/>
                    <a:lstStyle/>
                    <a:p>
                      <a:pPr marL="457200">
                        <a:lnSpc>
                          <a:spcPct val="115000"/>
                        </a:lnSpc>
                        <a:spcAft>
                          <a:spcPts val="1000"/>
                        </a:spcAft>
                        <a:tabLst>
                          <a:tab pos="180340" algn="l"/>
                        </a:tabLst>
                      </a:pPr>
                      <a:r>
                        <a:rPr kumimoji="0" lang="es-ES" sz="1400" b="0" i="0" u="none" strike="noStrike" kern="1200" cap="none" normalizeH="0" baseline="0" dirty="0">
                          <a:ln>
                            <a:noFill/>
                          </a:ln>
                          <a:solidFill>
                            <a:schemeClr val="tx1"/>
                          </a:solidFill>
                          <a:effectLst/>
                          <a:latin typeface="+mn-lt"/>
                          <a:ea typeface="+mn-ea"/>
                          <a:cs typeface="+mn-cs"/>
                        </a:rPr>
                        <a:t>120</a:t>
                      </a:r>
                      <a:endParaRPr kumimoji="0" lang="es-CO" sz="1400" b="0" i="0" u="none" strike="noStrike" kern="1200" cap="none" normalizeH="0" baseline="0" dirty="0">
                        <a:ln>
                          <a:noFill/>
                        </a:ln>
                        <a:solidFill>
                          <a:schemeClr val="tx1"/>
                        </a:solidFill>
                        <a:effectLst/>
                        <a:latin typeface="+mn-lt"/>
                        <a:ea typeface="+mn-ea"/>
                        <a:cs typeface="+mn-cs"/>
                      </a:endParaRPr>
                    </a:p>
                  </a:txBody>
                  <a:tcPr marL="68580" marR="68580" marT="34290" marB="34290">
                    <a:lnL w="12700"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solidFill>
                      <a:schemeClr val="accent6">
                        <a:lumMod val="60000"/>
                        <a:lumOff val="40000"/>
                      </a:schemeClr>
                    </a:solidFill>
                  </a:tcPr>
                </a:tc>
              </a:tr>
            </a:tbl>
          </a:graphicData>
        </a:graphic>
      </p:graphicFrame>
      <p:sp>
        <p:nvSpPr>
          <p:cNvPr id="10" name="Rectangle 1065"/>
          <p:cNvSpPr>
            <a:spLocks noChangeArrowheads="1"/>
          </p:cNvSpPr>
          <p:nvPr/>
        </p:nvSpPr>
        <p:spPr bwMode="auto">
          <a:xfrm>
            <a:off x="7102742" y="2789937"/>
            <a:ext cx="1554798" cy="2533165"/>
          </a:xfrm>
          <a:prstGeom prst="rect">
            <a:avLst/>
          </a:prstGeom>
          <a:solidFill>
            <a:schemeClr val="accent6">
              <a:alpha val="50195"/>
            </a:schemeClr>
          </a:solidFill>
          <a:ln w="9525">
            <a:solidFill>
              <a:srgbClr val="003399"/>
            </a:solidFill>
            <a:miter lim="800000"/>
            <a:headEnd/>
            <a:tailEnd/>
          </a:ln>
          <a:effec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s-ES" sz="1350">
              <a:latin typeface="Arial" panose="020B0604020202020204" pitchFamily="34" charset="0"/>
            </a:endParaRPr>
          </a:p>
        </p:txBody>
      </p:sp>
      <p:sp>
        <p:nvSpPr>
          <p:cNvPr id="11" name="Rectangle 1069"/>
          <p:cNvSpPr>
            <a:spLocks noChangeArrowheads="1"/>
          </p:cNvSpPr>
          <p:nvPr/>
        </p:nvSpPr>
        <p:spPr bwMode="auto">
          <a:xfrm>
            <a:off x="7223995" y="3721386"/>
            <a:ext cx="1257300" cy="285750"/>
          </a:xfrm>
          <a:prstGeom prst="rect">
            <a:avLst/>
          </a:prstGeom>
          <a:noFill/>
          <a:ln w="9525">
            <a:solidFill>
              <a:srgbClr val="333399"/>
            </a:solidFill>
            <a:miter lim="800000"/>
            <a:headEnd/>
            <a:tailEnd/>
          </a:ln>
          <a:effectLst/>
          <a:extLst>
            <a:ext uri="{909E8E84-426E-40DD-AFC4-6F175D3DCCD1}">
              <a14:hiddenFill xmlns:a14="http://schemas.microsoft.com/office/drawing/2010/main">
                <a:solidFill>
                  <a:srgbClr val="66FF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350" dirty="0">
                <a:latin typeface="+mn-lt"/>
              </a:rPr>
              <a:t>15 / 250 x 100</a:t>
            </a:r>
            <a:endParaRPr lang="es-ES" sz="1350" dirty="0">
              <a:latin typeface="+mn-lt"/>
            </a:endParaRPr>
          </a:p>
        </p:txBody>
      </p:sp>
      <p:sp>
        <p:nvSpPr>
          <p:cNvPr id="12" name="Rectangle 1071"/>
          <p:cNvSpPr>
            <a:spLocks noChangeArrowheads="1"/>
          </p:cNvSpPr>
          <p:nvPr/>
        </p:nvSpPr>
        <p:spPr bwMode="auto">
          <a:xfrm>
            <a:off x="7200215" y="4258970"/>
            <a:ext cx="1257300" cy="285750"/>
          </a:xfrm>
          <a:prstGeom prst="rect">
            <a:avLst/>
          </a:prstGeom>
          <a:noFill/>
          <a:ln w="9525">
            <a:solidFill>
              <a:srgbClr val="333399"/>
            </a:solidFill>
            <a:miter lim="800000"/>
            <a:headEnd/>
            <a:tailEnd/>
          </a:ln>
          <a:effectLst/>
          <a:extLst>
            <a:ext uri="{909E8E84-426E-40DD-AFC4-6F175D3DCCD1}">
              <a14:hiddenFill xmlns:a14="http://schemas.microsoft.com/office/drawing/2010/main">
                <a:solidFill>
                  <a:srgbClr val="66FF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350" dirty="0">
                <a:latin typeface="+mn-lt"/>
              </a:rPr>
              <a:t>9 / 45 x 100</a:t>
            </a:r>
            <a:endParaRPr lang="es-ES" sz="1350" dirty="0">
              <a:latin typeface="+mn-lt"/>
            </a:endParaRPr>
          </a:p>
        </p:txBody>
      </p:sp>
      <p:sp>
        <p:nvSpPr>
          <p:cNvPr id="13" name="Rectangle 1073"/>
          <p:cNvSpPr>
            <a:spLocks noChangeArrowheads="1"/>
          </p:cNvSpPr>
          <p:nvPr/>
        </p:nvSpPr>
        <p:spPr bwMode="auto">
          <a:xfrm>
            <a:off x="7223995" y="4836570"/>
            <a:ext cx="1257300" cy="285750"/>
          </a:xfrm>
          <a:prstGeom prst="rect">
            <a:avLst/>
          </a:prstGeom>
          <a:noFill/>
          <a:ln w="9525">
            <a:solidFill>
              <a:srgbClr val="003399"/>
            </a:solidFill>
            <a:miter lim="800000"/>
            <a:headEnd/>
            <a:tailEnd/>
          </a:ln>
          <a:effectLst/>
          <a:extLst>
            <a:ext uri="{909E8E84-426E-40DD-AFC4-6F175D3DCCD1}">
              <a14:hiddenFill xmlns:a14="http://schemas.microsoft.com/office/drawing/2010/main">
                <a:solidFill>
                  <a:srgbClr val="66FF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350" dirty="0">
                <a:latin typeface="+mn-lt"/>
              </a:rPr>
              <a:t>1/ 120 x 100</a:t>
            </a:r>
            <a:endParaRPr lang="es-ES" sz="1350" dirty="0">
              <a:latin typeface="+mn-lt"/>
            </a:endParaRPr>
          </a:p>
        </p:txBody>
      </p:sp>
      <p:sp>
        <p:nvSpPr>
          <p:cNvPr id="14" name="Text Box 1067"/>
          <p:cNvSpPr txBox="1">
            <a:spLocks noChangeArrowheads="1"/>
          </p:cNvSpPr>
          <p:nvPr/>
        </p:nvSpPr>
        <p:spPr bwMode="auto">
          <a:xfrm>
            <a:off x="6828740" y="2789938"/>
            <a:ext cx="2000250"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350" dirty="0">
                <a:latin typeface="+mn-lt"/>
              </a:rPr>
              <a:t>Calcule las tasas</a:t>
            </a:r>
          </a:p>
          <a:p>
            <a:pPr algn="ctr">
              <a:spcBef>
                <a:spcPct val="0"/>
              </a:spcBef>
              <a:buFontTx/>
              <a:buNone/>
            </a:pPr>
            <a:r>
              <a:rPr lang="es-CO" sz="1350" dirty="0">
                <a:latin typeface="+mn-lt"/>
              </a:rPr>
              <a:t>de AT de cada una</a:t>
            </a:r>
          </a:p>
          <a:p>
            <a:pPr algn="ctr">
              <a:spcBef>
                <a:spcPct val="0"/>
              </a:spcBef>
              <a:buFontTx/>
              <a:buNone/>
            </a:pPr>
            <a:r>
              <a:rPr lang="es-CO" sz="1350" dirty="0">
                <a:latin typeface="+mn-lt"/>
              </a:rPr>
              <a:t>de las áreas:</a:t>
            </a:r>
            <a:endParaRPr lang="es-ES" sz="1350" dirty="0">
              <a:latin typeface="+mn-lt"/>
            </a:endParaRPr>
          </a:p>
        </p:txBody>
      </p:sp>
      <p:sp>
        <p:nvSpPr>
          <p:cNvPr id="15" name="Text Box 1068"/>
          <p:cNvSpPr txBox="1">
            <a:spLocks noChangeArrowheads="1"/>
          </p:cNvSpPr>
          <p:nvPr/>
        </p:nvSpPr>
        <p:spPr bwMode="auto">
          <a:xfrm>
            <a:off x="7306465" y="3441157"/>
            <a:ext cx="976935" cy="300082"/>
          </a:xfrm>
          <a:prstGeom prst="rect">
            <a:avLst/>
          </a:prstGeom>
          <a:noFill/>
          <a:ln>
            <a:noFill/>
          </a:ln>
          <a:effectLst/>
          <a:extLst>
            <a:ext uri="{909E8E84-426E-40DD-AFC4-6F175D3DCCD1}">
              <a14:hiddenFill xmlns:a14="http://schemas.microsoft.com/office/drawing/2010/main">
                <a:solidFill>
                  <a:srgbClr val="66FF3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350" dirty="0">
                <a:latin typeface="+mn-lt"/>
              </a:rPr>
              <a:t>Producción</a:t>
            </a:r>
            <a:endParaRPr lang="es-ES" sz="1350" dirty="0">
              <a:latin typeface="+mn-lt"/>
            </a:endParaRPr>
          </a:p>
        </p:txBody>
      </p:sp>
      <p:sp>
        <p:nvSpPr>
          <p:cNvPr id="16" name="Text Box 1070"/>
          <p:cNvSpPr txBox="1">
            <a:spLocks noChangeArrowheads="1"/>
          </p:cNvSpPr>
          <p:nvPr/>
        </p:nvSpPr>
        <p:spPr bwMode="auto">
          <a:xfrm>
            <a:off x="7102742" y="4012657"/>
            <a:ext cx="1280800" cy="300082"/>
          </a:xfrm>
          <a:prstGeom prst="rect">
            <a:avLst/>
          </a:prstGeom>
          <a:noFill/>
          <a:ln>
            <a:noFill/>
          </a:ln>
          <a:effectLst/>
          <a:extLst>
            <a:ext uri="{909E8E84-426E-40DD-AFC4-6F175D3DCCD1}">
              <a14:hiddenFill xmlns:a14="http://schemas.microsoft.com/office/drawing/2010/main">
                <a:solidFill>
                  <a:srgbClr val="66FF3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350" dirty="0">
                <a:latin typeface="+mn-lt"/>
              </a:rPr>
              <a:t>Mantenimiento</a:t>
            </a:r>
            <a:endParaRPr lang="es-ES" sz="1350" dirty="0">
              <a:latin typeface="+mn-lt"/>
            </a:endParaRPr>
          </a:p>
        </p:txBody>
      </p:sp>
      <p:sp>
        <p:nvSpPr>
          <p:cNvPr id="17" name="Text Box 1072"/>
          <p:cNvSpPr txBox="1">
            <a:spLocks noChangeArrowheads="1"/>
          </p:cNvSpPr>
          <p:nvPr/>
        </p:nvSpPr>
        <p:spPr bwMode="auto">
          <a:xfrm>
            <a:off x="7135921" y="4584157"/>
            <a:ext cx="1385888" cy="300082"/>
          </a:xfrm>
          <a:prstGeom prst="rect">
            <a:avLst/>
          </a:prstGeom>
          <a:noFill/>
          <a:ln>
            <a:noFill/>
          </a:ln>
          <a:effectLst/>
          <a:extLst>
            <a:ext uri="{909E8E84-426E-40DD-AFC4-6F175D3DCCD1}">
              <a14:hiddenFill xmlns:a14="http://schemas.microsoft.com/office/drawing/2010/main">
                <a:solidFill>
                  <a:srgbClr val="66FF3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350" dirty="0">
                <a:latin typeface="+mn-lt"/>
              </a:rPr>
              <a:t>Administración</a:t>
            </a:r>
            <a:endParaRPr lang="es-ES" sz="1350" dirty="0">
              <a:latin typeface="+mn-lt"/>
            </a:endParaRPr>
          </a:p>
        </p:txBody>
      </p:sp>
      <p:sp>
        <p:nvSpPr>
          <p:cNvPr id="18" name="Rectangle 1026"/>
          <p:cNvSpPr txBox="1">
            <a:spLocks noChangeArrowheads="1"/>
          </p:cNvSpPr>
          <p:nvPr/>
        </p:nvSpPr>
        <p:spPr>
          <a:xfrm>
            <a:off x="0" y="971550"/>
            <a:ext cx="7656534" cy="796529"/>
          </a:xfrm>
          <a:prstGeom prst="rect">
            <a:avLst/>
          </a:prstGeom>
        </p:spPr>
        <p:txBody>
          <a:bodyPr vert="horz" lIns="68580" tIns="34290" rIns="68580" bIns="3429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CO" sz="1800" b="1" dirty="0">
                <a:solidFill>
                  <a:schemeClr val="bg1"/>
                </a:solidFill>
                <a:latin typeface="Arial" panose="020B0604020202020204" pitchFamily="34" charset="0"/>
              </a:rPr>
              <a:t>					</a:t>
            </a:r>
          </a:p>
          <a:p>
            <a:r>
              <a:rPr lang="es-CO" sz="1800" b="1" dirty="0">
                <a:solidFill>
                  <a:schemeClr val="bg1"/>
                </a:solidFill>
                <a:latin typeface="Arial" panose="020B0604020202020204" pitchFamily="34" charset="0"/>
              </a:rPr>
              <a:t>			</a:t>
            </a:r>
            <a:r>
              <a:rPr lang="es-CO" sz="2400" b="1" dirty="0">
                <a:solidFill>
                  <a:schemeClr val="bg1"/>
                </a:solidFill>
                <a:latin typeface="Arial" panose="020B0604020202020204" pitchFamily="34" charset="0"/>
              </a:rPr>
              <a:t>¿Qué  es una tasa?</a:t>
            </a:r>
            <a:endParaRPr lang="es-ES_tradnl" sz="2400" b="1" dirty="0">
              <a:solidFill>
                <a:schemeClr val="bg1"/>
              </a:solidFill>
              <a:latin typeface="Arial" panose="020B0604020202020204" pitchFamily="34" charset="0"/>
            </a:endParaRPr>
          </a:p>
        </p:txBody>
      </p:sp>
      <p:sp>
        <p:nvSpPr>
          <p:cNvPr id="19" name="Rectángulo 18"/>
          <p:cNvSpPr/>
          <p:nvPr/>
        </p:nvSpPr>
        <p:spPr>
          <a:xfrm>
            <a:off x="0" y="988900"/>
            <a:ext cx="8754290" cy="587853"/>
          </a:xfrm>
          <a:prstGeom prst="rect">
            <a:avLst/>
          </a:prstGeom>
        </p:spPr>
        <p:txBody>
          <a:bodyPr wrap="square">
            <a:spAutoFit/>
          </a:bodyPr>
          <a:lstStyle/>
          <a:p>
            <a:pPr algn="ctr">
              <a:lnSpc>
                <a:spcPct val="115000"/>
              </a:lnSpc>
              <a:spcAft>
                <a:spcPts val="0"/>
              </a:spcAft>
            </a:pPr>
            <a:r>
              <a:rPr lang="es-CO" sz="2800" b="1" dirty="0" smtClean="0"/>
              <a:t>¿Qué es una tasa?</a:t>
            </a:r>
            <a:endParaRPr lang="es-CO" sz="28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0"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Tree>
    <p:extLst>
      <p:ext uri="{BB962C8B-B14F-4D97-AF65-F5344CB8AC3E}">
        <p14:creationId xmlns:p14="http://schemas.microsoft.com/office/powerpoint/2010/main" val="4454809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44050" y="808894"/>
            <a:ext cx="7387225" cy="1525802"/>
          </a:xfrm>
          <a:prstGeom prst="rect">
            <a:avLst/>
          </a:prstGeom>
        </p:spPr>
        <p:txBody>
          <a:bodyPr wrap="square">
            <a:spAutoFit/>
          </a:bodyPr>
          <a:lstStyle/>
          <a:p>
            <a:pPr>
              <a:lnSpc>
                <a:spcPct val="115000"/>
              </a:lnSpc>
            </a:pPr>
            <a:r>
              <a:rPr lang="es-CO" sz="2700" b="1" dirty="0">
                <a:solidFill>
                  <a:schemeClr val="bg1"/>
                </a:solidFill>
              </a:rPr>
              <a:t>Principios básicos de estadística aplicada a la prevención del riesgo: Tasa</a:t>
            </a:r>
            <a:endPar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endParaRPr lang="es-CO" sz="27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cxnSp>
        <p:nvCxnSpPr>
          <p:cNvPr id="8" name="Conector recto 7"/>
          <p:cNvCxnSpPr/>
          <p:nvPr/>
        </p:nvCxnSpPr>
        <p:spPr>
          <a:xfrm>
            <a:off x="1550096" y="4269027"/>
            <a:ext cx="122129" cy="0"/>
          </a:xfrm>
          <a:prstGeom prst="line">
            <a:avLst/>
          </a:prstGeom>
        </p:spPr>
        <p:style>
          <a:lnRef idx="1">
            <a:schemeClr val="dk1"/>
          </a:lnRef>
          <a:fillRef idx="0">
            <a:schemeClr val="dk1"/>
          </a:fillRef>
          <a:effectRef idx="0">
            <a:schemeClr val="dk1"/>
          </a:effectRef>
          <a:fontRef idx="minor">
            <a:schemeClr val="tx1"/>
          </a:fontRef>
        </p:style>
      </p:cxnSp>
      <p:sp>
        <p:nvSpPr>
          <p:cNvPr id="5" name="Rectangle 6"/>
          <p:cNvSpPr>
            <a:spLocks noChangeArrowheads="1"/>
          </p:cNvSpPr>
          <p:nvPr/>
        </p:nvSpPr>
        <p:spPr bwMode="auto">
          <a:xfrm>
            <a:off x="276356" y="2944400"/>
            <a:ext cx="2228850" cy="1428750"/>
          </a:xfrm>
          <a:prstGeom prst="rect">
            <a:avLst/>
          </a:prstGeom>
          <a:solidFill>
            <a:schemeClr val="accent3">
              <a:lumMod val="40000"/>
              <a:lumOff val="60000"/>
            </a:schemeClr>
          </a:solidFill>
          <a:ln w="9525">
            <a:solidFill>
              <a:srgbClr val="003399"/>
            </a:solidFill>
            <a:miter lim="800000"/>
            <a:headEnd/>
            <a:tailEnd/>
          </a:ln>
          <a:effec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500" dirty="0">
                <a:latin typeface="+mn-lt"/>
              </a:rPr>
              <a:t>Los resultados obtenidos </a:t>
            </a:r>
          </a:p>
          <a:p>
            <a:pPr algn="ctr">
              <a:spcBef>
                <a:spcPct val="0"/>
              </a:spcBef>
              <a:buFontTx/>
              <a:buNone/>
            </a:pPr>
            <a:r>
              <a:rPr lang="es-CO" sz="1500" dirty="0">
                <a:latin typeface="+mn-lt"/>
              </a:rPr>
              <a:t>en cada una de las </a:t>
            </a:r>
          </a:p>
          <a:p>
            <a:pPr algn="ctr">
              <a:spcBef>
                <a:spcPct val="0"/>
              </a:spcBef>
              <a:buFontTx/>
              <a:buNone/>
            </a:pPr>
            <a:r>
              <a:rPr lang="es-CO" sz="1500" dirty="0">
                <a:latin typeface="+mn-lt"/>
              </a:rPr>
              <a:t>áreas compárelos </a:t>
            </a:r>
          </a:p>
          <a:p>
            <a:pPr algn="ctr">
              <a:spcBef>
                <a:spcPct val="0"/>
              </a:spcBef>
              <a:buFontTx/>
              <a:buNone/>
            </a:pPr>
            <a:r>
              <a:rPr lang="es-CO" sz="1500" dirty="0">
                <a:latin typeface="+mn-lt"/>
              </a:rPr>
              <a:t>con la información </a:t>
            </a:r>
          </a:p>
          <a:p>
            <a:pPr algn="ctr">
              <a:spcBef>
                <a:spcPct val="0"/>
              </a:spcBef>
              <a:buFontTx/>
              <a:buNone/>
            </a:pPr>
            <a:r>
              <a:rPr lang="es-CO" sz="1500" dirty="0">
                <a:latin typeface="+mn-lt"/>
              </a:rPr>
              <a:t>que se relaciona </a:t>
            </a:r>
          </a:p>
          <a:p>
            <a:pPr algn="ctr">
              <a:spcBef>
                <a:spcPct val="0"/>
              </a:spcBef>
              <a:buFontTx/>
              <a:buNone/>
            </a:pPr>
            <a:r>
              <a:rPr lang="es-CO" sz="1500" dirty="0">
                <a:latin typeface="+mn-lt"/>
              </a:rPr>
              <a:t>al lado.</a:t>
            </a:r>
            <a:endParaRPr lang="es-ES" sz="1500" dirty="0">
              <a:latin typeface="+mn-lt"/>
            </a:endParaRPr>
          </a:p>
        </p:txBody>
      </p:sp>
      <p:sp>
        <p:nvSpPr>
          <p:cNvPr id="6" name="Text Box 7"/>
          <p:cNvSpPr txBox="1">
            <a:spLocks noChangeArrowheads="1"/>
          </p:cNvSpPr>
          <p:nvPr/>
        </p:nvSpPr>
        <p:spPr bwMode="auto">
          <a:xfrm>
            <a:off x="2733806" y="1915699"/>
            <a:ext cx="4000500" cy="923330"/>
          </a:xfrm>
          <a:prstGeom prst="rect">
            <a:avLst/>
          </a:prstGeom>
          <a:solidFill>
            <a:schemeClr val="accent3">
              <a:lumMod val="40000"/>
              <a:lumOff val="60000"/>
            </a:schemeClr>
          </a:solidFill>
          <a:ln w="9525">
            <a:solidFill>
              <a:srgbClr val="003399"/>
            </a:solidFill>
            <a:miter lim="800000"/>
            <a:headEnd/>
            <a:tailEnd/>
          </a:ln>
          <a:effec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350">
                <a:latin typeface="+mn-lt"/>
              </a:rPr>
              <a:t>Tasa de AT en producción</a:t>
            </a:r>
          </a:p>
          <a:p>
            <a:pPr algn="ctr">
              <a:spcBef>
                <a:spcPct val="0"/>
              </a:spcBef>
              <a:buFontTx/>
              <a:buNone/>
            </a:pPr>
            <a:r>
              <a:rPr lang="es-CO" sz="1350" i="1">
                <a:latin typeface="+mn-lt"/>
              </a:rPr>
              <a:t>6 % en el 2003</a:t>
            </a:r>
          </a:p>
          <a:p>
            <a:pPr algn="ctr">
              <a:spcBef>
                <a:spcPct val="0"/>
              </a:spcBef>
              <a:buFontTx/>
              <a:buNone/>
            </a:pPr>
            <a:r>
              <a:rPr lang="es-CO" sz="1350">
                <a:latin typeface="+mn-lt"/>
              </a:rPr>
              <a:t>6 de cada 100 trabajadores expuestos durante el 2003 sufrieron un accidente</a:t>
            </a:r>
            <a:endParaRPr lang="es-ES" sz="1350">
              <a:latin typeface="+mn-lt"/>
            </a:endParaRPr>
          </a:p>
        </p:txBody>
      </p:sp>
      <p:sp>
        <p:nvSpPr>
          <p:cNvPr id="7" name="Text Box 10"/>
          <p:cNvSpPr txBox="1">
            <a:spLocks noChangeArrowheads="1"/>
          </p:cNvSpPr>
          <p:nvPr/>
        </p:nvSpPr>
        <p:spPr>
          <a:xfrm>
            <a:off x="2733806" y="3115850"/>
            <a:ext cx="4000500" cy="1028700"/>
          </a:xfrm>
          <a:prstGeom prst="rect">
            <a:avLst/>
          </a:prstGeom>
          <a:solidFill>
            <a:schemeClr val="accent3">
              <a:lumMod val="40000"/>
              <a:lumOff val="60000"/>
            </a:schemeClr>
          </a:solidFill>
          <a:ln>
            <a:solidFill>
              <a:srgbClr val="003399"/>
            </a:solidFill>
            <a:miter lim="800000"/>
            <a:headEnd/>
            <a:tailEnd/>
          </a:ln>
        </p:spPr>
        <p:txBody>
          <a:bodyPr vert="horz" lIns="68580" tIns="34290" rIns="68580" bIns="3429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ct val="0"/>
              </a:spcBef>
              <a:buFontTx/>
              <a:buNone/>
            </a:pPr>
            <a:r>
              <a:rPr lang="es-CO" sz="1350" dirty="0"/>
              <a:t>Tasa de AT en mantenimiento</a:t>
            </a:r>
          </a:p>
          <a:p>
            <a:pPr>
              <a:spcBef>
                <a:spcPct val="0"/>
              </a:spcBef>
              <a:buFontTx/>
              <a:buNone/>
            </a:pPr>
            <a:r>
              <a:rPr lang="es-CO" sz="1350" i="1" dirty="0"/>
              <a:t>20 % en el 2003</a:t>
            </a:r>
          </a:p>
          <a:p>
            <a:pPr>
              <a:spcBef>
                <a:spcPct val="0"/>
              </a:spcBef>
              <a:buFontTx/>
              <a:buNone/>
            </a:pPr>
            <a:r>
              <a:rPr lang="es-CO" sz="1350" dirty="0"/>
              <a:t>20 de cada 100 trabajadores expuestos durante el 2003 sufrieron un accidente</a:t>
            </a:r>
            <a:endParaRPr lang="es-ES" sz="1350" dirty="0"/>
          </a:p>
        </p:txBody>
      </p:sp>
      <p:sp>
        <p:nvSpPr>
          <p:cNvPr id="9" name="Text Box 12"/>
          <p:cNvSpPr txBox="1">
            <a:spLocks noChangeArrowheads="1"/>
          </p:cNvSpPr>
          <p:nvPr/>
        </p:nvSpPr>
        <p:spPr bwMode="auto">
          <a:xfrm>
            <a:off x="2676656" y="4468399"/>
            <a:ext cx="3943350" cy="923330"/>
          </a:xfrm>
          <a:prstGeom prst="rect">
            <a:avLst/>
          </a:prstGeom>
          <a:solidFill>
            <a:schemeClr val="accent3">
              <a:lumMod val="40000"/>
              <a:lumOff val="60000"/>
            </a:schemeClr>
          </a:solidFill>
          <a:ln w="9525">
            <a:solidFill>
              <a:srgbClr val="003399"/>
            </a:solidFill>
            <a:miter lim="800000"/>
            <a:headEnd/>
            <a:tailEnd/>
          </a:ln>
          <a:effec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350">
                <a:latin typeface="+mn-lt"/>
              </a:rPr>
              <a:t>Tasa de AT en administración</a:t>
            </a:r>
          </a:p>
          <a:p>
            <a:pPr algn="ctr">
              <a:spcBef>
                <a:spcPct val="0"/>
              </a:spcBef>
              <a:buFontTx/>
              <a:buNone/>
            </a:pPr>
            <a:r>
              <a:rPr lang="es-CO" sz="1350" i="1">
                <a:latin typeface="+mn-lt"/>
              </a:rPr>
              <a:t>0,83 % en el 2003</a:t>
            </a:r>
          </a:p>
          <a:p>
            <a:pPr algn="ctr">
              <a:spcBef>
                <a:spcPct val="0"/>
              </a:spcBef>
              <a:buFontTx/>
              <a:buNone/>
            </a:pPr>
            <a:r>
              <a:rPr lang="es-CO" sz="1350">
                <a:latin typeface="+mn-lt"/>
              </a:rPr>
              <a:t>0,83 de cada 100 trabajadores expuestos durante el 2003 sufrieron un accidente</a:t>
            </a:r>
            <a:endParaRPr lang="es-ES" sz="1350">
              <a:latin typeface="+mn-lt"/>
            </a:endParaRPr>
          </a:p>
        </p:txBody>
      </p:sp>
      <p:sp>
        <p:nvSpPr>
          <p:cNvPr id="11"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Tree>
    <p:extLst>
      <p:ext uri="{BB962C8B-B14F-4D97-AF65-F5344CB8AC3E}">
        <p14:creationId xmlns:p14="http://schemas.microsoft.com/office/powerpoint/2010/main" val="13812555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916521"/>
            <a:ext cx="8754290" cy="517065"/>
          </a:xfrm>
          <a:prstGeom prst="rect">
            <a:avLst/>
          </a:prstGeom>
        </p:spPr>
        <p:txBody>
          <a:bodyPr wrap="square">
            <a:spAutoFit/>
          </a:bodyPr>
          <a:lstStyle/>
          <a:p>
            <a:pPr algn="ctr">
              <a:lnSpc>
                <a:spcPct val="115000"/>
              </a:lnSpc>
              <a:spcAft>
                <a:spcPts val="0"/>
              </a:spcAft>
            </a:pPr>
            <a:r>
              <a:rPr lang="es-CO" sz="2400" b="1" dirty="0" smtClean="0"/>
              <a:t>Indicadores de accidentalidad </a:t>
            </a:r>
            <a:endParaRPr lang="es-CO"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15" name="Text Box 21"/>
          <p:cNvSpPr txBox="1">
            <a:spLocks noChangeArrowheads="1"/>
          </p:cNvSpPr>
          <p:nvPr/>
        </p:nvSpPr>
        <p:spPr bwMode="auto">
          <a:xfrm>
            <a:off x="563051" y="2197487"/>
            <a:ext cx="48006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800" dirty="0">
                <a:latin typeface="+mn-lt"/>
              </a:rPr>
              <a:t># de accidentes ocurridos en el </a:t>
            </a:r>
            <a:r>
              <a:rPr lang="es-CO" sz="1800" dirty="0" smtClean="0">
                <a:latin typeface="+mn-lt"/>
              </a:rPr>
              <a:t>período</a:t>
            </a:r>
            <a:endParaRPr lang="es-ES" dirty="0">
              <a:latin typeface="+mn-lt"/>
            </a:endParaRPr>
          </a:p>
        </p:txBody>
      </p:sp>
      <p:cxnSp>
        <p:nvCxnSpPr>
          <p:cNvPr id="16" name="Conector recto 15"/>
          <p:cNvCxnSpPr/>
          <p:nvPr/>
        </p:nvCxnSpPr>
        <p:spPr>
          <a:xfrm flipV="1">
            <a:off x="563051" y="2566819"/>
            <a:ext cx="5257800" cy="34370"/>
          </a:xfrm>
          <a:prstGeom prst="line">
            <a:avLst/>
          </a:prstGeom>
        </p:spPr>
        <p:style>
          <a:lnRef idx="1">
            <a:schemeClr val="dk1"/>
          </a:lnRef>
          <a:fillRef idx="0">
            <a:schemeClr val="dk1"/>
          </a:fillRef>
          <a:effectRef idx="0">
            <a:schemeClr val="dk1"/>
          </a:effectRef>
          <a:fontRef idx="minor">
            <a:schemeClr val="tx1"/>
          </a:fontRef>
        </p:style>
      </p:cxnSp>
      <p:sp>
        <p:nvSpPr>
          <p:cNvPr id="17" name="Rectangle 19"/>
          <p:cNvSpPr>
            <a:spLocks noChangeArrowheads="1"/>
          </p:cNvSpPr>
          <p:nvPr/>
        </p:nvSpPr>
        <p:spPr bwMode="auto">
          <a:xfrm>
            <a:off x="841283" y="2584004"/>
            <a:ext cx="497956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CO" sz="1800" dirty="0">
                <a:latin typeface="+mn-lt"/>
              </a:rPr>
              <a:t># de horas hombre trabajadas en el mismo período</a:t>
            </a:r>
            <a:endParaRPr lang="es-ES" sz="1800" dirty="0">
              <a:latin typeface="+mn-lt"/>
            </a:endParaRPr>
          </a:p>
        </p:txBody>
      </p:sp>
      <p:sp>
        <p:nvSpPr>
          <p:cNvPr id="19" name="Rectangle 20"/>
          <p:cNvSpPr>
            <a:spLocks noChangeArrowheads="1"/>
          </p:cNvSpPr>
          <p:nvPr/>
        </p:nvSpPr>
        <p:spPr bwMode="auto">
          <a:xfrm>
            <a:off x="5820851" y="2197487"/>
            <a:ext cx="4571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CO" sz="1800" dirty="0">
                <a:latin typeface="+mn-lt"/>
              </a:rPr>
              <a:t>x K</a:t>
            </a:r>
            <a:endParaRPr lang="es-ES" sz="1800" dirty="0">
              <a:latin typeface="+mn-lt"/>
            </a:endParaRPr>
          </a:p>
        </p:txBody>
      </p:sp>
      <p:sp>
        <p:nvSpPr>
          <p:cNvPr id="20" name="Rectangle 15"/>
          <p:cNvSpPr>
            <a:spLocks noChangeArrowheads="1"/>
          </p:cNvSpPr>
          <p:nvPr/>
        </p:nvSpPr>
        <p:spPr bwMode="auto">
          <a:xfrm>
            <a:off x="511083" y="2182577"/>
            <a:ext cx="66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CO" sz="1800" dirty="0">
                <a:latin typeface="+mn-lt"/>
              </a:rPr>
              <a:t>IF =</a:t>
            </a:r>
            <a:endParaRPr lang="es-ES" sz="1800" dirty="0">
              <a:latin typeface="+mn-lt"/>
            </a:endParaRPr>
          </a:p>
        </p:txBody>
      </p:sp>
      <p:sp>
        <p:nvSpPr>
          <p:cNvPr id="21" name="Rectangle 9"/>
          <p:cNvSpPr>
            <a:spLocks noChangeArrowheads="1"/>
          </p:cNvSpPr>
          <p:nvPr/>
        </p:nvSpPr>
        <p:spPr bwMode="auto">
          <a:xfrm>
            <a:off x="1171483" y="3106879"/>
            <a:ext cx="6400800" cy="1592418"/>
          </a:xfrm>
          <a:prstGeom prst="rect">
            <a:avLst/>
          </a:prstGeom>
          <a:solidFill>
            <a:schemeClr val="accent5">
              <a:lumMod val="40000"/>
              <a:lumOff val="60000"/>
            </a:schemeClr>
          </a:solidFill>
          <a:ln>
            <a:noFill/>
          </a:ln>
          <a:effectLst/>
        </p:spPr>
        <p:txBody>
          <a:bodyPr wrap="none" anchor="ct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000" dirty="0">
                <a:latin typeface="+mn-lt"/>
              </a:rPr>
              <a:t>La constante K corresponde al número de horas</a:t>
            </a:r>
          </a:p>
          <a:p>
            <a:pPr algn="ctr">
              <a:spcBef>
                <a:spcPct val="0"/>
              </a:spcBef>
              <a:buFontTx/>
              <a:buNone/>
            </a:pPr>
            <a:r>
              <a:rPr lang="es-CO" sz="2000" dirty="0">
                <a:latin typeface="+mn-lt"/>
              </a:rPr>
              <a:t>hombre trabajadas en el año en una empresa </a:t>
            </a:r>
          </a:p>
          <a:p>
            <a:pPr algn="ctr">
              <a:spcBef>
                <a:spcPct val="0"/>
              </a:spcBef>
              <a:buFontTx/>
              <a:buNone/>
            </a:pPr>
            <a:r>
              <a:rPr lang="es-CO" sz="2000" dirty="0">
                <a:latin typeface="+mn-lt"/>
              </a:rPr>
              <a:t>de 100 trabajadores  </a:t>
            </a:r>
          </a:p>
          <a:p>
            <a:pPr algn="ctr">
              <a:spcBef>
                <a:spcPct val="0"/>
              </a:spcBef>
              <a:buFontTx/>
              <a:buNone/>
            </a:pPr>
            <a:r>
              <a:rPr lang="es-CO" sz="2000" i="1" dirty="0">
                <a:latin typeface="+mn-lt"/>
              </a:rPr>
              <a:t>K = 240000</a:t>
            </a:r>
            <a:endParaRPr lang="es-ES" sz="2000" i="1" dirty="0">
              <a:latin typeface="+mn-lt"/>
            </a:endParaRPr>
          </a:p>
          <a:p>
            <a:pPr algn="ctr">
              <a:spcBef>
                <a:spcPct val="0"/>
              </a:spcBef>
              <a:buFontTx/>
              <a:buNone/>
            </a:pPr>
            <a:endParaRPr lang="es-ES" sz="2000" dirty="0">
              <a:latin typeface="+mn-lt"/>
            </a:endParaRPr>
          </a:p>
        </p:txBody>
      </p:sp>
      <p:sp>
        <p:nvSpPr>
          <p:cNvPr id="22" name="Rectangle 24"/>
          <p:cNvSpPr>
            <a:spLocks noChangeArrowheads="1"/>
          </p:cNvSpPr>
          <p:nvPr/>
        </p:nvSpPr>
        <p:spPr bwMode="auto">
          <a:xfrm>
            <a:off x="843070" y="5130452"/>
            <a:ext cx="728180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CO" sz="2000" dirty="0">
                <a:latin typeface="+mn-lt"/>
              </a:rPr>
              <a:t>Permite comparar los resultados en empresas de diferente tamaño</a:t>
            </a:r>
            <a:endParaRPr lang="es-ES" sz="2000" dirty="0">
              <a:latin typeface="+mn-lt"/>
            </a:endParaRPr>
          </a:p>
        </p:txBody>
      </p:sp>
      <p:sp>
        <p:nvSpPr>
          <p:cNvPr id="2" name="CuadroTexto 1"/>
          <p:cNvSpPr txBox="1"/>
          <p:nvPr/>
        </p:nvSpPr>
        <p:spPr>
          <a:xfrm>
            <a:off x="511083" y="1637731"/>
            <a:ext cx="4211042" cy="368490"/>
          </a:xfrm>
          <a:prstGeom prst="rect">
            <a:avLst/>
          </a:prstGeom>
          <a:noFill/>
        </p:spPr>
        <p:txBody>
          <a:bodyPr wrap="square" rtlCol="0">
            <a:spAutoFit/>
          </a:bodyPr>
          <a:lstStyle/>
          <a:p>
            <a:r>
              <a:rPr lang="es-CO" dirty="0" smtClean="0"/>
              <a:t>Indicadores de frecuencia </a:t>
            </a:r>
            <a:endParaRPr lang="es-CO" dirty="0"/>
          </a:p>
        </p:txBody>
      </p:sp>
    </p:spTree>
    <p:extLst>
      <p:ext uri="{BB962C8B-B14F-4D97-AF65-F5344CB8AC3E}">
        <p14:creationId xmlns:p14="http://schemas.microsoft.com/office/powerpoint/2010/main" val="11076867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11" name="Rectangle 5"/>
          <p:cNvSpPr>
            <a:spLocks noChangeArrowheads="1"/>
          </p:cNvSpPr>
          <p:nvPr/>
        </p:nvSpPr>
        <p:spPr bwMode="auto">
          <a:xfrm>
            <a:off x="159026" y="1477317"/>
            <a:ext cx="6146104" cy="762000"/>
          </a:xfrm>
          <a:prstGeom prst="rect">
            <a:avLst/>
          </a:prstGeom>
          <a:solidFill>
            <a:schemeClr val="accent1">
              <a:lumMod val="40000"/>
              <a:lumOff val="60000"/>
            </a:schemeClr>
          </a:solidFill>
          <a:ln>
            <a:noFill/>
          </a:ln>
          <a:effectLst/>
        </p:spPr>
        <p:txBody>
          <a:bodyPr anchor="ct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a:buFontTx/>
              <a:buNone/>
            </a:pPr>
            <a:r>
              <a:rPr lang="es-ES_tradnl" sz="2400" dirty="0">
                <a:latin typeface="+mn-lt"/>
              </a:rPr>
              <a:t>	</a:t>
            </a:r>
          </a:p>
          <a:p>
            <a:pPr algn="just">
              <a:buFontTx/>
              <a:buNone/>
            </a:pPr>
            <a:r>
              <a:rPr lang="es-CO" sz="1800" dirty="0">
                <a:latin typeface="+mn-lt"/>
              </a:rPr>
              <a:t>Accidentalidad según área Empresa “Las Delicias” año </a:t>
            </a:r>
            <a:r>
              <a:rPr lang="es-CO" sz="1800" dirty="0" smtClean="0">
                <a:latin typeface="+mn-lt"/>
              </a:rPr>
              <a:t>2014</a:t>
            </a:r>
            <a:endParaRPr lang="es-ES" sz="1800" dirty="0">
              <a:latin typeface="+mn-lt"/>
            </a:endParaRPr>
          </a:p>
          <a:p>
            <a:pPr algn="ctr">
              <a:spcBef>
                <a:spcPct val="0"/>
              </a:spcBef>
              <a:buFontTx/>
              <a:buNone/>
            </a:pPr>
            <a:endParaRPr lang="es-ES_tradnl" sz="1800" dirty="0">
              <a:latin typeface="+mn-lt"/>
            </a:endParaRPr>
          </a:p>
        </p:txBody>
      </p:sp>
      <p:sp>
        <p:nvSpPr>
          <p:cNvPr id="14" name="Rectangle 6"/>
          <p:cNvSpPr>
            <a:spLocks noChangeArrowheads="1"/>
          </p:cNvSpPr>
          <p:nvPr/>
        </p:nvSpPr>
        <p:spPr bwMode="auto">
          <a:xfrm>
            <a:off x="159026" y="2239317"/>
            <a:ext cx="7696200" cy="77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s-CO" sz="1800" dirty="0">
                <a:latin typeface="+mn-lt"/>
              </a:rPr>
              <a:t>Calcule el índice de frecuencia de la empresa “Las Delicias” para</a:t>
            </a:r>
          </a:p>
          <a:p>
            <a:pPr>
              <a:spcBef>
                <a:spcPct val="50000"/>
              </a:spcBef>
              <a:buFontTx/>
              <a:buNone/>
            </a:pPr>
            <a:r>
              <a:rPr lang="es-CO" sz="1800" dirty="0">
                <a:latin typeface="+mn-lt"/>
              </a:rPr>
              <a:t>El año </a:t>
            </a:r>
            <a:r>
              <a:rPr lang="es-CO" sz="1800" dirty="0" smtClean="0">
                <a:latin typeface="+mn-lt"/>
              </a:rPr>
              <a:t>2014, </a:t>
            </a:r>
            <a:r>
              <a:rPr lang="es-CO" sz="1800" dirty="0">
                <a:latin typeface="+mn-lt"/>
              </a:rPr>
              <a:t>compárelos con los resultados de la próxima  diapositiva.</a:t>
            </a:r>
            <a:endParaRPr lang="es-ES" sz="1800" dirty="0">
              <a:latin typeface="+mn-lt"/>
            </a:endParaRPr>
          </a:p>
        </p:txBody>
      </p:sp>
      <p:graphicFrame>
        <p:nvGraphicFramePr>
          <p:cNvPr id="18" name="Group 80"/>
          <p:cNvGraphicFramePr>
            <a:graphicFrameLocks noGrp="1"/>
          </p:cNvGraphicFramePr>
          <p:nvPr>
            <p:extLst>
              <p:ext uri="{D42A27DB-BD31-4B8C-83A1-F6EECF244321}">
                <p14:modId xmlns:p14="http://schemas.microsoft.com/office/powerpoint/2010/main" val="2389281541"/>
              </p:ext>
            </p:extLst>
          </p:nvPr>
        </p:nvGraphicFramePr>
        <p:xfrm>
          <a:off x="181023" y="3117528"/>
          <a:ext cx="8763000" cy="2716214"/>
        </p:xfrm>
        <a:graphic>
          <a:graphicData uri="http://schemas.openxmlformats.org/drawingml/2006/table">
            <a:tbl>
              <a:tblPr/>
              <a:tblGrid>
                <a:gridCol w="1992313"/>
                <a:gridCol w="1673225"/>
                <a:gridCol w="2176462"/>
                <a:gridCol w="1804988"/>
                <a:gridCol w="1116012"/>
              </a:tblGrid>
              <a:tr h="66675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Área</a:t>
                      </a:r>
                      <a:endParaRPr kumimoji="0" lang="es-ES" sz="1800" b="1" i="0" u="none" strike="noStrike" cap="none" normalizeH="0" baseline="0" dirty="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 de accidentes</a:t>
                      </a:r>
                      <a:endParaRPr kumimoji="0" lang="es-ES" sz="1800" b="0" i="0" u="none" strike="noStrike" cap="none" normalizeH="0" baseline="0" dirty="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 de días de incapacidad</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 de trabajadores</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HHT</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r>
              <a:tr h="6842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smtClean="0">
                          <a:ln>
                            <a:noFill/>
                          </a:ln>
                          <a:solidFill>
                            <a:schemeClr val="tx1"/>
                          </a:solidFill>
                          <a:effectLst/>
                          <a:latin typeface="+mn-lt"/>
                        </a:rPr>
                        <a:t>Producción</a:t>
                      </a:r>
                      <a:endParaRPr kumimoji="0" lang="es-ES" sz="1800" b="1"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15</a:t>
                      </a:r>
                      <a:endParaRPr kumimoji="0" lang="es-ES" sz="1800" b="0" i="0" u="none" strike="noStrike" cap="none" normalizeH="0" baseline="0" dirty="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92</a:t>
                      </a:r>
                      <a:endParaRPr kumimoji="0" lang="es-ES" sz="1800" b="0" i="0" u="none" strike="noStrike" cap="none" normalizeH="0" baseline="0" dirty="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250</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624000</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r>
              <a:tr h="68103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smtClean="0">
                          <a:ln>
                            <a:noFill/>
                          </a:ln>
                          <a:solidFill>
                            <a:schemeClr val="tx1"/>
                          </a:solidFill>
                          <a:effectLst/>
                          <a:latin typeface="+mn-lt"/>
                        </a:rPr>
                        <a:t>Mantenimiento</a:t>
                      </a:r>
                      <a:endParaRPr kumimoji="0" lang="es-ES" sz="1800" b="1"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9</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60</a:t>
                      </a:r>
                      <a:endParaRPr kumimoji="0" lang="es-ES" sz="1800" b="0" i="0" u="none" strike="noStrike" cap="none" normalizeH="0" baseline="0" dirty="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45</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112000</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r>
              <a:tr h="6842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Administración</a:t>
                      </a:r>
                      <a:endParaRPr kumimoji="0" lang="es-ES" sz="1800" b="1" i="0" u="none" strike="noStrike" cap="none" normalizeH="0" baseline="0" dirty="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1</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2</a:t>
                      </a:r>
                      <a:endParaRPr kumimoji="0" lang="es-ES" sz="1800" b="0" i="0" u="none" strike="noStrike" cap="none" normalizeH="0" baseline="0" dirty="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120</a:t>
                      </a:r>
                      <a:endParaRPr kumimoji="0" lang="es-ES" sz="1800" b="0" i="0" u="none" strike="noStrike" cap="none" normalizeH="0" baseline="0" dirty="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287000</a:t>
                      </a:r>
                      <a:endParaRPr kumimoji="0" lang="es-ES" sz="1800" b="0" i="0" u="none" strike="noStrike" cap="none" normalizeH="0" baseline="0" dirty="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4057649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45197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s-CO" sz="2400" b="1" dirty="0">
                <a:solidFill>
                  <a:srgbClr val="77C319"/>
                </a:solidFill>
                <a:ea typeface="Calibri"/>
                <a:cs typeface="Calibri"/>
                <a:sym typeface="Calibri"/>
              </a:rPr>
              <a:t>Objetivos del aprendizaje</a:t>
            </a:r>
            <a:endParaRPr kumimoji="0" lang="es-CO" sz="2400" b="0" u="none" strike="noStrike" cap="none" normalizeH="0" baseline="0" dirty="0" smtClean="0">
              <a:ln>
                <a:noFill/>
              </a:ln>
              <a:solidFill>
                <a:srgbClr val="77C319"/>
              </a:solidFill>
              <a:effectLst/>
              <a:latin typeface="Arial" panose="020B0604020202020204" pitchFamily="34" charset="0"/>
            </a:endParaRPr>
          </a:p>
        </p:txBody>
      </p:sp>
      <p:sp>
        <p:nvSpPr>
          <p:cNvPr id="6" name="3 Rectángulo"/>
          <p:cNvSpPr/>
          <p:nvPr/>
        </p:nvSpPr>
        <p:spPr>
          <a:xfrm>
            <a:off x="234133" y="2127908"/>
            <a:ext cx="8664207" cy="1666169"/>
          </a:xfrm>
          <a:prstGeom prst="rect">
            <a:avLst/>
          </a:prstGeom>
          <a:gradFill flip="none" rotWithShape="1">
            <a:gsLst>
              <a:gs pos="0">
                <a:srgbClr val="45C1DA">
                  <a:tint val="66000"/>
                  <a:satMod val="160000"/>
                </a:srgbClr>
              </a:gs>
              <a:gs pos="50000">
                <a:srgbClr val="45C1DA">
                  <a:tint val="44500"/>
                  <a:satMod val="160000"/>
                </a:srgbClr>
              </a:gs>
              <a:gs pos="100000">
                <a:srgbClr val="45C1DA">
                  <a:tint val="23500"/>
                  <a:satMod val="160000"/>
                </a:srgbClr>
              </a:gs>
            </a:gsLst>
            <a:path path="circle">
              <a:fillToRect l="100000" b="100000"/>
            </a:path>
            <a:tileRect t="-100000" r="-100000"/>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CO">
              <a:solidFill>
                <a:srgbClr val="002060"/>
              </a:solidFill>
            </a:endParaRPr>
          </a:p>
        </p:txBody>
      </p:sp>
      <p:sp>
        <p:nvSpPr>
          <p:cNvPr id="7" name="5 Rectángulo"/>
          <p:cNvSpPr/>
          <p:nvPr/>
        </p:nvSpPr>
        <p:spPr>
          <a:xfrm>
            <a:off x="234133" y="4449161"/>
            <a:ext cx="8664207" cy="1095375"/>
          </a:xfrm>
          <a:prstGeom prst="rect">
            <a:avLst/>
          </a:prstGeom>
          <a:gradFill flip="none" rotWithShape="1">
            <a:gsLst>
              <a:gs pos="0">
                <a:srgbClr val="45C1DA">
                  <a:tint val="66000"/>
                  <a:satMod val="160000"/>
                </a:srgbClr>
              </a:gs>
              <a:gs pos="50000">
                <a:srgbClr val="45C1DA">
                  <a:tint val="44500"/>
                  <a:satMod val="160000"/>
                </a:srgbClr>
              </a:gs>
              <a:gs pos="100000">
                <a:srgbClr val="45C1DA">
                  <a:tint val="23500"/>
                  <a:satMod val="160000"/>
                </a:srgbClr>
              </a:gs>
            </a:gsLst>
            <a:lin ang="5400000" scaled="1"/>
            <a:tileRect/>
          </a:gra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CO"/>
          </a:p>
        </p:txBody>
      </p:sp>
      <p:sp>
        <p:nvSpPr>
          <p:cNvPr id="8" name="Cuadro de texto 2"/>
          <p:cNvSpPr txBox="1">
            <a:spLocks noChangeArrowheads="1"/>
          </p:cNvSpPr>
          <p:nvPr/>
        </p:nvSpPr>
        <p:spPr bwMode="auto">
          <a:xfrm>
            <a:off x="234133" y="1603560"/>
            <a:ext cx="8021593" cy="446276"/>
          </a:xfrm>
          <a:prstGeom prst="rect">
            <a:avLst/>
          </a:prstGeom>
          <a:noFill/>
          <a:ln w="9525">
            <a:noFill/>
            <a:miter lim="800000"/>
            <a:headEnd/>
            <a:tailEnd/>
          </a:ln>
        </p:spPr>
        <p:txBody>
          <a:bodyPr rot="0" vert="horz" wrap="square" lIns="91440" tIns="45720" rIns="91440" bIns="45720" anchor="t" anchorCtr="0">
            <a:spAutoFit/>
          </a:bodyPr>
          <a:lstStyle/>
          <a:p>
            <a:pPr>
              <a:lnSpc>
                <a:spcPct val="115000"/>
              </a:lnSpc>
              <a:spcAft>
                <a:spcPts val="0"/>
              </a:spcAft>
            </a:pPr>
            <a:r>
              <a:rPr lang="es-CO" sz="2000" b="1"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Objetivo general del contenido técnico en seguridad y salud en el trabajo </a:t>
            </a:r>
            <a:endParaRPr lang="es-CO"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Cuadro de texto 2"/>
          <p:cNvSpPr txBox="1">
            <a:spLocks noChangeArrowheads="1"/>
          </p:cNvSpPr>
          <p:nvPr/>
        </p:nvSpPr>
        <p:spPr bwMode="auto">
          <a:xfrm>
            <a:off x="-1626327" y="4002885"/>
            <a:ext cx="5095694" cy="446276"/>
          </a:xfrm>
          <a:prstGeom prst="rect">
            <a:avLst/>
          </a:prstGeom>
          <a:noFill/>
          <a:ln w="9525">
            <a:noFill/>
            <a:miter lim="800000"/>
            <a:headEnd/>
            <a:tailEnd/>
          </a:ln>
        </p:spPr>
        <p:txBody>
          <a:bodyPr rot="0" vert="horz" wrap="square" lIns="91440" tIns="45720" rIns="91440" bIns="45720" anchor="t" anchorCtr="0">
            <a:spAutoFit/>
          </a:bodyPr>
          <a:lstStyle/>
          <a:p>
            <a:pPr algn="r">
              <a:lnSpc>
                <a:spcPct val="115000"/>
              </a:lnSpc>
              <a:spcAft>
                <a:spcPts val="0"/>
              </a:spcAft>
            </a:pPr>
            <a:r>
              <a:rPr lang="es-CO" sz="2000"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Objetivo general del cuidado</a:t>
            </a:r>
          </a:p>
        </p:txBody>
      </p:sp>
      <p:sp>
        <p:nvSpPr>
          <p:cNvPr id="10" name="Cuadro de texto 2"/>
          <p:cNvSpPr txBox="1">
            <a:spLocks noChangeArrowheads="1"/>
          </p:cNvSpPr>
          <p:nvPr/>
        </p:nvSpPr>
        <p:spPr bwMode="auto">
          <a:xfrm>
            <a:off x="234133" y="4260531"/>
            <a:ext cx="8568673" cy="931545"/>
          </a:xfrm>
          <a:prstGeom prst="rect">
            <a:avLst/>
          </a:prstGeom>
          <a:noFill/>
          <a:ln w="9525">
            <a:noFill/>
            <a:miter lim="800000"/>
            <a:headEnd/>
            <a:tailEnd/>
          </a:ln>
        </p:spPr>
        <p:txBody>
          <a:bodyPr rot="0" vert="horz" wrap="square" lIns="91440" tIns="45720" rIns="91440" bIns="45720" anchor="t" anchorCtr="0">
            <a:noAutofit/>
          </a:bodyPr>
          <a:lstStyle/>
          <a:p>
            <a:pPr algn="ctr">
              <a:lnSpc>
                <a:spcPct val="115000"/>
              </a:lnSpc>
              <a:spcAft>
                <a:spcPts val="1000"/>
              </a:spcAft>
            </a:pPr>
            <a:r>
              <a:rPr lang="es-ES" dirty="0">
                <a:solidFill>
                  <a:srgbClr val="008000"/>
                </a:solidFill>
                <a:effectLst/>
                <a:latin typeface="Calibri" panose="020F0502020204030204" pitchFamily="34" charset="0"/>
                <a:ea typeface="Calibri" panose="020F0502020204030204" pitchFamily="34" charset="0"/>
                <a:cs typeface="Times New Roman" panose="02020603050405020304" pitchFamily="18" charset="0"/>
              </a:rPr>
              <a:t> </a:t>
            </a:r>
            <a:endParaRPr lang="es-CO"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s-ES" sz="1600" b="1" dirty="0">
                <a:effectLst/>
                <a:latin typeface="Calibri" panose="020F0502020204030204" pitchFamily="34" charset="0"/>
                <a:ea typeface="Calibri" panose="020F0502020204030204" pitchFamily="34" charset="0"/>
                <a:cs typeface="Times New Roman" panose="02020603050405020304" pitchFamily="18" charset="0"/>
              </a:rPr>
              <a:t>Potencializar habilidades  del cuidado para generar hábitos  que promuevan la preservación y conservación de la vida.</a:t>
            </a:r>
            <a:endParaRPr lang="es-CO" sz="1600" b="1"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s-CO" b="1"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1" name="Cuadro de texto 2"/>
          <p:cNvSpPr txBox="1">
            <a:spLocks noChangeArrowheads="1"/>
          </p:cNvSpPr>
          <p:nvPr/>
        </p:nvSpPr>
        <p:spPr bwMode="auto">
          <a:xfrm>
            <a:off x="283895" y="2212074"/>
            <a:ext cx="8614445" cy="931545"/>
          </a:xfrm>
          <a:prstGeom prst="rect">
            <a:avLst/>
          </a:prstGeom>
          <a:noFill/>
          <a:ln w="9525">
            <a:noFill/>
            <a:miter lim="800000"/>
            <a:headEnd/>
            <a:tailEnd/>
          </a:ln>
        </p:spPr>
        <p:txBody>
          <a:bodyPr rot="0" vert="horz" wrap="square" lIns="91440" tIns="45720" rIns="91440" bIns="45720" anchor="t" anchorCtr="0">
            <a:noAutofit/>
          </a:bodyPr>
          <a:lstStyle/>
          <a:p>
            <a:pPr algn="just">
              <a:lnSpc>
                <a:spcPct val="115000"/>
              </a:lnSpc>
              <a:spcAft>
                <a:spcPts val="1000"/>
              </a:spcAft>
            </a:pPr>
            <a:r>
              <a:rPr lang="es-CO" dirty="0"/>
              <a:t>Definir y reconocer los conceptos referentes a indicadores con respecto al SG- SST, que permitan evaluar los procesos, la estructura y los resultados del Sistema de Gestión en Seguridad y Salud en el Trabajo de su empresa, teniendo en cuenta los diferentes componentes establecidos desde la seguridad y la salud en el trabajo.</a:t>
            </a:r>
          </a:p>
          <a:p>
            <a:pPr algn="just">
              <a:lnSpc>
                <a:spcPct val="115000"/>
              </a:lnSpc>
              <a:spcAft>
                <a:spcPts val="1000"/>
              </a:spcAft>
            </a:pPr>
            <a:endParaRPr lang="es-CO"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273169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7" name="Rectangle 6"/>
          <p:cNvSpPr>
            <a:spLocks noChangeArrowheads="1"/>
          </p:cNvSpPr>
          <p:nvPr/>
        </p:nvSpPr>
        <p:spPr bwMode="auto">
          <a:xfrm>
            <a:off x="3005744" y="1960108"/>
            <a:ext cx="27428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ES_tradnl" sz="2400" dirty="0">
                <a:latin typeface="+mn-lt"/>
              </a:rPr>
              <a:t>Índice de frecuencia</a:t>
            </a:r>
            <a:endParaRPr lang="es-ES" sz="2400" dirty="0">
              <a:latin typeface="+mn-lt"/>
            </a:endParaRPr>
          </a:p>
        </p:txBody>
      </p:sp>
      <p:sp>
        <p:nvSpPr>
          <p:cNvPr id="8" name="Text Box 5"/>
          <p:cNvSpPr txBox="1">
            <a:spLocks noChangeArrowheads="1"/>
          </p:cNvSpPr>
          <p:nvPr/>
        </p:nvSpPr>
        <p:spPr bwMode="auto">
          <a:xfrm>
            <a:off x="2124505" y="2421773"/>
            <a:ext cx="4927600" cy="466725"/>
          </a:xfrm>
          <a:prstGeom prst="rect">
            <a:avLst/>
          </a:prstGeom>
          <a:solidFill>
            <a:schemeClr val="accent1">
              <a:lumMod val="40000"/>
              <a:lumOff val="60000"/>
            </a:schemeClr>
          </a:solidFill>
          <a:ln w="9525">
            <a:solidFill>
              <a:schemeClr val="tx1"/>
            </a:solidFill>
            <a:miter lim="800000"/>
            <a:headEnd/>
            <a:tailEnd/>
          </a:ln>
          <a:effec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400" dirty="0">
                <a:latin typeface="+mn-lt"/>
              </a:rPr>
              <a:t>25   /  1023000  x  240000  =  </a:t>
            </a:r>
            <a:r>
              <a:rPr lang="es-CO" sz="2400" i="1" dirty="0">
                <a:latin typeface="+mn-lt"/>
              </a:rPr>
              <a:t>5.86 </a:t>
            </a:r>
            <a:endParaRPr lang="es-ES" sz="2400" i="1" dirty="0">
              <a:latin typeface="+mn-lt"/>
            </a:endParaRPr>
          </a:p>
        </p:txBody>
      </p:sp>
      <p:sp>
        <p:nvSpPr>
          <p:cNvPr id="9" name="Text Box 7"/>
          <p:cNvSpPr txBox="1">
            <a:spLocks noChangeArrowheads="1"/>
          </p:cNvSpPr>
          <p:nvPr/>
        </p:nvSpPr>
        <p:spPr bwMode="auto">
          <a:xfrm>
            <a:off x="578139" y="3251899"/>
            <a:ext cx="1944956" cy="400110"/>
          </a:xfrm>
          <a:prstGeom prst="rect">
            <a:avLst/>
          </a:prstGeom>
          <a:noFill/>
          <a:ln>
            <a:noFill/>
          </a:ln>
          <a:effectLst/>
          <a:extLst>
            <a:ext uri="{909E8E84-426E-40DD-AFC4-6F175D3DCCD1}">
              <a14:hiddenFill xmlns:a14="http://schemas.microsoft.com/office/drawing/2010/main">
                <a:solidFill>
                  <a:srgbClr val="66FF3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Blip>
                <a:blip r:embed="rId2"/>
              </a:buBlip>
            </a:pPr>
            <a:r>
              <a:rPr lang="es-CO" sz="2000" dirty="0">
                <a:latin typeface="+mn-lt"/>
              </a:rPr>
              <a:t> Interpretación</a:t>
            </a:r>
            <a:endParaRPr lang="es-ES" sz="2000" dirty="0">
              <a:latin typeface="+mn-lt"/>
            </a:endParaRPr>
          </a:p>
        </p:txBody>
      </p:sp>
      <p:sp>
        <p:nvSpPr>
          <p:cNvPr id="10" name="Text Box 8"/>
          <p:cNvSpPr txBox="1">
            <a:spLocks noChangeArrowheads="1"/>
          </p:cNvSpPr>
          <p:nvPr/>
        </p:nvSpPr>
        <p:spPr bwMode="auto">
          <a:xfrm>
            <a:off x="795767" y="4020456"/>
            <a:ext cx="7585075" cy="650875"/>
          </a:xfrm>
          <a:prstGeom prst="rect">
            <a:avLst/>
          </a:prstGeom>
          <a:noFill/>
          <a:ln w="9525">
            <a:solidFill>
              <a:srgbClr val="003399"/>
            </a:solidFill>
            <a:miter lim="800000"/>
            <a:headEnd/>
            <a:tailEnd/>
          </a:ln>
          <a:effectLst/>
          <a:extLst>
            <a:ext uri="{909E8E84-426E-40DD-AFC4-6F175D3DCCD1}">
              <a14:hiddenFill xmlns:a14="http://schemas.microsoft.com/office/drawing/2010/main">
                <a:gradFill rotWithShape="0">
                  <a:gsLst>
                    <a:gs pos="0">
                      <a:srgbClr val="FFFF00"/>
                    </a:gs>
                    <a:gs pos="100000">
                      <a:srgbClr val="FFFFF7"/>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800" dirty="0">
                <a:latin typeface="+mn-lt"/>
              </a:rPr>
              <a:t>5.86 accidentes por cada 100 trabajadores de tiempo completo en el año</a:t>
            </a:r>
          </a:p>
          <a:p>
            <a:pPr algn="ctr">
              <a:spcBef>
                <a:spcPct val="0"/>
              </a:spcBef>
              <a:buFontTx/>
              <a:buNone/>
            </a:pPr>
            <a:r>
              <a:rPr lang="es-CO" sz="1800" dirty="0">
                <a:latin typeface="+mn-lt"/>
              </a:rPr>
              <a:t>5,86 accidentes por cada 240000 horas hombre trabajadas en el año</a:t>
            </a:r>
            <a:endParaRPr lang="es-ES" sz="1800" dirty="0">
              <a:latin typeface="+mn-lt"/>
            </a:endParaRPr>
          </a:p>
        </p:txBody>
      </p:sp>
    </p:spTree>
    <p:extLst>
      <p:ext uri="{BB962C8B-B14F-4D97-AF65-F5344CB8AC3E}">
        <p14:creationId xmlns:p14="http://schemas.microsoft.com/office/powerpoint/2010/main" val="15580136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916521"/>
            <a:ext cx="8754290" cy="517065"/>
          </a:xfrm>
          <a:prstGeom prst="rect">
            <a:avLst/>
          </a:prstGeom>
        </p:spPr>
        <p:txBody>
          <a:bodyPr wrap="square">
            <a:spAutoFit/>
          </a:bodyPr>
          <a:lstStyle/>
          <a:p>
            <a:pPr algn="ctr">
              <a:lnSpc>
                <a:spcPct val="115000"/>
              </a:lnSpc>
              <a:spcAft>
                <a:spcPts val="0"/>
              </a:spcAft>
            </a:pPr>
            <a:r>
              <a:rPr lang="es-CO" sz="2400" b="1" dirty="0" smtClean="0"/>
              <a:t>Índice de Severidad </a:t>
            </a:r>
            <a:endParaRPr lang="es-CO"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4" name="Rectangle 6"/>
          <p:cNvSpPr>
            <a:spLocks noChangeArrowheads="1"/>
          </p:cNvSpPr>
          <p:nvPr/>
        </p:nvSpPr>
        <p:spPr bwMode="auto">
          <a:xfrm>
            <a:off x="1405345" y="1844687"/>
            <a:ext cx="5943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800" dirty="0">
                <a:latin typeface="+mn-lt"/>
              </a:rPr>
              <a:t># días perdidos o cargados por accidentes en el período</a:t>
            </a:r>
            <a:endParaRPr lang="es-ES" sz="1800" dirty="0">
              <a:latin typeface="+mn-lt"/>
            </a:endParaRPr>
          </a:p>
          <a:p>
            <a:pPr>
              <a:spcBef>
                <a:spcPct val="0"/>
              </a:spcBef>
              <a:buFontTx/>
              <a:buNone/>
            </a:pPr>
            <a:r>
              <a:rPr lang="es-CO" sz="1800" u="sng" dirty="0">
                <a:latin typeface="+mn-lt"/>
              </a:rPr>
              <a:t>_____________________________________________</a:t>
            </a:r>
          </a:p>
        </p:txBody>
      </p:sp>
      <p:sp>
        <p:nvSpPr>
          <p:cNvPr id="5" name="Rectangle 19"/>
          <p:cNvSpPr>
            <a:spLocks noChangeArrowheads="1"/>
          </p:cNvSpPr>
          <p:nvPr/>
        </p:nvSpPr>
        <p:spPr bwMode="auto">
          <a:xfrm>
            <a:off x="1887361" y="2481405"/>
            <a:ext cx="497956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CO" sz="1800" dirty="0">
                <a:latin typeface="+mn-lt"/>
              </a:rPr>
              <a:t># de horas hombre trabajadas en el mismo período</a:t>
            </a:r>
            <a:endParaRPr lang="es-ES" sz="1800" dirty="0">
              <a:latin typeface="+mn-lt"/>
            </a:endParaRPr>
          </a:p>
        </p:txBody>
      </p:sp>
      <p:sp>
        <p:nvSpPr>
          <p:cNvPr id="6" name="Rectangle 20"/>
          <p:cNvSpPr>
            <a:spLocks noChangeArrowheads="1"/>
          </p:cNvSpPr>
          <p:nvPr/>
        </p:nvSpPr>
        <p:spPr bwMode="auto">
          <a:xfrm>
            <a:off x="7013882" y="2165362"/>
            <a:ext cx="4571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CO" sz="1800" dirty="0">
                <a:latin typeface="+mn-lt"/>
              </a:rPr>
              <a:t>x K</a:t>
            </a:r>
            <a:endParaRPr lang="es-ES" sz="1800" dirty="0">
              <a:latin typeface="+mn-lt"/>
            </a:endParaRPr>
          </a:p>
        </p:txBody>
      </p:sp>
      <p:sp>
        <p:nvSpPr>
          <p:cNvPr id="7" name="Rectangle 15"/>
          <p:cNvSpPr>
            <a:spLocks noChangeArrowheads="1"/>
          </p:cNvSpPr>
          <p:nvPr/>
        </p:nvSpPr>
        <p:spPr bwMode="auto">
          <a:xfrm>
            <a:off x="854489" y="2143652"/>
            <a:ext cx="66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CO" sz="1800" dirty="0" smtClean="0">
                <a:latin typeface="+mn-lt"/>
              </a:rPr>
              <a:t>IS </a:t>
            </a:r>
            <a:r>
              <a:rPr lang="es-CO" sz="1800" dirty="0">
                <a:latin typeface="+mn-lt"/>
              </a:rPr>
              <a:t>=</a:t>
            </a:r>
            <a:endParaRPr lang="es-ES" sz="1800" dirty="0">
              <a:latin typeface="+mn-lt"/>
            </a:endParaRPr>
          </a:p>
        </p:txBody>
      </p:sp>
      <p:sp>
        <p:nvSpPr>
          <p:cNvPr id="8" name="Rectangle 9"/>
          <p:cNvSpPr>
            <a:spLocks noChangeArrowheads="1"/>
          </p:cNvSpPr>
          <p:nvPr/>
        </p:nvSpPr>
        <p:spPr bwMode="auto">
          <a:xfrm>
            <a:off x="1184689" y="3099896"/>
            <a:ext cx="6400800" cy="1592418"/>
          </a:xfrm>
          <a:prstGeom prst="rect">
            <a:avLst/>
          </a:prstGeom>
          <a:solidFill>
            <a:schemeClr val="accent5">
              <a:lumMod val="40000"/>
              <a:lumOff val="60000"/>
            </a:schemeClr>
          </a:solidFill>
          <a:ln>
            <a:noFill/>
          </a:ln>
          <a:effectLst/>
        </p:spPr>
        <p:txBody>
          <a:bodyPr wrap="none" anchor="ct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000" dirty="0">
                <a:latin typeface="+mn-lt"/>
              </a:rPr>
              <a:t>La constante K corresponde al número de horas</a:t>
            </a:r>
          </a:p>
          <a:p>
            <a:pPr algn="ctr">
              <a:spcBef>
                <a:spcPct val="0"/>
              </a:spcBef>
              <a:buFontTx/>
              <a:buNone/>
            </a:pPr>
            <a:r>
              <a:rPr lang="es-CO" sz="2000" dirty="0">
                <a:latin typeface="+mn-lt"/>
              </a:rPr>
              <a:t>hombre trabajadas en el año en una empresa </a:t>
            </a:r>
          </a:p>
          <a:p>
            <a:pPr algn="ctr">
              <a:spcBef>
                <a:spcPct val="0"/>
              </a:spcBef>
              <a:buFontTx/>
              <a:buNone/>
            </a:pPr>
            <a:r>
              <a:rPr lang="es-CO" sz="2000" dirty="0">
                <a:latin typeface="+mn-lt"/>
              </a:rPr>
              <a:t>de 100 trabajadores  </a:t>
            </a:r>
          </a:p>
          <a:p>
            <a:pPr algn="ctr">
              <a:spcBef>
                <a:spcPct val="0"/>
              </a:spcBef>
              <a:buFontTx/>
              <a:buNone/>
            </a:pPr>
            <a:r>
              <a:rPr lang="es-CO" sz="2000" i="1" dirty="0">
                <a:latin typeface="+mn-lt"/>
              </a:rPr>
              <a:t>K = 240000</a:t>
            </a:r>
            <a:endParaRPr lang="es-ES" sz="2000" i="1" dirty="0">
              <a:latin typeface="+mn-lt"/>
            </a:endParaRPr>
          </a:p>
          <a:p>
            <a:pPr algn="ctr">
              <a:spcBef>
                <a:spcPct val="0"/>
              </a:spcBef>
              <a:buFontTx/>
              <a:buNone/>
            </a:pPr>
            <a:endParaRPr lang="es-ES" sz="2000" dirty="0">
              <a:latin typeface="+mn-lt"/>
            </a:endParaRPr>
          </a:p>
        </p:txBody>
      </p:sp>
      <p:sp>
        <p:nvSpPr>
          <p:cNvPr id="9" name="Rectangle 24"/>
          <p:cNvSpPr>
            <a:spLocks noChangeArrowheads="1"/>
          </p:cNvSpPr>
          <p:nvPr/>
        </p:nvSpPr>
        <p:spPr bwMode="auto">
          <a:xfrm>
            <a:off x="744188" y="4941473"/>
            <a:ext cx="728180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CO" sz="2000" dirty="0">
                <a:latin typeface="+mn-lt"/>
              </a:rPr>
              <a:t>Permite comparar los resultados en empresas de diferente tamaño</a:t>
            </a:r>
            <a:endParaRPr lang="es-ES" sz="2000" dirty="0">
              <a:latin typeface="+mn-lt"/>
            </a:endParaRPr>
          </a:p>
        </p:txBody>
      </p:sp>
    </p:spTree>
    <p:extLst>
      <p:ext uri="{BB962C8B-B14F-4D97-AF65-F5344CB8AC3E}">
        <p14:creationId xmlns:p14="http://schemas.microsoft.com/office/powerpoint/2010/main" val="39740792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916521"/>
            <a:ext cx="8754290" cy="517065"/>
          </a:xfrm>
          <a:prstGeom prst="rect">
            <a:avLst/>
          </a:prstGeom>
        </p:spPr>
        <p:txBody>
          <a:bodyPr wrap="square">
            <a:spAutoFit/>
          </a:bodyPr>
          <a:lstStyle/>
          <a:p>
            <a:pPr algn="ctr">
              <a:lnSpc>
                <a:spcPct val="115000"/>
              </a:lnSpc>
              <a:spcAft>
                <a:spcPts val="0"/>
              </a:spcAft>
            </a:pPr>
            <a:r>
              <a:rPr lang="es-CO" sz="2400" b="1" dirty="0" smtClean="0"/>
              <a:t>Índice de Severidad </a:t>
            </a:r>
            <a:endParaRPr lang="es-CO"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4" name="Rectangle 3"/>
          <p:cNvSpPr>
            <a:spLocks noChangeArrowheads="1"/>
          </p:cNvSpPr>
          <p:nvPr/>
        </p:nvSpPr>
        <p:spPr bwMode="auto">
          <a:xfrm>
            <a:off x="213627" y="1858317"/>
            <a:ext cx="85406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CO" sz="1800" dirty="0">
                <a:latin typeface="+mn-lt"/>
              </a:rPr>
              <a:t>Calcule el índice de severidad de la empresa “Las Delicias” para el año </a:t>
            </a:r>
            <a:r>
              <a:rPr lang="es-CO" sz="1800" dirty="0" smtClean="0">
                <a:latin typeface="+mn-lt"/>
              </a:rPr>
              <a:t>2014, compárelos </a:t>
            </a:r>
            <a:r>
              <a:rPr lang="es-CO" sz="1800" dirty="0">
                <a:latin typeface="+mn-lt"/>
              </a:rPr>
              <a:t>con los resultados de la próxima </a:t>
            </a:r>
            <a:r>
              <a:rPr lang="es-CO" sz="1800" dirty="0" smtClean="0">
                <a:latin typeface="+mn-lt"/>
              </a:rPr>
              <a:t>diapositiva</a:t>
            </a:r>
            <a:r>
              <a:rPr lang="es-CO" sz="1800" dirty="0">
                <a:latin typeface="+mn-lt"/>
              </a:rPr>
              <a:t>..</a:t>
            </a:r>
            <a:endParaRPr lang="es-ES" sz="1800" dirty="0">
              <a:latin typeface="+mn-lt"/>
            </a:endParaRPr>
          </a:p>
        </p:txBody>
      </p:sp>
      <p:graphicFrame>
        <p:nvGraphicFramePr>
          <p:cNvPr id="5" name="Group 4"/>
          <p:cNvGraphicFramePr>
            <a:graphicFrameLocks noGrp="1"/>
          </p:cNvGraphicFramePr>
          <p:nvPr>
            <p:extLst>
              <p:ext uri="{D42A27DB-BD31-4B8C-83A1-F6EECF244321}">
                <p14:modId xmlns:p14="http://schemas.microsoft.com/office/powerpoint/2010/main" val="510361213"/>
              </p:ext>
            </p:extLst>
          </p:nvPr>
        </p:nvGraphicFramePr>
        <p:xfrm>
          <a:off x="213627" y="2677671"/>
          <a:ext cx="8763000" cy="2716214"/>
        </p:xfrm>
        <a:graphic>
          <a:graphicData uri="http://schemas.openxmlformats.org/drawingml/2006/table">
            <a:tbl>
              <a:tblPr/>
              <a:tblGrid>
                <a:gridCol w="1992313"/>
                <a:gridCol w="1673225"/>
                <a:gridCol w="2176462"/>
                <a:gridCol w="1804988"/>
                <a:gridCol w="1116012"/>
              </a:tblGrid>
              <a:tr h="666750">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Área               </a:t>
                      </a:r>
                      <a:endParaRPr kumimoji="0" lang="es-ES" sz="1800" b="1" i="0" u="none" strike="noStrike" cap="none" normalizeH="0" baseline="0" dirty="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 de accidentes</a:t>
                      </a:r>
                      <a:endParaRPr kumimoji="0" lang="es-ES" sz="1800" b="0" i="0" u="none" strike="noStrike" cap="none" normalizeH="0" baseline="0" dirty="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 de días de incapacidad</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 de trabajadores</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HHT</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r>
              <a:tr h="6842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smtClean="0">
                          <a:ln>
                            <a:noFill/>
                          </a:ln>
                          <a:solidFill>
                            <a:schemeClr val="tx1"/>
                          </a:solidFill>
                          <a:effectLst/>
                          <a:latin typeface="+mn-lt"/>
                        </a:rPr>
                        <a:t>Producción</a:t>
                      </a:r>
                      <a:endParaRPr kumimoji="0" lang="es-ES" sz="1800" b="1"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15</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92</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250</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624000</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r>
              <a:tr h="681038">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smtClean="0">
                          <a:ln>
                            <a:noFill/>
                          </a:ln>
                          <a:solidFill>
                            <a:schemeClr val="tx1"/>
                          </a:solidFill>
                          <a:effectLst/>
                          <a:latin typeface="+mn-lt"/>
                        </a:rPr>
                        <a:t>Mantenimiento</a:t>
                      </a:r>
                      <a:endParaRPr kumimoji="0" lang="es-ES" sz="1800" b="1"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9</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60</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45</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112000</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r>
              <a:tr h="68421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smtClean="0">
                          <a:ln>
                            <a:noFill/>
                          </a:ln>
                          <a:solidFill>
                            <a:schemeClr val="tx1"/>
                          </a:solidFill>
                          <a:effectLst/>
                          <a:latin typeface="+mn-lt"/>
                        </a:rPr>
                        <a:t>Administración</a:t>
                      </a:r>
                      <a:endParaRPr kumimoji="0" lang="es-ES" sz="1800" b="1"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1</a:t>
                      </a:r>
                      <a:endParaRPr kumimoji="0" lang="es-ES" sz="1800" b="0" i="0" u="none" strike="noStrike" cap="none" normalizeH="0" baseline="0" dirty="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2</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120</a:t>
                      </a:r>
                      <a:endParaRPr kumimoji="0" lang="es-ES" sz="1800" b="0" i="0" u="none" strike="noStrike" cap="none" normalizeH="0" baseline="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287000</a:t>
                      </a:r>
                      <a:endParaRPr kumimoji="0" lang="es-ES" sz="1800" b="0" i="0" u="none" strike="noStrike" cap="none" normalizeH="0" baseline="0" dirty="0" smtClean="0">
                        <a:ln>
                          <a:noFill/>
                        </a:ln>
                        <a:solidFill>
                          <a:schemeClr val="tx1"/>
                        </a:solidFill>
                        <a:effectLst/>
                        <a:latin typeface="+mn-lt"/>
                      </a:endParaRPr>
                    </a:p>
                  </a:txBody>
                  <a:tcPr horzOverflow="overflow">
                    <a:lnL w="28575" cap="flat" cmpd="sng" algn="ctr">
                      <a:solidFill>
                        <a:srgbClr val="003399"/>
                      </a:solidFill>
                      <a:prstDash val="solid"/>
                      <a:round/>
                      <a:headEnd type="none" w="med" len="med"/>
                      <a:tailEnd type="none" w="med" len="med"/>
                    </a:lnL>
                    <a:lnR w="28575" cap="flat" cmpd="sng" algn="ctr">
                      <a:solidFill>
                        <a:srgbClr val="003399"/>
                      </a:solidFill>
                      <a:prstDash val="solid"/>
                      <a:round/>
                      <a:headEnd type="none" w="med" len="med"/>
                      <a:tailEnd type="none" w="med" len="med"/>
                    </a:lnR>
                    <a:lnT w="28575" cap="flat" cmpd="sng" algn="ctr">
                      <a:solidFill>
                        <a:srgbClr val="003399"/>
                      </a:solidFill>
                      <a:prstDash val="solid"/>
                      <a:round/>
                      <a:headEnd type="none" w="med" len="med"/>
                      <a:tailEnd type="none" w="med" len="med"/>
                    </a:lnT>
                    <a:lnB w="28575" cap="flat" cmpd="sng" algn="ctr">
                      <a:solidFill>
                        <a:srgbClr val="003399"/>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220947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916521"/>
            <a:ext cx="8754290" cy="517065"/>
          </a:xfrm>
          <a:prstGeom prst="rect">
            <a:avLst/>
          </a:prstGeom>
        </p:spPr>
        <p:txBody>
          <a:bodyPr wrap="square">
            <a:spAutoFit/>
          </a:bodyPr>
          <a:lstStyle/>
          <a:p>
            <a:pPr algn="ctr">
              <a:lnSpc>
                <a:spcPct val="115000"/>
              </a:lnSpc>
              <a:spcAft>
                <a:spcPts val="0"/>
              </a:spcAft>
            </a:pPr>
            <a:r>
              <a:rPr lang="es-CO" sz="2400" b="1" dirty="0" smtClean="0"/>
              <a:t>Índice de Severidad </a:t>
            </a:r>
            <a:endParaRPr lang="es-CO"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4" name="Rectangle 5"/>
          <p:cNvSpPr>
            <a:spLocks noChangeArrowheads="1"/>
          </p:cNvSpPr>
          <p:nvPr/>
        </p:nvSpPr>
        <p:spPr bwMode="auto">
          <a:xfrm>
            <a:off x="3048672" y="2080708"/>
            <a:ext cx="265694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ES_tradnl" sz="2400" dirty="0">
                <a:latin typeface="+mn-lt"/>
              </a:rPr>
              <a:t>Índice de severidad</a:t>
            </a:r>
            <a:endParaRPr lang="es-ES" sz="2400" dirty="0">
              <a:latin typeface="+mn-lt"/>
            </a:endParaRPr>
          </a:p>
        </p:txBody>
      </p:sp>
      <p:sp>
        <p:nvSpPr>
          <p:cNvPr id="5" name="Text Box 4"/>
          <p:cNvSpPr txBox="1">
            <a:spLocks noChangeArrowheads="1"/>
          </p:cNvSpPr>
          <p:nvPr/>
        </p:nvSpPr>
        <p:spPr bwMode="auto">
          <a:xfrm>
            <a:off x="1967537" y="2542373"/>
            <a:ext cx="5410200" cy="466725"/>
          </a:xfrm>
          <a:prstGeom prst="rect">
            <a:avLst/>
          </a:prstGeom>
          <a:solidFill>
            <a:schemeClr val="accent6">
              <a:lumMod val="40000"/>
              <a:lumOff val="60000"/>
            </a:schemeClr>
          </a:solidFill>
          <a:ln w="9525">
            <a:solidFill>
              <a:schemeClr val="tx1"/>
            </a:solidFill>
            <a:miter lim="800000"/>
            <a:headEnd/>
            <a:tailEnd/>
          </a:ln>
          <a:effec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400" dirty="0">
                <a:latin typeface="+mn-lt"/>
              </a:rPr>
              <a:t>154   /  1023000  x  240000  =  </a:t>
            </a:r>
            <a:r>
              <a:rPr lang="es-CO" sz="2400" i="1" dirty="0">
                <a:latin typeface="+mn-lt"/>
              </a:rPr>
              <a:t>36.12</a:t>
            </a:r>
            <a:endParaRPr lang="es-ES" sz="2400" i="1" dirty="0">
              <a:latin typeface="+mn-lt"/>
            </a:endParaRPr>
          </a:p>
        </p:txBody>
      </p:sp>
      <p:sp>
        <p:nvSpPr>
          <p:cNvPr id="6" name="Text Box 6"/>
          <p:cNvSpPr txBox="1">
            <a:spLocks noChangeArrowheads="1"/>
          </p:cNvSpPr>
          <p:nvPr/>
        </p:nvSpPr>
        <p:spPr bwMode="auto">
          <a:xfrm>
            <a:off x="504730" y="3347581"/>
            <a:ext cx="1944956" cy="400110"/>
          </a:xfrm>
          <a:prstGeom prst="rect">
            <a:avLst/>
          </a:prstGeom>
          <a:noFill/>
          <a:ln>
            <a:noFill/>
          </a:ln>
          <a:effectLst/>
          <a:extLst>
            <a:ext uri="{909E8E84-426E-40DD-AFC4-6F175D3DCCD1}">
              <a14:hiddenFill xmlns:a14="http://schemas.microsoft.com/office/drawing/2010/main">
                <a:solidFill>
                  <a:srgbClr val="66FF3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Blip>
                <a:blip r:embed="rId2"/>
              </a:buBlip>
            </a:pPr>
            <a:r>
              <a:rPr lang="es-CO" sz="2000" dirty="0">
                <a:latin typeface="+mn-lt"/>
              </a:rPr>
              <a:t> Interpretación</a:t>
            </a:r>
            <a:endParaRPr lang="es-ES" sz="2000" dirty="0">
              <a:latin typeface="+mn-lt"/>
            </a:endParaRPr>
          </a:p>
        </p:txBody>
      </p:sp>
      <p:sp>
        <p:nvSpPr>
          <p:cNvPr id="7" name="Text Box 7"/>
          <p:cNvSpPr txBox="1">
            <a:spLocks noChangeArrowheads="1"/>
          </p:cNvSpPr>
          <p:nvPr/>
        </p:nvSpPr>
        <p:spPr bwMode="auto">
          <a:xfrm>
            <a:off x="525740" y="4172924"/>
            <a:ext cx="8153400" cy="650875"/>
          </a:xfrm>
          <a:prstGeom prst="rect">
            <a:avLst/>
          </a:prstGeom>
          <a:noFill/>
          <a:ln w="9525">
            <a:solidFill>
              <a:srgbClr val="003399"/>
            </a:solidFill>
            <a:miter lim="800000"/>
            <a:headEnd/>
            <a:tailEnd/>
          </a:ln>
          <a:effectLst/>
          <a:extLst>
            <a:ext uri="{909E8E84-426E-40DD-AFC4-6F175D3DCCD1}">
              <a14:hiddenFill xmlns:a14="http://schemas.microsoft.com/office/drawing/2010/main">
                <a:gradFill rotWithShape="0">
                  <a:gsLst>
                    <a:gs pos="0">
                      <a:srgbClr val="FFFF00"/>
                    </a:gs>
                    <a:gs pos="100000">
                      <a:srgbClr val="FFFFF7"/>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800" dirty="0">
                <a:latin typeface="+mn-lt"/>
              </a:rPr>
              <a:t>36.12  días perdidos por cada 100 trabajadores de tiempo completo en el  año</a:t>
            </a:r>
          </a:p>
          <a:p>
            <a:pPr algn="ctr">
              <a:spcBef>
                <a:spcPct val="0"/>
              </a:spcBef>
              <a:buFontTx/>
              <a:buNone/>
            </a:pPr>
            <a:r>
              <a:rPr lang="es-CO" sz="1800" dirty="0">
                <a:latin typeface="+mn-lt"/>
              </a:rPr>
              <a:t>36.12 días perdidos por cada 240000 horas hombre trabajadas en el año</a:t>
            </a:r>
            <a:endParaRPr lang="es-ES" sz="1800" dirty="0">
              <a:latin typeface="+mn-lt"/>
            </a:endParaRPr>
          </a:p>
        </p:txBody>
      </p:sp>
    </p:spTree>
    <p:extLst>
      <p:ext uri="{BB962C8B-B14F-4D97-AF65-F5344CB8AC3E}">
        <p14:creationId xmlns:p14="http://schemas.microsoft.com/office/powerpoint/2010/main" val="6009827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916521"/>
            <a:ext cx="8754290" cy="517065"/>
          </a:xfrm>
          <a:prstGeom prst="rect">
            <a:avLst/>
          </a:prstGeom>
        </p:spPr>
        <p:txBody>
          <a:bodyPr wrap="square">
            <a:spAutoFit/>
          </a:bodyPr>
          <a:lstStyle/>
          <a:p>
            <a:pPr algn="ctr">
              <a:lnSpc>
                <a:spcPct val="115000"/>
              </a:lnSpc>
              <a:spcAft>
                <a:spcPts val="0"/>
              </a:spcAft>
            </a:pPr>
            <a:r>
              <a:rPr lang="es-CO" sz="2400" b="1" dirty="0" smtClean="0"/>
              <a:t>Índice de lesión incapacitante </a:t>
            </a:r>
            <a:endParaRPr lang="es-CO"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4" name="Text Box 1033"/>
          <p:cNvSpPr txBox="1">
            <a:spLocks noChangeArrowheads="1"/>
          </p:cNvSpPr>
          <p:nvPr/>
        </p:nvSpPr>
        <p:spPr bwMode="auto">
          <a:xfrm>
            <a:off x="1775346" y="1871965"/>
            <a:ext cx="5486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000" u="sng" dirty="0">
                <a:latin typeface="+mn-lt"/>
                <a:cs typeface="Calibri" panose="020F0502020204030204" pitchFamily="34" charset="0"/>
              </a:rPr>
              <a:t>Índice de Frecuencia  x  Índice de Severidad</a:t>
            </a:r>
            <a:endParaRPr lang="es-ES" sz="2000" u="sng" dirty="0">
              <a:latin typeface="+mn-lt"/>
              <a:cs typeface="Calibri" panose="020F0502020204030204" pitchFamily="34" charset="0"/>
            </a:endParaRPr>
          </a:p>
        </p:txBody>
      </p:sp>
      <p:sp>
        <p:nvSpPr>
          <p:cNvPr id="5" name="Rectangle 1031"/>
          <p:cNvSpPr>
            <a:spLocks noChangeArrowheads="1"/>
          </p:cNvSpPr>
          <p:nvPr/>
        </p:nvSpPr>
        <p:spPr bwMode="auto">
          <a:xfrm>
            <a:off x="3773895" y="2268840"/>
            <a:ext cx="12065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000" dirty="0">
                <a:latin typeface="+mn-lt"/>
                <a:cs typeface="Calibri" panose="020F0502020204030204" pitchFamily="34" charset="0"/>
              </a:rPr>
              <a:t>      1000</a:t>
            </a:r>
            <a:endParaRPr lang="es-ES" sz="2000" dirty="0">
              <a:latin typeface="+mn-lt"/>
              <a:cs typeface="Calibri" panose="020F0502020204030204" pitchFamily="34" charset="0"/>
            </a:endParaRPr>
          </a:p>
          <a:p>
            <a:pPr algn="ctr">
              <a:spcBef>
                <a:spcPct val="0"/>
              </a:spcBef>
              <a:buFontTx/>
              <a:buNone/>
            </a:pPr>
            <a:endParaRPr lang="es-ES" sz="2400" dirty="0">
              <a:latin typeface="+mn-lt"/>
              <a:cs typeface="Calibri" panose="020F0502020204030204" pitchFamily="34" charset="0"/>
            </a:endParaRPr>
          </a:p>
        </p:txBody>
      </p:sp>
      <p:sp>
        <p:nvSpPr>
          <p:cNvPr id="6" name="Rectangle 1032"/>
          <p:cNvSpPr>
            <a:spLocks noChangeArrowheads="1"/>
          </p:cNvSpPr>
          <p:nvPr/>
        </p:nvSpPr>
        <p:spPr bwMode="auto">
          <a:xfrm>
            <a:off x="7170761" y="1842441"/>
            <a:ext cx="609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CO" sz="2000" dirty="0">
                <a:latin typeface="+mn-lt"/>
              </a:rPr>
              <a:t>x K</a:t>
            </a:r>
            <a:endParaRPr lang="es-ES" sz="2000" dirty="0">
              <a:latin typeface="+mn-lt"/>
            </a:endParaRPr>
          </a:p>
        </p:txBody>
      </p:sp>
      <p:sp>
        <p:nvSpPr>
          <p:cNvPr id="7" name="Rectangle 1029"/>
          <p:cNvSpPr>
            <a:spLocks noChangeArrowheads="1"/>
          </p:cNvSpPr>
          <p:nvPr/>
        </p:nvSpPr>
        <p:spPr bwMode="auto">
          <a:xfrm>
            <a:off x="801417" y="1871965"/>
            <a:ext cx="66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CO" sz="1800" dirty="0">
                <a:latin typeface="+mn-lt"/>
                <a:cs typeface="Calibri" panose="020F0502020204030204" pitchFamily="34" charset="0"/>
              </a:rPr>
              <a:t>ILI =</a:t>
            </a:r>
            <a:endParaRPr lang="es-ES" sz="1800" dirty="0">
              <a:latin typeface="+mn-lt"/>
              <a:cs typeface="Calibri" panose="020F0502020204030204" pitchFamily="34" charset="0"/>
            </a:endParaRPr>
          </a:p>
        </p:txBody>
      </p:sp>
      <p:sp>
        <p:nvSpPr>
          <p:cNvPr id="8" name="Text Box 1036"/>
          <p:cNvSpPr txBox="1">
            <a:spLocks noChangeArrowheads="1"/>
          </p:cNvSpPr>
          <p:nvPr/>
        </p:nvSpPr>
        <p:spPr bwMode="auto">
          <a:xfrm>
            <a:off x="2300631" y="2800007"/>
            <a:ext cx="4435830" cy="461665"/>
          </a:xfrm>
          <a:prstGeom prst="rect">
            <a:avLst/>
          </a:prstGeom>
          <a:noFill/>
          <a:ln w="9525">
            <a:solidFill>
              <a:srgbClr val="000080"/>
            </a:solidFill>
            <a:miter lim="800000"/>
            <a:headEnd/>
            <a:tailEnd/>
          </a:ln>
          <a:effectLst/>
          <a:extLst>
            <a:ext uri="{909E8E84-426E-40DD-AFC4-6F175D3DCCD1}">
              <a14:hiddenFill xmlns:a14="http://schemas.microsoft.com/office/drawing/2010/main">
                <a:gradFill rotWithShape="0">
                  <a:gsLst>
                    <a:gs pos="0">
                      <a:schemeClr val="accent1"/>
                    </a:gs>
                    <a:gs pos="100000">
                      <a:srgbClr val="A1ECD9"/>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400">
                <a:latin typeface="+mn-lt"/>
                <a:cs typeface="Calibri" panose="020F0502020204030204" pitchFamily="34" charset="0"/>
              </a:rPr>
              <a:t>25   /  1023000  x  240000  =  </a:t>
            </a:r>
            <a:r>
              <a:rPr lang="es-CO" sz="2400" i="1">
                <a:latin typeface="+mn-lt"/>
                <a:cs typeface="Calibri" panose="020F0502020204030204" pitchFamily="34" charset="0"/>
              </a:rPr>
              <a:t>5.86 </a:t>
            </a:r>
            <a:endParaRPr lang="es-ES" sz="2400" i="1">
              <a:latin typeface="+mn-lt"/>
              <a:cs typeface="Calibri" panose="020F0502020204030204" pitchFamily="34" charset="0"/>
            </a:endParaRPr>
          </a:p>
        </p:txBody>
      </p:sp>
      <p:sp>
        <p:nvSpPr>
          <p:cNvPr id="9" name="Text Box 1035"/>
          <p:cNvSpPr txBox="1">
            <a:spLocks noChangeArrowheads="1"/>
          </p:cNvSpPr>
          <p:nvPr/>
        </p:nvSpPr>
        <p:spPr bwMode="auto">
          <a:xfrm>
            <a:off x="801417" y="2800007"/>
            <a:ext cx="611065" cy="400110"/>
          </a:xfrm>
          <a:prstGeom prst="rect">
            <a:avLst/>
          </a:prstGeom>
          <a:solidFill>
            <a:schemeClr val="accent6">
              <a:lumMod val="40000"/>
              <a:lumOff val="60000"/>
            </a:schemeClr>
          </a:solidFill>
          <a:ln w="9525">
            <a:solidFill>
              <a:schemeClr val="tx1"/>
            </a:solidFill>
            <a:miter lim="800000"/>
            <a:headEnd/>
            <a:tailEnd/>
          </a:ln>
          <a:effec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000">
                <a:latin typeface="+mn-lt"/>
                <a:cs typeface="Calibri" panose="020F0502020204030204" pitchFamily="34" charset="0"/>
              </a:rPr>
              <a:t>IF = </a:t>
            </a:r>
            <a:endParaRPr lang="es-ES" sz="2000">
              <a:latin typeface="+mn-lt"/>
              <a:cs typeface="Calibri" panose="020F0502020204030204" pitchFamily="34" charset="0"/>
            </a:endParaRPr>
          </a:p>
        </p:txBody>
      </p:sp>
      <p:sp>
        <p:nvSpPr>
          <p:cNvPr id="10" name="Text Box 1037"/>
          <p:cNvSpPr txBox="1">
            <a:spLocks noChangeArrowheads="1"/>
          </p:cNvSpPr>
          <p:nvPr/>
        </p:nvSpPr>
        <p:spPr bwMode="auto">
          <a:xfrm>
            <a:off x="842737" y="3733800"/>
            <a:ext cx="619080" cy="400110"/>
          </a:xfrm>
          <a:prstGeom prst="rect">
            <a:avLst/>
          </a:prstGeom>
          <a:solidFill>
            <a:schemeClr val="accent6">
              <a:lumMod val="40000"/>
              <a:lumOff val="60000"/>
            </a:schemeClr>
          </a:solidFill>
          <a:ln w="9525">
            <a:solidFill>
              <a:schemeClr val="tx1"/>
            </a:solidFill>
            <a:miter lim="800000"/>
            <a:headEnd/>
            <a:tailEnd/>
          </a:ln>
          <a:effec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000">
                <a:latin typeface="+mn-lt"/>
                <a:cs typeface="Calibri" panose="020F0502020204030204" pitchFamily="34" charset="0"/>
              </a:rPr>
              <a:t>IS = </a:t>
            </a:r>
            <a:endParaRPr lang="es-ES" sz="2000">
              <a:latin typeface="+mn-lt"/>
              <a:cs typeface="Calibri" panose="020F0502020204030204" pitchFamily="34" charset="0"/>
            </a:endParaRPr>
          </a:p>
        </p:txBody>
      </p:sp>
      <p:sp>
        <p:nvSpPr>
          <p:cNvPr id="11" name="Text Box 1038"/>
          <p:cNvSpPr txBox="1">
            <a:spLocks noChangeArrowheads="1"/>
          </p:cNvSpPr>
          <p:nvPr/>
        </p:nvSpPr>
        <p:spPr bwMode="auto">
          <a:xfrm>
            <a:off x="2300631" y="3733800"/>
            <a:ext cx="4746812" cy="461665"/>
          </a:xfrm>
          <a:prstGeom prst="rect">
            <a:avLst/>
          </a:prstGeom>
          <a:noFill/>
          <a:ln w="9525">
            <a:solidFill>
              <a:srgbClr val="003399"/>
            </a:solidFill>
            <a:miter lim="800000"/>
            <a:headEnd/>
            <a:tailEnd/>
          </a:ln>
          <a:effectLst/>
          <a:extLst>
            <a:ext uri="{909E8E84-426E-40DD-AFC4-6F175D3DCCD1}">
              <a14:hiddenFill xmlns:a14="http://schemas.microsoft.com/office/drawing/2010/main">
                <a:gradFill rotWithShape="0">
                  <a:gsLst>
                    <a:gs pos="0">
                      <a:schemeClr val="accent1"/>
                    </a:gs>
                    <a:gs pos="100000">
                      <a:srgbClr val="A1ECD9"/>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400">
                <a:latin typeface="+mn-lt"/>
                <a:cs typeface="Calibri" panose="020F0502020204030204" pitchFamily="34" charset="0"/>
              </a:rPr>
              <a:t>154   /  1023000  x  240000  =  </a:t>
            </a:r>
            <a:r>
              <a:rPr lang="es-CO" sz="2400" i="1">
                <a:latin typeface="+mn-lt"/>
                <a:cs typeface="Calibri" panose="020F0502020204030204" pitchFamily="34" charset="0"/>
              </a:rPr>
              <a:t>36.12 </a:t>
            </a:r>
            <a:endParaRPr lang="es-ES" sz="2400" i="1">
              <a:latin typeface="+mn-lt"/>
              <a:cs typeface="Calibri" panose="020F0502020204030204" pitchFamily="34" charset="0"/>
            </a:endParaRPr>
          </a:p>
        </p:txBody>
      </p:sp>
      <p:sp>
        <p:nvSpPr>
          <p:cNvPr id="14" name="Text Box 1039"/>
          <p:cNvSpPr txBox="1">
            <a:spLocks noChangeArrowheads="1"/>
          </p:cNvSpPr>
          <p:nvPr/>
        </p:nvSpPr>
        <p:spPr bwMode="auto">
          <a:xfrm>
            <a:off x="842737" y="4572000"/>
            <a:ext cx="675186" cy="400110"/>
          </a:xfrm>
          <a:prstGeom prst="rect">
            <a:avLst/>
          </a:prstGeom>
          <a:solidFill>
            <a:schemeClr val="accent6">
              <a:lumMod val="40000"/>
              <a:lumOff val="60000"/>
            </a:schemeClr>
          </a:solidFill>
          <a:ln w="9525">
            <a:solidFill>
              <a:schemeClr val="tx1"/>
            </a:solidFill>
            <a:miter lim="800000"/>
            <a:headEnd/>
            <a:tailEnd/>
          </a:ln>
          <a:effec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000">
                <a:latin typeface="+mn-lt"/>
                <a:cs typeface="Calibri" panose="020F0502020204030204" pitchFamily="34" charset="0"/>
              </a:rPr>
              <a:t>ILI = </a:t>
            </a:r>
            <a:endParaRPr lang="es-ES" sz="2000">
              <a:latin typeface="+mn-lt"/>
              <a:cs typeface="Calibri" panose="020F0502020204030204" pitchFamily="34" charset="0"/>
            </a:endParaRPr>
          </a:p>
        </p:txBody>
      </p:sp>
      <p:sp>
        <p:nvSpPr>
          <p:cNvPr id="15" name="Text Box 1040"/>
          <p:cNvSpPr txBox="1">
            <a:spLocks noChangeArrowheads="1"/>
          </p:cNvSpPr>
          <p:nvPr/>
        </p:nvSpPr>
        <p:spPr bwMode="auto">
          <a:xfrm>
            <a:off x="2300631" y="4495800"/>
            <a:ext cx="5029200" cy="646331"/>
          </a:xfrm>
          <a:prstGeom prst="rect">
            <a:avLst/>
          </a:prstGeom>
          <a:noFill/>
          <a:ln w="9525">
            <a:solidFill>
              <a:srgbClr val="003399"/>
            </a:solidFill>
            <a:miter lim="800000"/>
            <a:headEnd/>
            <a:tailEnd/>
          </a:ln>
          <a:effectLst/>
          <a:extLst>
            <a:ext uri="{909E8E84-426E-40DD-AFC4-6F175D3DCCD1}">
              <a14:hiddenFill xmlns:a14="http://schemas.microsoft.com/office/drawing/2010/main">
                <a:gradFill rotWithShape="0">
                  <a:gsLst>
                    <a:gs pos="0">
                      <a:schemeClr val="accent1"/>
                    </a:gs>
                    <a:gs pos="100000">
                      <a:srgbClr val="D8F7EF"/>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800" u="sng" dirty="0">
                <a:latin typeface="+mn-lt"/>
                <a:cs typeface="Calibri" panose="020F0502020204030204" pitchFamily="34" charset="0"/>
              </a:rPr>
              <a:t> 5.86   x  36.12</a:t>
            </a:r>
            <a:r>
              <a:rPr lang="es-CO" sz="1800" dirty="0">
                <a:latin typeface="+mn-lt"/>
                <a:cs typeface="Calibri" panose="020F0502020204030204" pitchFamily="34" charset="0"/>
              </a:rPr>
              <a:t>   = </a:t>
            </a:r>
            <a:r>
              <a:rPr lang="es-CO" sz="1800" i="1" dirty="0">
                <a:latin typeface="+mn-lt"/>
                <a:cs typeface="Calibri" panose="020F0502020204030204" pitchFamily="34" charset="0"/>
              </a:rPr>
              <a:t>2.11</a:t>
            </a:r>
          </a:p>
          <a:p>
            <a:pPr>
              <a:spcBef>
                <a:spcPct val="0"/>
              </a:spcBef>
              <a:buFontTx/>
              <a:buNone/>
            </a:pPr>
            <a:r>
              <a:rPr lang="es-CO" sz="1800" dirty="0">
                <a:latin typeface="+mn-lt"/>
                <a:cs typeface="Calibri" panose="020F0502020204030204" pitchFamily="34" charset="0"/>
              </a:rPr>
              <a:t>                   </a:t>
            </a:r>
            <a:r>
              <a:rPr lang="es-CO" sz="1800" dirty="0" smtClean="0">
                <a:latin typeface="+mn-lt"/>
                <a:cs typeface="Calibri" panose="020F0502020204030204" pitchFamily="34" charset="0"/>
              </a:rPr>
              <a:t>                       </a:t>
            </a:r>
            <a:r>
              <a:rPr lang="es-CO" sz="1800" dirty="0">
                <a:latin typeface="+mn-lt"/>
                <a:cs typeface="Calibri" panose="020F0502020204030204" pitchFamily="34" charset="0"/>
              </a:rPr>
              <a:t>100   </a:t>
            </a:r>
            <a:endParaRPr lang="es-ES" sz="1800" dirty="0">
              <a:latin typeface="+mn-lt"/>
              <a:cs typeface="Calibri" panose="020F0502020204030204" pitchFamily="34" charset="0"/>
            </a:endParaRPr>
          </a:p>
        </p:txBody>
      </p:sp>
      <p:sp>
        <p:nvSpPr>
          <p:cNvPr id="16" name="Text Box 1041"/>
          <p:cNvSpPr txBox="1">
            <a:spLocks noChangeArrowheads="1"/>
          </p:cNvSpPr>
          <p:nvPr/>
        </p:nvSpPr>
        <p:spPr bwMode="auto">
          <a:xfrm>
            <a:off x="159026" y="5198145"/>
            <a:ext cx="8712019" cy="861774"/>
          </a:xfrm>
          <a:prstGeom prst="rect">
            <a:avLst/>
          </a:prstGeom>
          <a:noFill/>
          <a:ln>
            <a:noFill/>
          </a:ln>
          <a:effectLst/>
          <a:extLst>
            <a:ext uri="{909E8E84-426E-40DD-AFC4-6F175D3DCCD1}">
              <a14:hiddenFill xmlns:a14="http://schemas.microsoft.com/office/drawing/2010/main">
                <a:gradFill rotWithShape="0">
                  <a:gsLst>
                    <a:gs pos="0">
                      <a:srgbClr val="FFFF00"/>
                    </a:gs>
                    <a:gs pos="100000">
                      <a:srgbClr val="FFFFF7"/>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1600" dirty="0">
                <a:latin typeface="+mn-lt"/>
                <a:cs typeface="Calibri" panose="020F0502020204030204" pitchFamily="34" charset="0"/>
              </a:rPr>
              <a:t>El ILI se interpreta como una medida global de las lesiones incapacitantes.</a:t>
            </a:r>
          </a:p>
          <a:p>
            <a:pPr algn="ctr">
              <a:spcBef>
                <a:spcPct val="0"/>
              </a:spcBef>
              <a:buFontTx/>
              <a:buNone/>
            </a:pPr>
            <a:r>
              <a:rPr lang="es-CO" sz="1600" dirty="0">
                <a:latin typeface="+mn-lt"/>
                <a:cs typeface="Calibri" panose="020F0502020204030204" pitchFamily="34" charset="0"/>
              </a:rPr>
              <a:t>Se usa para clasificar la experiencia en las empresas</a:t>
            </a:r>
          </a:p>
          <a:p>
            <a:pPr algn="ctr">
              <a:spcBef>
                <a:spcPct val="0"/>
              </a:spcBef>
              <a:buFontTx/>
              <a:buNone/>
            </a:pPr>
            <a:endParaRPr lang="es-ES" sz="1800" dirty="0">
              <a:latin typeface="+mn-lt"/>
              <a:cs typeface="Calibri" panose="020F0502020204030204" pitchFamily="34" charset="0"/>
            </a:endParaRPr>
          </a:p>
        </p:txBody>
      </p:sp>
    </p:spTree>
    <p:extLst>
      <p:ext uri="{BB962C8B-B14F-4D97-AF65-F5344CB8AC3E}">
        <p14:creationId xmlns:p14="http://schemas.microsoft.com/office/powerpoint/2010/main" val="39357721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916521"/>
            <a:ext cx="8754290" cy="492122"/>
          </a:xfrm>
          <a:prstGeom prst="rect">
            <a:avLst/>
          </a:prstGeom>
        </p:spPr>
        <p:txBody>
          <a:bodyPr wrap="square">
            <a:spAutoFit/>
          </a:bodyPr>
          <a:lstStyle/>
          <a:p>
            <a:pPr algn="ctr">
              <a:lnSpc>
                <a:spcPct val="115000"/>
              </a:lnSpc>
              <a:spcAft>
                <a:spcPts val="0"/>
              </a:spcAft>
            </a:pPr>
            <a:r>
              <a:rPr lang="es-CO" sz="2400" b="1" dirty="0" smtClean="0"/>
              <a:t>Proporción de letalidad de accidente de trabajo  </a:t>
            </a:r>
            <a:endParaRPr lang="es-CO"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4" name="Rectangle 3"/>
          <p:cNvSpPr txBox="1">
            <a:spLocks noChangeArrowheads="1"/>
          </p:cNvSpPr>
          <p:nvPr/>
        </p:nvSpPr>
        <p:spPr>
          <a:xfrm>
            <a:off x="654875" y="2080297"/>
            <a:ext cx="7772400" cy="386427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buClr>
                <a:srgbClr val="16EA58"/>
              </a:buClr>
              <a:buFontTx/>
              <a:buNone/>
            </a:pPr>
            <a:endParaRPr lang="es-ES" sz="2000" b="1" dirty="0" smtClean="0"/>
          </a:p>
        </p:txBody>
      </p:sp>
      <p:sp>
        <p:nvSpPr>
          <p:cNvPr id="2" name="Rectángulo 1"/>
          <p:cNvSpPr/>
          <p:nvPr/>
        </p:nvSpPr>
        <p:spPr>
          <a:xfrm>
            <a:off x="498143" y="1735802"/>
            <a:ext cx="8045355" cy="1047979"/>
          </a:xfrm>
          <a:prstGeom prst="rect">
            <a:avLst/>
          </a:prstGeom>
        </p:spPr>
        <p:txBody>
          <a:bodyPr wrap="square">
            <a:spAutoFit/>
          </a:bodyPr>
          <a:lstStyle/>
          <a:p>
            <a:pPr algn="just">
              <a:lnSpc>
                <a:spcPct val="115000"/>
              </a:lnSpc>
              <a:spcAft>
                <a:spcPts val="0"/>
              </a:spcAft>
            </a:pPr>
            <a:r>
              <a:rPr lang="es-CO" dirty="0">
                <a:latin typeface="Calibri" panose="020F0502020204030204" pitchFamily="34" charset="0"/>
                <a:ea typeface="Calibri" panose="020F0502020204030204" pitchFamily="34" charset="0"/>
                <a:cs typeface="Times New Roman" panose="02020603050405020304" pitchFamily="18" charset="0"/>
              </a:rPr>
              <a:t>Expresa la relación porcentual de accidentes mortales ocurridos en el periodo, en relación con el número total de accidentes de trabajo ocurridos en el mismo periodo.</a:t>
            </a:r>
            <a:endParaRPr lang="es-CO"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p:cNvSpPr>
            <a:spLocks noChangeArrowheads="1"/>
          </p:cNvSpPr>
          <p:nvPr/>
        </p:nvSpPr>
        <p:spPr bwMode="auto">
          <a:xfrm>
            <a:off x="2399196" y="3409074"/>
            <a:ext cx="3860351"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1100" b="1" i="0" u="none" strike="noStrike" cap="none" normalizeH="0" baseline="0" smtClean="0">
                <a:ln>
                  <a:noFill/>
                </a:ln>
                <a:solidFill>
                  <a:schemeClr val="tx1"/>
                </a:solidFill>
                <a:effectLst/>
                <a:latin typeface="Arial" panose="020B0604020202020204" pitchFamily="34" charset="0"/>
                <a:ea typeface="Calibri" panose="020F0502020204030204" pitchFamily="34" charset="0"/>
              </a:rPr>
              <a:t>Letalidad AT = N° de AT mortales en el año           x  100</a:t>
            </a:r>
            <a:endParaRPr kumimoji="0" lang="es-CO"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sz="1800" b="0" i="0" u="none" strike="noStrike" cap="none" normalizeH="0" baseline="0" smtClean="0">
              <a:ln>
                <a:noFill/>
              </a:ln>
              <a:solidFill>
                <a:schemeClr val="tx1"/>
              </a:solidFill>
              <a:effectLst/>
              <a:latin typeface="Arial" panose="020B0604020202020204" pitchFamily="34" charset="0"/>
            </a:endParaRPr>
          </a:p>
        </p:txBody>
      </p:sp>
      <p:sp>
        <p:nvSpPr>
          <p:cNvPr id="9" name="Conector recto 89090"/>
          <p:cNvSpPr>
            <a:spLocks noChangeShapeType="1"/>
          </p:cNvSpPr>
          <p:nvPr/>
        </p:nvSpPr>
        <p:spPr bwMode="auto">
          <a:xfrm flipV="1">
            <a:off x="2863085" y="3777959"/>
            <a:ext cx="2857500" cy="19050"/>
          </a:xfrm>
          <a:prstGeom prst="line">
            <a:avLst/>
          </a:prstGeom>
          <a:noFill/>
          <a:ln w="6350">
            <a:solidFill>
              <a:srgbClr val="5B9BD5"/>
            </a:solidFill>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es-CO"/>
          </a:p>
        </p:txBody>
      </p:sp>
      <p:sp>
        <p:nvSpPr>
          <p:cNvPr id="10" name="Rectangle 3"/>
          <p:cNvSpPr>
            <a:spLocks noChangeArrowheads="1"/>
          </p:cNvSpPr>
          <p:nvPr/>
        </p:nvSpPr>
        <p:spPr bwMode="auto">
          <a:xfrm>
            <a:off x="3662045" y="3740432"/>
            <a:ext cx="1430199" cy="846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800" b="0" i="0" u="none" strike="noStrike" cap="none" normalizeH="0" baseline="0" dirty="0" smtClean="0">
                <a:ln>
                  <a:noFill/>
                </a:ln>
                <a:solidFill>
                  <a:schemeClr val="tx1"/>
                </a:solidFill>
                <a:effectLst/>
                <a:latin typeface="Arial" panose="020B0604020202020204" pitchFamily="34" charset="0"/>
              </a:rPr>
              <a:t/>
            </a:r>
            <a:br>
              <a:rPr kumimoji="0" lang="es-CO" sz="800" b="0" i="0" u="none" strike="noStrike" cap="none" normalizeH="0" baseline="0" dirty="0" smtClean="0">
                <a:ln>
                  <a:noFill/>
                </a:ln>
                <a:solidFill>
                  <a:schemeClr val="tx1"/>
                </a:solidFill>
                <a:effectLst/>
                <a:latin typeface="Arial" panose="020B0604020202020204" pitchFamily="34" charset="0"/>
              </a:rPr>
            </a:br>
            <a:endParaRPr kumimoji="0" lang="es-CO" sz="12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CO" sz="1100"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rPr>
              <a:t>N° total de AT año.</a:t>
            </a:r>
            <a:endParaRPr kumimoji="0" lang="es-CO" sz="800" b="0" i="0" u="none" strike="noStrike" cap="none" normalizeH="0" baseline="0" dirty="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68272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916521"/>
            <a:ext cx="8754290" cy="941796"/>
          </a:xfrm>
          <a:prstGeom prst="rect">
            <a:avLst/>
          </a:prstGeom>
        </p:spPr>
        <p:txBody>
          <a:bodyPr wrap="square">
            <a:spAutoFit/>
          </a:bodyPr>
          <a:lstStyle/>
          <a:p>
            <a:pPr algn="ctr">
              <a:lnSpc>
                <a:spcPct val="115000"/>
              </a:lnSpc>
              <a:spcAft>
                <a:spcPts val="0"/>
              </a:spcAft>
            </a:pPr>
            <a:r>
              <a:rPr lang="es-CO" sz="2400" b="1" dirty="0" smtClean="0"/>
              <a:t>Principios </a:t>
            </a:r>
            <a:r>
              <a:rPr lang="es-CO" sz="2400" b="1" dirty="0"/>
              <a:t>básicos de estadística aplicada a la </a:t>
            </a:r>
            <a:r>
              <a:rPr lang="es-CO" sz="2400" b="1" dirty="0" smtClean="0"/>
              <a:t>prevención </a:t>
            </a:r>
            <a:r>
              <a:rPr lang="es-CO" sz="2400" b="1" dirty="0"/>
              <a:t>del </a:t>
            </a:r>
            <a:r>
              <a:rPr lang="es-CO" sz="2400" b="1" dirty="0" smtClean="0"/>
              <a:t>riesgo: Índice de enfermedad laboral </a:t>
            </a:r>
            <a:endParaRPr lang="es-CO"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4" name="Rectangle 3"/>
          <p:cNvSpPr txBox="1">
            <a:spLocks noChangeArrowheads="1"/>
          </p:cNvSpPr>
          <p:nvPr/>
        </p:nvSpPr>
        <p:spPr>
          <a:xfrm>
            <a:off x="654875" y="2080297"/>
            <a:ext cx="7772400" cy="3864279"/>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ct val="0"/>
              </a:spcBef>
              <a:buFontTx/>
              <a:buNone/>
            </a:pPr>
            <a:r>
              <a:rPr lang="es-CO" sz="2000" dirty="0" smtClean="0"/>
              <a:t>Para evaluar el impacto de los Sistemas de Gestión en Seguridad y salud en el trabajo sobre la enfermedad laboral se definen dos indicadores</a:t>
            </a:r>
            <a:endParaRPr lang="es-ES" sz="2000" dirty="0" smtClean="0"/>
          </a:p>
          <a:p>
            <a:pPr>
              <a:buClr>
                <a:srgbClr val="16EA58"/>
              </a:buClr>
              <a:buFontTx/>
              <a:buNone/>
            </a:pPr>
            <a:endParaRPr lang="es-ES" sz="2000" b="1" dirty="0" smtClean="0"/>
          </a:p>
        </p:txBody>
      </p:sp>
      <p:sp>
        <p:nvSpPr>
          <p:cNvPr id="5" name="AutoShape 4"/>
          <p:cNvSpPr>
            <a:spLocks noChangeArrowheads="1"/>
          </p:cNvSpPr>
          <p:nvPr/>
        </p:nvSpPr>
        <p:spPr bwMode="auto">
          <a:xfrm>
            <a:off x="2381947" y="3061230"/>
            <a:ext cx="762000" cy="951207"/>
          </a:xfrm>
          <a:prstGeom prst="curvedRightArrow">
            <a:avLst>
              <a:gd name="adj1" fmla="val 32000"/>
              <a:gd name="adj2" fmla="val 64000"/>
              <a:gd name="adj3" fmla="val 33333"/>
            </a:avLst>
          </a:prstGeom>
          <a:solidFill>
            <a:srgbClr val="99CC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s-CO" sz="2000" b="1">
              <a:latin typeface="+mn-lt"/>
            </a:endParaRPr>
          </a:p>
        </p:txBody>
      </p:sp>
      <p:sp>
        <p:nvSpPr>
          <p:cNvPr id="6" name="AutoShape 6"/>
          <p:cNvSpPr>
            <a:spLocks noChangeArrowheads="1"/>
          </p:cNvSpPr>
          <p:nvPr/>
        </p:nvSpPr>
        <p:spPr bwMode="auto">
          <a:xfrm>
            <a:off x="5986042" y="3061231"/>
            <a:ext cx="685800" cy="951207"/>
          </a:xfrm>
          <a:prstGeom prst="curvedLeftArrow">
            <a:avLst>
              <a:gd name="adj1" fmla="val 35556"/>
              <a:gd name="adj2" fmla="val 71111"/>
              <a:gd name="adj3" fmla="val 33333"/>
            </a:avLst>
          </a:prstGeom>
          <a:solidFill>
            <a:srgbClr val="99CC00"/>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es-CO" sz="2000" b="1">
              <a:latin typeface="+mn-lt"/>
            </a:endParaRPr>
          </a:p>
        </p:txBody>
      </p:sp>
      <p:sp>
        <p:nvSpPr>
          <p:cNvPr id="7" name="Text Box 5"/>
          <p:cNvSpPr txBox="1">
            <a:spLocks noChangeArrowheads="1"/>
          </p:cNvSpPr>
          <p:nvPr/>
        </p:nvSpPr>
        <p:spPr bwMode="auto">
          <a:xfrm>
            <a:off x="1886647" y="4340597"/>
            <a:ext cx="1752600" cy="400110"/>
          </a:xfrm>
          <a:prstGeom prst="rect">
            <a:avLst/>
          </a:prstGeom>
          <a:noFill/>
          <a:ln w="9525">
            <a:solidFill>
              <a:srgbClr val="003399"/>
            </a:solidFill>
            <a:miter lim="800000"/>
            <a:headEnd/>
            <a:tailEnd/>
          </a:ln>
          <a:effectLst/>
          <a:extLst>
            <a:ext uri="{909E8E84-426E-40DD-AFC4-6F175D3DCCD1}">
              <a14:hiddenFill xmlns:a14="http://schemas.microsoft.com/office/drawing/2010/main">
                <a:gradFill rotWithShape="0">
                  <a:gsLst>
                    <a:gs pos="0">
                      <a:srgbClr val="FFFF00"/>
                    </a:gs>
                    <a:gs pos="100000">
                      <a:srgbClr val="FFFFA9"/>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000" b="1" dirty="0">
                <a:latin typeface="+mn-lt"/>
              </a:rPr>
              <a:t>Incidencia</a:t>
            </a:r>
            <a:endParaRPr lang="es-ES" sz="2000" b="1" i="1" u="sng" dirty="0">
              <a:latin typeface="+mn-lt"/>
            </a:endParaRPr>
          </a:p>
        </p:txBody>
      </p:sp>
      <p:sp>
        <p:nvSpPr>
          <p:cNvPr id="8" name="Text Box 7"/>
          <p:cNvSpPr txBox="1">
            <a:spLocks noChangeArrowheads="1"/>
          </p:cNvSpPr>
          <p:nvPr/>
        </p:nvSpPr>
        <p:spPr bwMode="auto">
          <a:xfrm>
            <a:off x="5624229" y="4340597"/>
            <a:ext cx="1409425" cy="400110"/>
          </a:xfrm>
          <a:prstGeom prst="rect">
            <a:avLst/>
          </a:prstGeom>
          <a:noFill/>
          <a:ln w="9525">
            <a:solidFill>
              <a:srgbClr val="003399"/>
            </a:solidFill>
            <a:miter lim="800000"/>
            <a:headEnd/>
            <a:tailEnd/>
          </a:ln>
          <a:effectLst/>
          <a:extLst>
            <a:ext uri="{909E8E84-426E-40DD-AFC4-6F175D3DCCD1}">
              <a14:hiddenFill xmlns:a14="http://schemas.microsoft.com/office/drawing/2010/main">
                <a:gradFill rotWithShape="0">
                  <a:gsLst>
                    <a:gs pos="0">
                      <a:srgbClr val="FFFF00"/>
                    </a:gs>
                    <a:gs pos="100000">
                      <a:srgbClr val="FFFFA9"/>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000" b="1">
                <a:latin typeface="+mn-lt"/>
              </a:rPr>
              <a:t>Prevalencia</a:t>
            </a:r>
            <a:endParaRPr lang="es-ES" sz="2000" b="1" i="1" u="sng">
              <a:latin typeface="+mn-lt"/>
            </a:endParaRPr>
          </a:p>
        </p:txBody>
      </p:sp>
    </p:spTree>
    <p:extLst>
      <p:ext uri="{BB962C8B-B14F-4D97-AF65-F5344CB8AC3E}">
        <p14:creationId xmlns:p14="http://schemas.microsoft.com/office/powerpoint/2010/main" val="12433987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916521"/>
            <a:ext cx="8754290" cy="941796"/>
          </a:xfrm>
          <a:prstGeom prst="rect">
            <a:avLst/>
          </a:prstGeom>
        </p:spPr>
        <p:txBody>
          <a:bodyPr wrap="square">
            <a:spAutoFit/>
          </a:bodyPr>
          <a:lstStyle/>
          <a:p>
            <a:pPr algn="ctr">
              <a:lnSpc>
                <a:spcPct val="115000"/>
              </a:lnSpc>
              <a:spcAft>
                <a:spcPts val="0"/>
              </a:spcAft>
            </a:pPr>
            <a:r>
              <a:rPr lang="es-CO" sz="2400" b="1" dirty="0" smtClean="0"/>
              <a:t>Principios </a:t>
            </a:r>
            <a:r>
              <a:rPr lang="es-CO" sz="2400" b="1" dirty="0"/>
              <a:t>básicos de estadística aplicada a la </a:t>
            </a:r>
            <a:r>
              <a:rPr lang="es-CO" sz="2400" b="1" dirty="0" smtClean="0"/>
              <a:t>prevención </a:t>
            </a:r>
            <a:r>
              <a:rPr lang="es-CO" sz="2400" b="1" dirty="0"/>
              <a:t>del </a:t>
            </a:r>
            <a:r>
              <a:rPr lang="es-CO" sz="2400" b="1" dirty="0" smtClean="0"/>
              <a:t>riesgo: Índice de enfermedad laboral </a:t>
            </a:r>
            <a:endParaRPr lang="es-CO"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4" name="Rectangle 4"/>
          <p:cNvSpPr>
            <a:spLocks noChangeArrowheads="1"/>
          </p:cNvSpPr>
          <p:nvPr/>
        </p:nvSpPr>
        <p:spPr bwMode="auto">
          <a:xfrm>
            <a:off x="372290" y="1853483"/>
            <a:ext cx="8382000" cy="1600200"/>
          </a:xfrm>
          <a:prstGeom prst="rect">
            <a:avLst/>
          </a:prstGeom>
          <a:solidFill>
            <a:schemeClr val="accent4">
              <a:lumMod val="60000"/>
              <a:lumOff val="40000"/>
            </a:schemeClr>
          </a:solidFill>
          <a:ln>
            <a:noFill/>
          </a:ln>
          <a:effectLst/>
        </p:spPr>
        <p:txBody>
          <a:bodyPr wrap="none" anchor="ct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400" i="1" u="sng" dirty="0">
                <a:latin typeface="+mn-lt"/>
              </a:rPr>
              <a:t>Incidencia</a:t>
            </a:r>
            <a:r>
              <a:rPr lang="es-CO" sz="2400" dirty="0">
                <a:latin typeface="+mn-lt"/>
              </a:rPr>
              <a:t>:  Se define como el número </a:t>
            </a:r>
          </a:p>
          <a:p>
            <a:pPr algn="ctr">
              <a:spcBef>
                <a:spcPct val="0"/>
              </a:spcBef>
              <a:buFontTx/>
              <a:buNone/>
            </a:pPr>
            <a:r>
              <a:rPr lang="es-CO" sz="2400" dirty="0">
                <a:latin typeface="+mn-lt"/>
              </a:rPr>
              <a:t>de casos nuevos que aparecen de una enfermedad </a:t>
            </a:r>
          </a:p>
          <a:p>
            <a:pPr algn="ctr">
              <a:spcBef>
                <a:spcPct val="0"/>
              </a:spcBef>
              <a:buFontTx/>
              <a:buNone/>
            </a:pPr>
            <a:r>
              <a:rPr lang="es-CO" sz="2400" dirty="0">
                <a:latin typeface="+mn-lt"/>
              </a:rPr>
              <a:t> en una población, en un lugar determinado y en un tiempo. </a:t>
            </a:r>
            <a:endParaRPr lang="es-ES" sz="2400" dirty="0">
              <a:latin typeface="+mn-lt"/>
            </a:endParaRPr>
          </a:p>
          <a:p>
            <a:pPr algn="ctr">
              <a:spcBef>
                <a:spcPct val="0"/>
              </a:spcBef>
              <a:buFontTx/>
              <a:buNone/>
            </a:pPr>
            <a:endParaRPr lang="es-ES" sz="2000" dirty="0">
              <a:latin typeface="+mn-lt"/>
            </a:endParaRPr>
          </a:p>
        </p:txBody>
      </p:sp>
      <p:sp>
        <p:nvSpPr>
          <p:cNvPr id="5" name="Text Box 14"/>
          <p:cNvSpPr txBox="1">
            <a:spLocks noChangeArrowheads="1"/>
          </p:cNvSpPr>
          <p:nvPr/>
        </p:nvSpPr>
        <p:spPr bwMode="auto">
          <a:xfrm>
            <a:off x="2629017" y="3264363"/>
            <a:ext cx="60198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CO" sz="1800" u="sng" dirty="0">
                <a:solidFill>
                  <a:srgbClr val="003399"/>
                </a:solidFill>
                <a:latin typeface="Arial" panose="020B0604020202020204" pitchFamily="34" charset="0"/>
              </a:rPr>
              <a:t>         </a:t>
            </a:r>
          </a:p>
          <a:p>
            <a:pPr>
              <a:spcBef>
                <a:spcPct val="0"/>
              </a:spcBef>
              <a:buFontTx/>
              <a:buNone/>
            </a:pPr>
            <a:r>
              <a:rPr lang="es-CO" sz="1800" u="sng" dirty="0">
                <a:solidFill>
                  <a:srgbClr val="003399"/>
                </a:solidFill>
                <a:latin typeface="Arial" panose="020B0604020202020204" pitchFamily="34" charset="0"/>
              </a:rPr>
              <a:t> </a:t>
            </a:r>
            <a:r>
              <a:rPr lang="es-CO" sz="1800" u="sng" dirty="0">
                <a:latin typeface="+mn-lt"/>
              </a:rPr>
              <a:t>#  de  casos  nuevos en  un  período </a:t>
            </a:r>
          </a:p>
        </p:txBody>
      </p:sp>
      <p:sp>
        <p:nvSpPr>
          <p:cNvPr id="6" name="Rectangle 18"/>
          <p:cNvSpPr>
            <a:spLocks noChangeArrowheads="1"/>
          </p:cNvSpPr>
          <p:nvPr/>
        </p:nvSpPr>
        <p:spPr bwMode="auto">
          <a:xfrm>
            <a:off x="2465244" y="3927899"/>
            <a:ext cx="4876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s-CO" sz="1800" dirty="0">
                <a:latin typeface="+mn-lt"/>
              </a:rPr>
              <a:t>Total de la población a riesgo en el período</a:t>
            </a:r>
            <a:endParaRPr lang="es-ES" sz="1800" dirty="0">
              <a:latin typeface="+mn-lt"/>
            </a:endParaRPr>
          </a:p>
        </p:txBody>
      </p:sp>
      <p:sp>
        <p:nvSpPr>
          <p:cNvPr id="7" name="Text Box 16"/>
          <p:cNvSpPr txBox="1">
            <a:spLocks noChangeArrowheads="1"/>
          </p:cNvSpPr>
          <p:nvPr/>
        </p:nvSpPr>
        <p:spPr bwMode="auto">
          <a:xfrm>
            <a:off x="1134551" y="3685611"/>
            <a:ext cx="1828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s-CO" sz="2000" dirty="0">
                <a:latin typeface="+mn-lt"/>
              </a:rPr>
              <a:t>Incidencia =</a:t>
            </a:r>
            <a:endParaRPr lang="es-ES" sz="2000" dirty="0">
              <a:latin typeface="+mn-lt"/>
            </a:endParaRPr>
          </a:p>
        </p:txBody>
      </p:sp>
      <p:sp>
        <p:nvSpPr>
          <p:cNvPr id="8" name="Text Box 19"/>
          <p:cNvSpPr txBox="1">
            <a:spLocks noChangeArrowheads="1"/>
          </p:cNvSpPr>
          <p:nvPr/>
        </p:nvSpPr>
        <p:spPr bwMode="auto">
          <a:xfrm>
            <a:off x="571617" y="4536900"/>
            <a:ext cx="80772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400" dirty="0">
                <a:latin typeface="+mn-lt"/>
              </a:rPr>
              <a:t>Se interpreta como la probabilidad de que un individuo desarrolle la enfermedad</a:t>
            </a:r>
            <a:endParaRPr lang="es-ES" sz="2400" dirty="0">
              <a:latin typeface="+mn-lt"/>
            </a:endParaRPr>
          </a:p>
          <a:p>
            <a:pPr>
              <a:spcBef>
                <a:spcPct val="50000"/>
              </a:spcBef>
              <a:buFontTx/>
              <a:buNone/>
            </a:pPr>
            <a:endParaRPr lang="es-ES" sz="2400" dirty="0">
              <a:latin typeface="+mn-lt"/>
            </a:endParaRPr>
          </a:p>
        </p:txBody>
      </p:sp>
    </p:spTree>
    <p:extLst>
      <p:ext uri="{BB962C8B-B14F-4D97-AF65-F5344CB8AC3E}">
        <p14:creationId xmlns:p14="http://schemas.microsoft.com/office/powerpoint/2010/main" val="7814124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916521"/>
            <a:ext cx="8754290" cy="941796"/>
          </a:xfrm>
          <a:prstGeom prst="rect">
            <a:avLst/>
          </a:prstGeom>
        </p:spPr>
        <p:txBody>
          <a:bodyPr wrap="square">
            <a:spAutoFit/>
          </a:bodyPr>
          <a:lstStyle/>
          <a:p>
            <a:pPr algn="ctr">
              <a:lnSpc>
                <a:spcPct val="115000"/>
              </a:lnSpc>
              <a:spcAft>
                <a:spcPts val="0"/>
              </a:spcAft>
            </a:pPr>
            <a:r>
              <a:rPr lang="es-CO" sz="2400" b="1" dirty="0" smtClean="0"/>
              <a:t>Principios </a:t>
            </a:r>
            <a:r>
              <a:rPr lang="es-CO" sz="2400" b="1" dirty="0"/>
              <a:t>básicos de estadística aplicada a la </a:t>
            </a:r>
            <a:r>
              <a:rPr lang="es-CO" sz="2400" b="1" dirty="0" smtClean="0"/>
              <a:t>prevención </a:t>
            </a:r>
            <a:r>
              <a:rPr lang="es-CO" sz="2400" b="1" dirty="0"/>
              <a:t>del </a:t>
            </a:r>
            <a:r>
              <a:rPr lang="es-CO" sz="2400" b="1" dirty="0" smtClean="0"/>
              <a:t>riesgo: Índice de enfermedad laboral </a:t>
            </a:r>
            <a:endParaRPr lang="es-CO"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4" name="Rectangle 4"/>
          <p:cNvSpPr>
            <a:spLocks noChangeArrowheads="1"/>
          </p:cNvSpPr>
          <p:nvPr/>
        </p:nvSpPr>
        <p:spPr bwMode="auto">
          <a:xfrm>
            <a:off x="372290" y="1858317"/>
            <a:ext cx="8382000" cy="1066822"/>
          </a:xfrm>
          <a:prstGeom prst="rect">
            <a:avLst/>
          </a:prstGeom>
          <a:solidFill>
            <a:schemeClr val="accent4">
              <a:lumMod val="60000"/>
              <a:lumOff val="40000"/>
            </a:schemeClr>
          </a:solidFill>
          <a:ln>
            <a:noFill/>
          </a:ln>
          <a:effectLst/>
        </p:spPr>
        <p:txBody>
          <a:bodyPr wrap="none" anchor="ct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400" i="1" u="sng" dirty="0" smtClean="0">
                <a:latin typeface="+mn-lt"/>
              </a:rPr>
              <a:t>Prevalencia</a:t>
            </a:r>
            <a:r>
              <a:rPr lang="es-CO" sz="2400" dirty="0" smtClean="0">
                <a:latin typeface="+mn-lt"/>
              </a:rPr>
              <a:t>: </a:t>
            </a:r>
            <a:r>
              <a:rPr lang="es-CO" sz="2400" dirty="0">
                <a:latin typeface="+mn-lt"/>
              </a:rPr>
              <a:t>Es un indicador del número de personas </a:t>
            </a:r>
          </a:p>
          <a:p>
            <a:pPr algn="ctr">
              <a:spcBef>
                <a:spcPct val="0"/>
              </a:spcBef>
              <a:buFontTx/>
              <a:buNone/>
            </a:pPr>
            <a:r>
              <a:rPr lang="es-CO" sz="2400" dirty="0">
                <a:latin typeface="+mn-lt"/>
              </a:rPr>
              <a:t>que en un determinado momento tienen la enfermedad</a:t>
            </a:r>
            <a:r>
              <a:rPr lang="es-CO" sz="2400" dirty="0" smtClean="0">
                <a:latin typeface="+mn-lt"/>
              </a:rPr>
              <a:t>. </a:t>
            </a:r>
            <a:endParaRPr lang="es-ES" sz="2400" dirty="0">
              <a:latin typeface="+mn-lt"/>
            </a:endParaRPr>
          </a:p>
          <a:p>
            <a:pPr algn="ctr">
              <a:spcBef>
                <a:spcPct val="0"/>
              </a:spcBef>
              <a:buFontTx/>
              <a:buNone/>
            </a:pPr>
            <a:endParaRPr lang="es-ES" sz="2000" dirty="0">
              <a:latin typeface="+mn-lt"/>
            </a:endParaRPr>
          </a:p>
        </p:txBody>
      </p:sp>
      <p:sp>
        <p:nvSpPr>
          <p:cNvPr id="5" name="Text Box 14"/>
          <p:cNvSpPr txBox="1">
            <a:spLocks noChangeArrowheads="1"/>
          </p:cNvSpPr>
          <p:nvPr/>
        </p:nvSpPr>
        <p:spPr bwMode="auto">
          <a:xfrm>
            <a:off x="2219585" y="2925139"/>
            <a:ext cx="6019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es-CO" sz="1800" u="sng" dirty="0">
                <a:solidFill>
                  <a:srgbClr val="003399"/>
                </a:solidFill>
                <a:latin typeface="Arial" panose="020B0604020202020204" pitchFamily="34" charset="0"/>
              </a:rPr>
              <a:t>         </a:t>
            </a:r>
          </a:p>
          <a:p>
            <a:pPr>
              <a:spcBef>
                <a:spcPct val="0"/>
              </a:spcBef>
              <a:buFontTx/>
              <a:buNone/>
            </a:pPr>
            <a:r>
              <a:rPr lang="es-CO" sz="1800" u="sng" dirty="0">
                <a:solidFill>
                  <a:srgbClr val="003399"/>
                </a:solidFill>
                <a:latin typeface="Arial" panose="020B0604020202020204" pitchFamily="34" charset="0"/>
              </a:rPr>
              <a:t> </a:t>
            </a:r>
            <a:r>
              <a:rPr lang="es-CO" sz="1800" u="sng" dirty="0">
                <a:latin typeface="+mn-lt"/>
              </a:rPr>
              <a:t>#  de </a:t>
            </a:r>
            <a:r>
              <a:rPr lang="es-CO" sz="1800" u="sng" dirty="0" smtClean="0">
                <a:latin typeface="+mn-lt"/>
              </a:rPr>
              <a:t>personas con la enfermedad en un período </a:t>
            </a:r>
            <a:endParaRPr lang="es-CO" sz="1800" u="sng" dirty="0">
              <a:latin typeface="+mn-lt"/>
            </a:endParaRPr>
          </a:p>
        </p:txBody>
      </p:sp>
      <p:sp>
        <p:nvSpPr>
          <p:cNvPr id="6" name="Rectangle 18"/>
          <p:cNvSpPr>
            <a:spLocks noChangeArrowheads="1"/>
          </p:cNvSpPr>
          <p:nvPr/>
        </p:nvSpPr>
        <p:spPr bwMode="auto">
          <a:xfrm>
            <a:off x="3662134" y="3494008"/>
            <a:ext cx="2358024"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s-CO" sz="1800" dirty="0">
                <a:latin typeface="+mn-lt"/>
              </a:rPr>
              <a:t>Total de la </a:t>
            </a:r>
            <a:r>
              <a:rPr lang="es-CO" sz="1800" dirty="0" smtClean="0">
                <a:latin typeface="+mn-lt"/>
              </a:rPr>
              <a:t>población</a:t>
            </a:r>
            <a:endParaRPr lang="es-ES" sz="1800" dirty="0">
              <a:latin typeface="+mn-lt"/>
            </a:endParaRPr>
          </a:p>
        </p:txBody>
      </p:sp>
      <p:sp>
        <p:nvSpPr>
          <p:cNvPr id="7" name="Text Box 16"/>
          <p:cNvSpPr txBox="1">
            <a:spLocks noChangeArrowheads="1"/>
          </p:cNvSpPr>
          <p:nvPr/>
        </p:nvSpPr>
        <p:spPr bwMode="auto">
          <a:xfrm>
            <a:off x="640155" y="3293953"/>
            <a:ext cx="1828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es-CO" sz="2000" dirty="0" smtClean="0">
                <a:latin typeface="+mn-lt"/>
              </a:rPr>
              <a:t>Prevalencia </a:t>
            </a:r>
            <a:r>
              <a:rPr lang="es-CO" sz="2000" dirty="0">
                <a:latin typeface="+mn-lt"/>
              </a:rPr>
              <a:t>=</a:t>
            </a:r>
            <a:endParaRPr lang="es-ES" sz="2000" dirty="0">
              <a:latin typeface="+mn-lt"/>
            </a:endParaRPr>
          </a:p>
        </p:txBody>
      </p:sp>
      <p:sp>
        <p:nvSpPr>
          <p:cNvPr id="8" name="Text Box 1034"/>
          <p:cNvSpPr txBox="1">
            <a:spLocks noChangeArrowheads="1"/>
          </p:cNvSpPr>
          <p:nvPr/>
        </p:nvSpPr>
        <p:spPr bwMode="auto">
          <a:xfrm>
            <a:off x="524690" y="4295490"/>
            <a:ext cx="80772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spcBef>
                <a:spcPct val="20000"/>
              </a:spcBef>
              <a:buChar char="•"/>
              <a:defRPr sz="3200">
                <a:solidFill>
                  <a:schemeClr val="tx1"/>
                </a:solidFill>
                <a:latin typeface="Times New Roman" panose="02020603050405020304" pitchFamily="18" charset="0"/>
              </a:defRPr>
            </a:lvl1pPr>
            <a:lvl2pPr marL="742950" indent="-285750" defTabSz="762000">
              <a:spcBef>
                <a:spcPct val="20000"/>
              </a:spcBef>
              <a:buChar char="–"/>
              <a:defRPr sz="2800">
                <a:solidFill>
                  <a:schemeClr val="tx1"/>
                </a:solidFill>
                <a:latin typeface="Times New Roman" panose="02020603050405020304" pitchFamily="18" charset="0"/>
              </a:defRPr>
            </a:lvl2pPr>
            <a:lvl3pPr marL="1143000" indent="-228600" defTabSz="762000">
              <a:spcBef>
                <a:spcPct val="20000"/>
              </a:spcBef>
              <a:buChar char="•"/>
              <a:defRPr sz="2400">
                <a:solidFill>
                  <a:schemeClr val="tx1"/>
                </a:solidFill>
                <a:latin typeface="Times New Roman" panose="02020603050405020304" pitchFamily="18" charset="0"/>
              </a:defRPr>
            </a:lvl3pPr>
            <a:lvl4pPr marL="1600200" indent="-228600" defTabSz="762000">
              <a:spcBef>
                <a:spcPct val="20000"/>
              </a:spcBef>
              <a:buChar char="–"/>
              <a:defRPr sz="2000">
                <a:solidFill>
                  <a:schemeClr val="tx1"/>
                </a:solidFill>
                <a:latin typeface="Times New Roman" panose="02020603050405020304" pitchFamily="18" charset="0"/>
              </a:defRPr>
            </a:lvl4pPr>
            <a:lvl5pPr marL="2057400" indent="-228600" defTabSz="762000">
              <a:spcBef>
                <a:spcPct val="20000"/>
              </a:spcBef>
              <a:buChar char="»"/>
              <a:defRPr sz="2000">
                <a:solidFill>
                  <a:schemeClr val="tx1"/>
                </a:solidFill>
                <a:latin typeface="Times New Roman" panose="02020603050405020304" pitchFamily="18" charset="0"/>
              </a:defRPr>
            </a:lvl5pPr>
            <a:lvl6pPr marL="25146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defTabSz="7620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CO" sz="2400" dirty="0">
                <a:latin typeface="+mn-lt"/>
              </a:rPr>
              <a:t>Se interpreta como la probabilidad de encontrar una persona enferma en ese período</a:t>
            </a:r>
            <a:endParaRPr lang="es-ES" sz="2400" dirty="0">
              <a:latin typeface="+mn-lt"/>
            </a:endParaRPr>
          </a:p>
          <a:p>
            <a:pPr>
              <a:spcBef>
                <a:spcPct val="50000"/>
              </a:spcBef>
              <a:buFontTx/>
              <a:buNone/>
            </a:pPr>
            <a:endParaRPr lang="es-ES" sz="2400" dirty="0">
              <a:solidFill>
                <a:srgbClr val="003399"/>
              </a:solidFill>
              <a:latin typeface="Arial Black" panose="020B0A04020102020204" pitchFamily="34" charset="0"/>
            </a:endParaRPr>
          </a:p>
        </p:txBody>
      </p:sp>
    </p:spTree>
    <p:extLst>
      <p:ext uri="{BB962C8B-B14F-4D97-AF65-F5344CB8AC3E}">
        <p14:creationId xmlns:p14="http://schemas.microsoft.com/office/powerpoint/2010/main" val="30192749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916521"/>
            <a:ext cx="8754290" cy="941796"/>
          </a:xfrm>
          <a:prstGeom prst="rect">
            <a:avLst/>
          </a:prstGeom>
        </p:spPr>
        <p:txBody>
          <a:bodyPr wrap="square">
            <a:spAutoFit/>
          </a:bodyPr>
          <a:lstStyle/>
          <a:p>
            <a:pPr algn="ctr">
              <a:lnSpc>
                <a:spcPct val="115000"/>
              </a:lnSpc>
              <a:spcAft>
                <a:spcPts val="0"/>
              </a:spcAft>
            </a:pPr>
            <a:r>
              <a:rPr lang="es-CO" sz="2400" b="1" dirty="0" smtClean="0"/>
              <a:t>Principios </a:t>
            </a:r>
            <a:r>
              <a:rPr lang="es-CO" sz="2400" b="1" dirty="0"/>
              <a:t>básicos de estadística aplicada a la </a:t>
            </a:r>
            <a:r>
              <a:rPr lang="es-CO" sz="2400" b="1" dirty="0" smtClean="0"/>
              <a:t>prevención </a:t>
            </a:r>
            <a:r>
              <a:rPr lang="es-CO" sz="2400" b="1" dirty="0"/>
              <a:t>del </a:t>
            </a:r>
            <a:r>
              <a:rPr lang="es-CO" sz="2400" b="1" dirty="0" smtClean="0"/>
              <a:t>riesgo: Índice de Enfermedad Laboral  </a:t>
            </a:r>
            <a:endParaRPr lang="es-CO"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4" name="Rectangle 2"/>
          <p:cNvSpPr txBox="1">
            <a:spLocks noChangeArrowheads="1"/>
          </p:cNvSpPr>
          <p:nvPr/>
        </p:nvSpPr>
        <p:spPr>
          <a:xfrm>
            <a:off x="335682" y="1819793"/>
            <a:ext cx="7772400" cy="883860"/>
          </a:xfrm>
          <a:prstGeom prst="rect">
            <a:avLst/>
          </a:prstGeom>
        </p:spPr>
        <p:txBody>
          <a:bodyPr vert="horz" lIns="91440" tIns="45720" rIns="91440" bIns="45720" rtlCol="0" anchor="b">
            <a:normAutofit fontScale="4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ES" sz="3200" b="1" dirty="0" smtClean="0">
                <a:latin typeface="Arial" panose="020B0604020202020204" pitchFamily="34" charset="0"/>
              </a:rPr>
              <a:t/>
            </a:r>
            <a:br>
              <a:rPr lang="es-ES" sz="3200" b="1" dirty="0" smtClean="0">
                <a:latin typeface="Arial" panose="020B0604020202020204" pitchFamily="34" charset="0"/>
              </a:rPr>
            </a:br>
            <a:r>
              <a:rPr lang="es-CO" sz="7200" b="1" dirty="0" smtClean="0">
                <a:latin typeface="+mn-lt"/>
              </a:rPr>
              <a:t>      </a:t>
            </a:r>
            <a:r>
              <a:rPr lang="es-CO" sz="4500" dirty="0" smtClean="0">
                <a:latin typeface="+mn-lt"/>
              </a:rPr>
              <a:t>Calcule la incidencia y prevalencia con los datos del siguiente cuadro, para cada uno de los años</a:t>
            </a:r>
            <a:endParaRPr lang="es-ES_tradnl" sz="4500" b="1" dirty="0" smtClean="0">
              <a:latin typeface="+mn-lt"/>
            </a:endParaRPr>
          </a:p>
        </p:txBody>
      </p:sp>
      <p:graphicFrame>
        <p:nvGraphicFramePr>
          <p:cNvPr id="5" name="Group 37"/>
          <p:cNvGraphicFramePr>
            <a:graphicFrameLocks/>
          </p:cNvGraphicFramePr>
          <p:nvPr>
            <p:extLst>
              <p:ext uri="{D42A27DB-BD31-4B8C-83A1-F6EECF244321}">
                <p14:modId xmlns:p14="http://schemas.microsoft.com/office/powerpoint/2010/main" val="2725365419"/>
              </p:ext>
            </p:extLst>
          </p:nvPr>
        </p:nvGraphicFramePr>
        <p:xfrm>
          <a:off x="671364" y="2917123"/>
          <a:ext cx="7772400" cy="2465870"/>
        </p:xfrm>
        <a:graphic>
          <a:graphicData uri="http://schemas.openxmlformats.org/drawingml/2006/table">
            <a:tbl>
              <a:tblPr/>
              <a:tblGrid>
                <a:gridCol w="2435225"/>
                <a:gridCol w="1311275"/>
                <a:gridCol w="1403350"/>
                <a:gridCol w="1343025"/>
                <a:gridCol w="1279525"/>
              </a:tblGrid>
              <a:tr h="37478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SVE</a:t>
                      </a:r>
                      <a:endParaRPr kumimoji="0" lang="es-ES" sz="1800" b="1" i="0" u="none" strike="noStrike" cap="none" normalizeH="0" baseline="0" dirty="0" smtClean="0">
                        <a:ln>
                          <a:noFill/>
                        </a:ln>
                        <a:solidFill>
                          <a:schemeClr val="tx1"/>
                        </a:solidFill>
                        <a:effectLst/>
                        <a:latin typeface="+mn-lt"/>
                      </a:endParaRPr>
                    </a:p>
                  </a:txBody>
                  <a:tcPr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2011</a:t>
                      </a:r>
                      <a:endParaRPr kumimoji="0" lang="es-ES" sz="1800" b="1"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2012</a:t>
                      </a:r>
                      <a:endParaRPr kumimoji="0" lang="es-ES" sz="1800" b="1"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2013</a:t>
                      </a:r>
                      <a:endParaRPr kumimoji="0" lang="es-ES" sz="1800" b="1"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2014</a:t>
                      </a:r>
                      <a:endParaRPr kumimoji="0" lang="es-ES" sz="1800" b="1"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r h="488515">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smtClean="0">
                          <a:ln>
                            <a:noFill/>
                          </a:ln>
                          <a:solidFill>
                            <a:schemeClr val="tx1"/>
                          </a:solidFill>
                          <a:effectLst/>
                          <a:latin typeface="+mn-lt"/>
                        </a:rPr>
                        <a:t>Ruido</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smtClean="0">
                          <a:ln>
                            <a:noFill/>
                          </a:ln>
                          <a:solidFill>
                            <a:schemeClr val="tx1"/>
                          </a:solidFill>
                          <a:effectLst/>
                          <a:latin typeface="+mn-lt"/>
                        </a:rPr>
                        <a:t>DAIR</a:t>
                      </a:r>
                      <a:endParaRPr kumimoji="0" lang="es-ES" sz="1800" b="1" i="0" u="none" strike="noStrike" cap="none" normalizeH="0" baseline="0" smtClean="0">
                        <a:ln>
                          <a:noFill/>
                        </a:ln>
                        <a:solidFill>
                          <a:schemeClr val="tx1"/>
                        </a:solidFill>
                        <a:effectLst/>
                        <a:latin typeface="+mn-lt"/>
                      </a:endParaRPr>
                    </a:p>
                  </a:txBody>
                  <a:tcPr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7</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9</a:t>
                      </a:r>
                      <a:endParaRPr kumimoji="0" lang="es-ES" sz="1800" b="0" i="0" u="none" strike="noStrike" cap="none" normalizeH="0" baseline="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12</a:t>
                      </a:r>
                      <a:endParaRPr kumimoji="0" lang="es-ES" sz="1800" b="0" i="0" u="none" strike="noStrike" cap="none" normalizeH="0" baseline="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12</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r h="545116">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smtClean="0">
                          <a:ln>
                            <a:noFill/>
                          </a:ln>
                          <a:solidFill>
                            <a:schemeClr val="tx1"/>
                          </a:solidFill>
                          <a:effectLst/>
                          <a:latin typeface="+mn-lt"/>
                        </a:rPr>
                        <a:t>Sílice</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smtClean="0">
                          <a:ln>
                            <a:noFill/>
                          </a:ln>
                          <a:solidFill>
                            <a:schemeClr val="tx1"/>
                          </a:solidFill>
                          <a:effectLst/>
                          <a:latin typeface="+mn-lt"/>
                        </a:rPr>
                        <a:t>FVC &lt; 70%</a:t>
                      </a:r>
                      <a:endParaRPr kumimoji="0" lang="es-ES" sz="1800" b="1" i="0" u="none" strike="noStrike" cap="none" normalizeH="0" baseline="0" smtClean="0">
                        <a:ln>
                          <a:noFill/>
                        </a:ln>
                        <a:solidFill>
                          <a:schemeClr val="tx1"/>
                        </a:solidFill>
                        <a:effectLst/>
                        <a:latin typeface="+mn-lt"/>
                      </a:endParaRPr>
                    </a:p>
                  </a:txBody>
                  <a:tcPr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5</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9</a:t>
                      </a:r>
                      <a:endParaRPr kumimoji="0" lang="es-ES" sz="1800" b="0" i="0" u="none" strike="noStrike" cap="none" normalizeH="0" baseline="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9</a:t>
                      </a:r>
                      <a:endParaRPr kumimoji="0" lang="es-ES" sz="1800" b="0" i="0" u="none" strike="noStrike" cap="none" normalizeH="0" baseline="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13</a:t>
                      </a:r>
                      <a:endParaRPr kumimoji="0" lang="es-ES" sz="1800" b="0" i="0" u="none" strike="noStrike" cap="none" normalizeH="0" baseline="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r h="701167">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Trabajadores Expuestos</a:t>
                      </a:r>
                      <a:endParaRPr kumimoji="0" lang="es-ES" sz="1800" b="1" i="0" u="none" strike="noStrike" cap="none" normalizeH="0" baseline="0" dirty="0" smtClean="0">
                        <a:ln>
                          <a:noFill/>
                        </a:ln>
                        <a:solidFill>
                          <a:schemeClr val="tx1"/>
                        </a:solidFill>
                        <a:effectLst/>
                        <a:latin typeface="+mn-lt"/>
                      </a:endParaRPr>
                    </a:p>
                  </a:txBody>
                  <a:tcPr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100</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100</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100</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100</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bl>
          </a:graphicData>
        </a:graphic>
      </p:graphicFrame>
    </p:spTree>
    <p:extLst>
      <p:ext uri="{BB962C8B-B14F-4D97-AF65-F5344CB8AC3E}">
        <p14:creationId xmlns:p14="http://schemas.microsoft.com/office/powerpoint/2010/main" val="2877259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45197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sz="2400" b="1" u="none" strike="noStrike" cap="none" normalizeH="0" baseline="0" dirty="0" smtClean="0">
                <a:ln>
                  <a:noFill/>
                </a:ln>
                <a:solidFill>
                  <a:srgbClr val="77C319"/>
                </a:solidFill>
                <a:effectLst/>
                <a:latin typeface="Calibri" panose="020F0502020204030204" pitchFamily="34" charset="0"/>
                <a:ea typeface="Calibri" panose="020F0502020204030204" pitchFamily="34" charset="0"/>
                <a:cs typeface="Times New Roman" panose="02020603050405020304" pitchFamily="18" charset="0"/>
              </a:rPr>
              <a:t>Contenido de aprendizaje</a:t>
            </a:r>
            <a:endParaRPr kumimoji="0" lang="es-CO" sz="2400" b="0" u="none" strike="noStrike" cap="none" normalizeH="0" baseline="0" dirty="0" smtClean="0">
              <a:ln>
                <a:noFill/>
              </a:ln>
              <a:solidFill>
                <a:srgbClr val="77C319"/>
              </a:solidFill>
              <a:effectLst/>
              <a:latin typeface="Arial" panose="020B0604020202020204" pitchFamily="34" charset="0"/>
            </a:endParaRPr>
          </a:p>
        </p:txBody>
      </p:sp>
      <p:sp>
        <p:nvSpPr>
          <p:cNvPr id="7" name="CuadroTexto 6"/>
          <p:cNvSpPr txBox="1"/>
          <p:nvPr/>
        </p:nvSpPr>
        <p:spPr>
          <a:xfrm>
            <a:off x="279732" y="970518"/>
            <a:ext cx="8127289" cy="5663089"/>
          </a:xfrm>
          <a:prstGeom prst="rect">
            <a:avLst/>
          </a:prstGeom>
          <a:noFill/>
        </p:spPr>
        <p:txBody>
          <a:bodyPr wrap="square" rtlCol="0">
            <a:spAutoFit/>
          </a:bodyPr>
          <a:lstStyle/>
          <a:p>
            <a:pPr lvl="1" algn="just"/>
            <a:r>
              <a:rPr lang="es-ES" b="1" dirty="0"/>
              <a:t>Momento 1: Cuidado de uno mismo</a:t>
            </a:r>
            <a:endParaRPr lang="es-CO" b="1" dirty="0"/>
          </a:p>
          <a:p>
            <a:pPr marL="285750" indent="-285750" algn="just">
              <a:buFont typeface="Arial" panose="020B0604020202020204" pitchFamily="34" charset="0"/>
              <a:buChar char="•"/>
            </a:pPr>
            <a:r>
              <a:rPr lang="es-ES" dirty="0" smtClean="0"/>
              <a:t>Desarrollo </a:t>
            </a:r>
            <a:r>
              <a:rPr lang="es-ES" dirty="0"/>
              <a:t>de pre- saberes alrededor de la problemática de la autoevaluación en el desarrollo personal, desde </a:t>
            </a:r>
            <a:r>
              <a:rPr lang="es-ES" dirty="0" smtClean="0"/>
              <a:t>	la </a:t>
            </a:r>
            <a:r>
              <a:rPr lang="es-ES" dirty="0"/>
              <a:t>salud, lo financiero, las relaciones interpersonales.</a:t>
            </a:r>
            <a:endParaRPr lang="es-CO" dirty="0"/>
          </a:p>
          <a:p>
            <a:pPr algn="just"/>
            <a:r>
              <a:rPr lang="es-ES" dirty="0"/>
              <a:t> </a:t>
            </a:r>
            <a:endParaRPr lang="es-CO" dirty="0"/>
          </a:p>
          <a:p>
            <a:pPr lvl="1" algn="just"/>
            <a:r>
              <a:rPr lang="es-ES" b="1" dirty="0"/>
              <a:t>Momento 2: Cuidado de la palabra</a:t>
            </a:r>
            <a:endParaRPr lang="es-CO" b="1" dirty="0"/>
          </a:p>
          <a:p>
            <a:pPr algn="just"/>
            <a:r>
              <a:rPr lang="es-ES" dirty="0" smtClean="0"/>
              <a:t>	</a:t>
            </a:r>
            <a:endParaRPr lang="es-CO" dirty="0"/>
          </a:p>
          <a:p>
            <a:pPr marL="285750" indent="-285750" algn="just">
              <a:buFont typeface="Arial" panose="020B0604020202020204" pitchFamily="34" charset="0"/>
              <a:buChar char="•"/>
            </a:pPr>
            <a:r>
              <a:rPr lang="es-ES" dirty="0" smtClean="0"/>
              <a:t>Conceptos generales de medición, indicador, índice</a:t>
            </a:r>
          </a:p>
          <a:p>
            <a:pPr marL="285750" indent="-285750" algn="just">
              <a:buFont typeface="Arial" panose="020B0604020202020204" pitchFamily="34" charset="0"/>
              <a:buChar char="•"/>
            </a:pPr>
            <a:r>
              <a:rPr lang="es-ES" dirty="0" smtClean="0"/>
              <a:t>Principios básicos de estadísticas aplicada a la prevención del riesgo</a:t>
            </a:r>
          </a:p>
          <a:p>
            <a:pPr marL="285750" indent="-285750" algn="just">
              <a:buFont typeface="Arial" panose="020B0604020202020204" pitchFamily="34" charset="0"/>
              <a:buChar char="•"/>
            </a:pPr>
            <a:r>
              <a:rPr lang="es-ES" dirty="0" smtClean="0"/>
              <a:t>Indicadores de accidentalidad y ausentismo</a:t>
            </a:r>
            <a:endParaRPr lang="es-CO" dirty="0" smtClean="0"/>
          </a:p>
          <a:p>
            <a:pPr marL="285750" indent="-285750" algn="just">
              <a:buFont typeface="Arial" panose="020B0604020202020204" pitchFamily="34" charset="0"/>
              <a:buChar char="•"/>
            </a:pPr>
            <a:r>
              <a:rPr lang="es-CO" dirty="0" smtClean="0"/>
              <a:t>Indicadores </a:t>
            </a:r>
            <a:r>
              <a:rPr lang="es-CO" dirty="0"/>
              <a:t>para medir la estructura, el proceso y el resultado del SG-SST. Medición d</a:t>
            </a:r>
            <a:r>
              <a:rPr lang="es-ES" dirty="0"/>
              <a:t>el impacto, 	proceso, - eficiencia y eficacia en Seguridad y Salud en el </a:t>
            </a:r>
            <a:r>
              <a:rPr lang="es-ES" dirty="0" smtClean="0"/>
              <a:t>trabajo</a:t>
            </a:r>
            <a:r>
              <a:rPr lang="es-CO" sz="1600" dirty="0" smtClean="0"/>
              <a:t>.</a:t>
            </a:r>
          </a:p>
          <a:p>
            <a:pPr marL="285750" indent="-285750" algn="just">
              <a:buFont typeface="Arial" panose="020B0604020202020204" pitchFamily="34" charset="0"/>
              <a:buChar char="•"/>
            </a:pPr>
            <a:r>
              <a:rPr lang="es-CO" dirty="0" smtClean="0"/>
              <a:t>Interpretación</a:t>
            </a:r>
            <a:r>
              <a:rPr lang="es-CO" dirty="0"/>
              <a:t>, divulgación y presentación de indicadores de estructura, proceso y resultado del SGSST; y 	</a:t>
            </a:r>
            <a:r>
              <a:rPr lang="es-ES" dirty="0"/>
              <a:t>de impacto,  Proceso, eficiencia y eficacia en Seguridad y Salud en el </a:t>
            </a:r>
            <a:r>
              <a:rPr lang="es-ES" dirty="0" smtClean="0"/>
              <a:t>trabajo</a:t>
            </a:r>
            <a:r>
              <a:rPr lang="es-CO" dirty="0" smtClean="0"/>
              <a:t>. Efectividad del SG SST. </a:t>
            </a:r>
          </a:p>
          <a:p>
            <a:pPr marL="285750" indent="-285750" algn="just">
              <a:buFont typeface="Arial" panose="020B0604020202020204" pitchFamily="34" charset="0"/>
              <a:buChar char="•"/>
            </a:pPr>
            <a:r>
              <a:rPr lang="es-CO" dirty="0" smtClean="0"/>
              <a:t>Concepto </a:t>
            </a:r>
            <a:r>
              <a:rPr lang="es-CO" dirty="0"/>
              <a:t>de cuadro de mando integral como herramienta para el desempeño del SGSST</a:t>
            </a:r>
          </a:p>
          <a:p>
            <a:pPr algn="just"/>
            <a:r>
              <a:rPr lang="es-CO" dirty="0"/>
              <a:t> </a:t>
            </a:r>
          </a:p>
          <a:p>
            <a:pPr algn="just"/>
            <a:endParaRPr lang="es-CO" dirty="0"/>
          </a:p>
        </p:txBody>
      </p:sp>
    </p:spTree>
    <p:extLst>
      <p:ext uri="{BB962C8B-B14F-4D97-AF65-F5344CB8AC3E}">
        <p14:creationId xmlns:p14="http://schemas.microsoft.com/office/powerpoint/2010/main" val="34059176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916521"/>
            <a:ext cx="8754290" cy="941796"/>
          </a:xfrm>
          <a:prstGeom prst="rect">
            <a:avLst/>
          </a:prstGeom>
        </p:spPr>
        <p:txBody>
          <a:bodyPr wrap="square">
            <a:spAutoFit/>
          </a:bodyPr>
          <a:lstStyle/>
          <a:p>
            <a:pPr algn="ctr">
              <a:lnSpc>
                <a:spcPct val="115000"/>
              </a:lnSpc>
              <a:spcAft>
                <a:spcPts val="0"/>
              </a:spcAft>
            </a:pPr>
            <a:r>
              <a:rPr lang="es-CO" sz="2400" b="1" dirty="0" smtClean="0"/>
              <a:t>Principios </a:t>
            </a:r>
            <a:r>
              <a:rPr lang="es-CO" sz="2400" b="1" dirty="0"/>
              <a:t>básicos de estadística aplicada a la </a:t>
            </a:r>
            <a:r>
              <a:rPr lang="es-CO" sz="2400" b="1" dirty="0" smtClean="0"/>
              <a:t>prevención </a:t>
            </a:r>
            <a:r>
              <a:rPr lang="es-CO" sz="2400" b="1" dirty="0"/>
              <a:t>del </a:t>
            </a:r>
            <a:r>
              <a:rPr lang="es-CO" sz="2400" b="1" dirty="0" smtClean="0"/>
              <a:t>riesgo: Índice de Enfermedad Laboral </a:t>
            </a:r>
            <a:endParaRPr lang="es-CO"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4" name="Rectangle 2"/>
          <p:cNvSpPr txBox="1">
            <a:spLocks noChangeArrowheads="1"/>
          </p:cNvSpPr>
          <p:nvPr/>
        </p:nvSpPr>
        <p:spPr>
          <a:xfrm>
            <a:off x="308386" y="1638778"/>
            <a:ext cx="7772400" cy="883860"/>
          </a:xfrm>
          <a:prstGeom prst="rect">
            <a:avLst/>
          </a:prstGeom>
        </p:spPr>
        <p:txBody>
          <a:bodyPr vert="horz" lIns="91440" tIns="45720" rIns="91440" bIns="45720" rtlCol="0" anchor="b">
            <a:normAutofit fontScale="4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s-ES" sz="3200" b="1" dirty="0" smtClean="0">
                <a:latin typeface="Arial" panose="020B0604020202020204" pitchFamily="34" charset="0"/>
              </a:rPr>
              <a:t/>
            </a:r>
            <a:br>
              <a:rPr lang="es-ES" sz="3200" b="1" dirty="0" smtClean="0">
                <a:latin typeface="Arial" panose="020B0604020202020204" pitchFamily="34" charset="0"/>
              </a:rPr>
            </a:br>
            <a:r>
              <a:rPr lang="es-CO" sz="7200" b="1" dirty="0" smtClean="0">
                <a:latin typeface="+mn-lt"/>
              </a:rPr>
              <a:t>      </a:t>
            </a:r>
            <a:r>
              <a:rPr lang="es-CO" sz="4500" dirty="0" smtClean="0">
                <a:latin typeface="+mn-lt"/>
              </a:rPr>
              <a:t>Calcule la incidencia y prevalencia con los datos del siguiente cuadro, para cada uno de los años</a:t>
            </a:r>
            <a:endParaRPr lang="es-ES_tradnl" sz="4500" b="1" dirty="0" smtClean="0">
              <a:latin typeface="+mn-lt"/>
            </a:endParaRPr>
          </a:p>
        </p:txBody>
      </p:sp>
      <p:graphicFrame>
        <p:nvGraphicFramePr>
          <p:cNvPr id="5" name="Group 37"/>
          <p:cNvGraphicFramePr>
            <a:graphicFrameLocks/>
          </p:cNvGraphicFramePr>
          <p:nvPr>
            <p:extLst>
              <p:ext uri="{D42A27DB-BD31-4B8C-83A1-F6EECF244321}">
                <p14:modId xmlns:p14="http://schemas.microsoft.com/office/powerpoint/2010/main" val="1600722868"/>
              </p:ext>
            </p:extLst>
          </p:nvPr>
        </p:nvGraphicFramePr>
        <p:xfrm>
          <a:off x="645138" y="2532788"/>
          <a:ext cx="7772400" cy="3279979"/>
        </p:xfrm>
        <a:graphic>
          <a:graphicData uri="http://schemas.openxmlformats.org/drawingml/2006/table">
            <a:tbl>
              <a:tblPr/>
              <a:tblGrid>
                <a:gridCol w="2435225"/>
                <a:gridCol w="1311275"/>
                <a:gridCol w="1403350"/>
                <a:gridCol w="1343025"/>
                <a:gridCol w="1279525"/>
              </a:tblGrid>
              <a:tr h="374783">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SVE</a:t>
                      </a:r>
                      <a:endParaRPr kumimoji="0" lang="es-ES" sz="1800" b="1" i="0" u="none" strike="noStrike" cap="none" normalizeH="0" baseline="0" dirty="0" smtClean="0">
                        <a:ln>
                          <a:noFill/>
                        </a:ln>
                        <a:solidFill>
                          <a:schemeClr val="tx1"/>
                        </a:solidFill>
                        <a:effectLst/>
                        <a:latin typeface="+mn-lt"/>
                      </a:endParaRPr>
                    </a:p>
                  </a:txBody>
                  <a:tcPr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2011</a:t>
                      </a:r>
                      <a:endParaRPr kumimoji="0" lang="es-ES" sz="1800" b="1"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2012</a:t>
                      </a:r>
                      <a:endParaRPr kumimoji="0" lang="es-ES" sz="1800" b="1"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2013</a:t>
                      </a:r>
                      <a:endParaRPr kumimoji="0" lang="es-ES" sz="1800" b="1"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2014</a:t>
                      </a:r>
                      <a:endParaRPr kumimoji="0" lang="es-ES" sz="1800" b="1"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r h="963952">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Ruido</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dirty="0" smtClean="0">
                          <a:ln>
                            <a:noFill/>
                          </a:ln>
                          <a:solidFill>
                            <a:schemeClr val="tx1"/>
                          </a:solidFill>
                          <a:effectLst/>
                          <a:latin typeface="+mn-lt"/>
                        </a:rPr>
                        <a:t>DAIR</a:t>
                      </a:r>
                      <a:endParaRPr kumimoji="0" lang="es-ES" sz="1800" b="1" i="0" u="none" strike="noStrike" cap="none" normalizeH="0" baseline="0" dirty="0" smtClean="0">
                        <a:ln>
                          <a:noFill/>
                        </a:ln>
                        <a:solidFill>
                          <a:schemeClr val="tx1"/>
                        </a:solidFill>
                        <a:effectLst/>
                        <a:latin typeface="+mn-lt"/>
                      </a:endParaRPr>
                    </a:p>
                  </a:txBody>
                  <a:tcPr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7</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9</a:t>
                      </a:r>
                      <a:endParaRPr kumimoji="0" lang="es-ES" sz="1800" b="0" i="0" u="none" strike="noStrike" cap="none" normalizeH="0" baseline="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12</a:t>
                      </a:r>
                      <a:endParaRPr kumimoji="0" lang="es-ES" sz="1800" b="0" i="0" u="none" strike="noStrike" cap="none" normalizeH="0" baseline="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12</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r h="1240077">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smtClean="0">
                          <a:ln>
                            <a:noFill/>
                          </a:ln>
                          <a:solidFill>
                            <a:schemeClr val="tx1"/>
                          </a:solidFill>
                          <a:effectLst/>
                          <a:latin typeface="+mn-lt"/>
                        </a:rPr>
                        <a:t>Sílice</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smtClean="0">
                          <a:ln>
                            <a:noFill/>
                          </a:ln>
                          <a:solidFill>
                            <a:schemeClr val="tx1"/>
                          </a:solidFill>
                          <a:effectLst/>
                          <a:latin typeface="+mn-lt"/>
                        </a:rPr>
                        <a:t>FVC &lt; 70%</a:t>
                      </a:r>
                      <a:endParaRPr kumimoji="0" lang="es-ES" sz="1800" b="1" i="0" u="none" strike="noStrike" cap="none" normalizeH="0" baseline="0" smtClean="0">
                        <a:ln>
                          <a:noFill/>
                        </a:ln>
                        <a:solidFill>
                          <a:schemeClr val="tx1"/>
                        </a:solidFill>
                        <a:effectLst/>
                        <a:latin typeface="+mn-lt"/>
                      </a:endParaRPr>
                    </a:p>
                  </a:txBody>
                  <a:tcPr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5</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9</a:t>
                      </a:r>
                      <a:endParaRPr kumimoji="0" lang="es-ES" sz="1800" b="0" i="0" u="none" strike="noStrike" cap="none" normalizeH="0" baseline="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9</a:t>
                      </a:r>
                      <a:endParaRPr kumimoji="0" lang="es-ES" sz="1800" b="0" i="0" u="none" strike="noStrike" cap="none" normalizeH="0" baseline="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smtClean="0">
                          <a:ln>
                            <a:noFill/>
                          </a:ln>
                          <a:solidFill>
                            <a:schemeClr val="tx1"/>
                          </a:solidFill>
                          <a:effectLst/>
                          <a:latin typeface="+mn-lt"/>
                        </a:rPr>
                        <a:t>13</a:t>
                      </a:r>
                      <a:endParaRPr kumimoji="0" lang="es-ES" sz="1800" b="0" i="0" u="none" strike="noStrike" cap="none" normalizeH="0" baseline="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r h="701167">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1" i="0" u="none" strike="noStrike" cap="none" normalizeH="0" baseline="0" smtClean="0">
                          <a:ln>
                            <a:noFill/>
                          </a:ln>
                          <a:solidFill>
                            <a:schemeClr val="tx1"/>
                          </a:solidFill>
                          <a:effectLst/>
                          <a:latin typeface="+mn-lt"/>
                        </a:rPr>
                        <a:t>Trabajadores Expuestos</a:t>
                      </a:r>
                      <a:endParaRPr kumimoji="0" lang="es-ES" sz="1800" b="1" i="0" u="none" strike="noStrike" cap="none" normalizeH="0" baseline="0" smtClean="0">
                        <a:ln>
                          <a:noFill/>
                        </a:ln>
                        <a:solidFill>
                          <a:schemeClr val="tx1"/>
                        </a:solidFill>
                        <a:effectLst/>
                        <a:latin typeface="+mn-lt"/>
                      </a:endParaRPr>
                    </a:p>
                  </a:txBody>
                  <a:tcPr marT="45728" marB="4572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100</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100</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100</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lvl1pPr>
                        <a:spcBef>
                          <a:spcPct val="20000"/>
                        </a:spcBef>
                        <a:defRPr sz="2800">
                          <a:solidFill>
                            <a:schemeClr val="tx1"/>
                          </a:solidFill>
                          <a:latin typeface="Times New Roman" panose="02020603050405020304" pitchFamily="18" charset="0"/>
                        </a:defRPr>
                      </a:lvl1pPr>
                      <a:lvl2pPr>
                        <a:spcBef>
                          <a:spcPct val="20000"/>
                        </a:spcBef>
                        <a:defRPr sz="2400">
                          <a:solidFill>
                            <a:schemeClr val="tx1"/>
                          </a:solidFill>
                          <a:latin typeface="Times New Roman" panose="02020603050405020304" pitchFamily="18" charset="0"/>
                        </a:defRPr>
                      </a:lvl2pPr>
                      <a:lvl3pPr>
                        <a:spcBef>
                          <a:spcPct val="20000"/>
                        </a:spcBef>
                        <a:defRPr sz="2000">
                          <a:solidFill>
                            <a:schemeClr val="tx1"/>
                          </a:solidFill>
                          <a:latin typeface="Times New Roman" panose="02020603050405020304" pitchFamily="18" charset="0"/>
                        </a:defRPr>
                      </a:lvl3pPr>
                      <a:lvl4pPr>
                        <a:spcBef>
                          <a:spcPct val="20000"/>
                        </a:spcBef>
                        <a:defRPr>
                          <a:solidFill>
                            <a:schemeClr val="tx1"/>
                          </a:solidFill>
                          <a:latin typeface="Times New Roman" panose="02020603050405020304" pitchFamily="18" charset="0"/>
                        </a:defRPr>
                      </a:lvl4pPr>
                      <a:lvl5pPr>
                        <a:spcBef>
                          <a:spcPct val="20000"/>
                        </a:spcBef>
                        <a:defRPr>
                          <a:solidFill>
                            <a:schemeClr val="tx1"/>
                          </a:solidFill>
                          <a:latin typeface="Times New Roman" panose="02020603050405020304" pitchFamily="18" charset="0"/>
                        </a:defRPr>
                      </a:lvl5pPr>
                      <a:lvl6pPr eaLnBrk="0" fontAlgn="base" hangingPunct="0">
                        <a:spcBef>
                          <a:spcPct val="20000"/>
                        </a:spcBef>
                        <a:spcAft>
                          <a:spcPct val="0"/>
                        </a:spcAft>
                        <a:defRPr>
                          <a:solidFill>
                            <a:schemeClr val="tx1"/>
                          </a:solidFill>
                          <a:latin typeface="Times New Roman" panose="02020603050405020304" pitchFamily="18" charset="0"/>
                        </a:defRPr>
                      </a:lvl6pPr>
                      <a:lvl7pPr eaLnBrk="0" fontAlgn="base" hangingPunct="0">
                        <a:spcBef>
                          <a:spcPct val="20000"/>
                        </a:spcBef>
                        <a:spcAft>
                          <a:spcPct val="0"/>
                        </a:spcAft>
                        <a:defRPr>
                          <a:solidFill>
                            <a:schemeClr val="tx1"/>
                          </a:solidFill>
                          <a:latin typeface="Times New Roman" panose="02020603050405020304" pitchFamily="18" charset="0"/>
                        </a:defRPr>
                      </a:lvl7pPr>
                      <a:lvl8pPr eaLnBrk="0" fontAlgn="base" hangingPunct="0">
                        <a:spcBef>
                          <a:spcPct val="20000"/>
                        </a:spcBef>
                        <a:spcAft>
                          <a:spcPct val="0"/>
                        </a:spcAft>
                        <a:defRPr>
                          <a:solidFill>
                            <a:schemeClr val="tx1"/>
                          </a:solidFill>
                          <a:latin typeface="Times New Roman" panose="02020603050405020304" pitchFamily="18" charset="0"/>
                        </a:defRPr>
                      </a:lvl8pPr>
                      <a:lvl9pPr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s-CO" sz="1800" b="0" i="0" u="none" strike="noStrike" cap="none" normalizeH="0" baseline="0" dirty="0" smtClean="0">
                          <a:ln>
                            <a:noFill/>
                          </a:ln>
                          <a:solidFill>
                            <a:schemeClr val="tx1"/>
                          </a:solidFill>
                          <a:effectLst/>
                          <a:latin typeface="+mn-lt"/>
                        </a:rPr>
                        <a:t>100</a:t>
                      </a:r>
                      <a:endParaRPr kumimoji="0" lang="es-ES" sz="1800" b="0" i="0" u="none" strike="noStrike" cap="none" normalizeH="0" baseline="0" dirty="0" smtClean="0">
                        <a:ln>
                          <a:noFill/>
                        </a:ln>
                        <a:solidFill>
                          <a:schemeClr val="tx1"/>
                        </a:solidFill>
                        <a:effectLst/>
                        <a:latin typeface="+mn-lt"/>
                      </a:endParaRPr>
                    </a:p>
                  </a:txBody>
                  <a:tcPr marT="45728" marB="4572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r>
            </a:tbl>
          </a:graphicData>
        </a:graphic>
      </p:graphicFrame>
    </p:spTree>
    <p:extLst>
      <p:ext uri="{BB962C8B-B14F-4D97-AF65-F5344CB8AC3E}">
        <p14:creationId xmlns:p14="http://schemas.microsoft.com/office/powerpoint/2010/main" val="27634937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4" name="Rectángulo 3"/>
          <p:cNvSpPr/>
          <p:nvPr/>
        </p:nvSpPr>
        <p:spPr>
          <a:xfrm>
            <a:off x="0" y="1050878"/>
            <a:ext cx="8775510" cy="492122"/>
          </a:xfrm>
          <a:prstGeom prst="rect">
            <a:avLst/>
          </a:prstGeom>
        </p:spPr>
        <p:txBody>
          <a:bodyPr wrap="square">
            <a:spAutoFit/>
          </a:bodyPr>
          <a:lstStyle/>
          <a:p>
            <a:pPr marL="457200" algn="ctr">
              <a:lnSpc>
                <a:spcPct val="115000"/>
              </a:lnSpc>
              <a:spcAft>
                <a:spcPts val="0"/>
              </a:spcAft>
              <a:tabLst>
                <a:tab pos="180340" algn="l"/>
              </a:tabLst>
            </a:pPr>
            <a:r>
              <a:rPr lang="es-CO" sz="2400" b="1" dirty="0" smtClean="0">
                <a:latin typeface="Calibri" panose="020F0502020204030204" pitchFamily="34" charset="0"/>
                <a:ea typeface="Calibri" panose="020F0502020204030204" pitchFamily="34" charset="0"/>
                <a:cs typeface="Times New Roman" panose="02020603050405020304" pitchFamily="18" charset="0"/>
              </a:rPr>
              <a:t>Índices de ausentismo </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Rectángulo 1"/>
          <p:cNvSpPr/>
          <p:nvPr/>
        </p:nvSpPr>
        <p:spPr>
          <a:xfrm>
            <a:off x="259307" y="1644453"/>
            <a:ext cx="8516203" cy="3750257"/>
          </a:xfrm>
          <a:prstGeom prst="rect">
            <a:avLst/>
          </a:prstGeom>
        </p:spPr>
        <p:txBody>
          <a:bodyPr wrap="square">
            <a:spAutoFit/>
          </a:bodyPr>
          <a:lstStyle/>
          <a:p>
            <a:pPr marL="179705" algn="just">
              <a:lnSpc>
                <a:spcPct val="115000"/>
              </a:lnSpc>
              <a:spcAft>
                <a:spcPts val="600"/>
              </a:spcAft>
            </a:pPr>
            <a:r>
              <a:rPr lang="es-CO" dirty="0">
                <a:latin typeface="Calibri" panose="020F0502020204030204" pitchFamily="34" charset="0"/>
                <a:ea typeface="Calibri" panose="020F0502020204030204" pitchFamily="34" charset="0"/>
                <a:cs typeface="Times New Roman" panose="02020603050405020304" pitchFamily="18" charset="0"/>
              </a:rPr>
              <a:t>Para la obtención de estos índices se consideran solo las ausencias por causa de salud. Los eventos de ausencia por causas de salud incluyen toda ausencia al trabajo atribuible a enfermedad común, enfermedad profesional, accidente de trabajo y consulta de salud. Las prórrogas de una incapacidad no se suman como eventos separados.</a:t>
            </a:r>
          </a:p>
          <a:p>
            <a:pPr marL="179705" algn="just">
              <a:lnSpc>
                <a:spcPct val="115000"/>
              </a:lnSpc>
              <a:spcAft>
                <a:spcPts val="600"/>
              </a:spcAft>
            </a:pPr>
            <a:r>
              <a:rPr lang="es-CO" dirty="0">
                <a:latin typeface="Calibri" panose="020F0502020204030204" pitchFamily="34" charset="0"/>
                <a:ea typeface="Calibri" panose="020F0502020204030204" pitchFamily="34" charset="0"/>
                <a:cs typeface="Times New Roman" panose="02020603050405020304" pitchFamily="18" charset="0"/>
              </a:rPr>
              <a:t> </a:t>
            </a:r>
          </a:p>
          <a:p>
            <a:pPr algn="just">
              <a:lnSpc>
                <a:spcPct val="115000"/>
              </a:lnSpc>
              <a:spcAft>
                <a:spcPts val="1000"/>
              </a:spcAft>
            </a:pPr>
            <a:r>
              <a:rPr lang="es-CO" b="1" dirty="0">
                <a:latin typeface="Calibri" panose="020F0502020204030204" pitchFamily="34" charset="0"/>
                <a:ea typeface="Calibri" panose="020F0502020204030204" pitchFamily="34" charset="0"/>
                <a:cs typeface="Times New Roman" panose="02020603050405020304" pitchFamily="18" charset="0"/>
              </a:rPr>
              <a:t>Procedimiento para la comparación de indicadores:</a:t>
            </a:r>
            <a:r>
              <a:rPr lang="es-CO" dirty="0">
                <a:latin typeface="Calibri" panose="020F0502020204030204" pitchFamily="34" charset="0"/>
                <a:ea typeface="Calibri" panose="020F0502020204030204" pitchFamily="34" charset="0"/>
                <a:cs typeface="Times New Roman" panose="02020603050405020304" pitchFamily="18" charset="0"/>
              </a:rPr>
              <a:t> Cada uno de los indicadores será comparado de la siguiente manera: el resultado del año anterior multiplicado por el resultado del periodo actual, dividido por el resultado del año anterior y multiplicado por 100. El valor obtenido equivale a la variación del indicador. Este resultado será comparado con la matriz para la evaluación de los indicadores.</a:t>
            </a:r>
            <a:endParaRPr lang="es-CO"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429929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4" name="Rectángulo 3"/>
          <p:cNvSpPr/>
          <p:nvPr/>
        </p:nvSpPr>
        <p:spPr>
          <a:xfrm>
            <a:off x="0" y="1050878"/>
            <a:ext cx="8775510" cy="941796"/>
          </a:xfrm>
          <a:prstGeom prst="rect">
            <a:avLst/>
          </a:prstGeom>
        </p:spPr>
        <p:txBody>
          <a:bodyPr wrap="square">
            <a:spAutoFit/>
          </a:bodyPr>
          <a:lstStyle/>
          <a:p>
            <a:pPr marL="457200" algn="ctr">
              <a:lnSpc>
                <a:spcPct val="115000"/>
              </a:lnSpc>
              <a:spcAft>
                <a:spcPts val="0"/>
              </a:spcAft>
              <a:tabLst>
                <a:tab pos="180340" algn="l"/>
              </a:tabLst>
            </a:pPr>
            <a:r>
              <a:rPr lang="es-CO" sz="2400" b="1" dirty="0" smtClean="0">
                <a:latin typeface="Calibri" panose="020F0502020204030204" pitchFamily="34" charset="0"/>
                <a:ea typeface="Calibri" panose="020F0502020204030204" pitchFamily="34" charset="0"/>
                <a:cs typeface="Times New Roman" panose="02020603050405020304" pitchFamily="18" charset="0"/>
              </a:rPr>
              <a:t>Indicadores </a:t>
            </a:r>
            <a:r>
              <a:rPr lang="es-CO" sz="2400" b="1" dirty="0">
                <a:latin typeface="Calibri" panose="020F0502020204030204" pitchFamily="34" charset="0"/>
                <a:ea typeface="Calibri" panose="020F0502020204030204" pitchFamily="34" charset="0"/>
                <a:cs typeface="Times New Roman" panose="02020603050405020304" pitchFamily="18" charset="0"/>
              </a:rPr>
              <a:t>para medir la </a:t>
            </a:r>
            <a:r>
              <a:rPr lang="es-CO" sz="2400" b="1" dirty="0" smtClean="0">
                <a:latin typeface="Calibri" panose="020F0502020204030204" pitchFamily="34" charset="0"/>
                <a:ea typeface="Calibri" panose="020F0502020204030204" pitchFamily="34" charset="0"/>
                <a:cs typeface="Times New Roman" panose="02020603050405020304" pitchFamily="18" charset="0"/>
              </a:rPr>
              <a:t>Estructura</a:t>
            </a:r>
            <a:r>
              <a:rPr lang="es-CO" sz="2400" b="1" dirty="0">
                <a:latin typeface="Calibri" panose="020F0502020204030204" pitchFamily="34" charset="0"/>
                <a:ea typeface="Calibri" panose="020F0502020204030204" pitchFamily="34" charset="0"/>
                <a:cs typeface="Times New Roman" panose="02020603050405020304" pitchFamily="18" charset="0"/>
              </a:rPr>
              <a:t>, el </a:t>
            </a:r>
            <a:r>
              <a:rPr lang="es-CO" sz="2400" b="1" dirty="0" smtClean="0">
                <a:latin typeface="Calibri" panose="020F0502020204030204" pitchFamily="34" charset="0"/>
                <a:ea typeface="Calibri" panose="020F0502020204030204" pitchFamily="34" charset="0"/>
                <a:cs typeface="Times New Roman" panose="02020603050405020304" pitchFamily="18" charset="0"/>
              </a:rPr>
              <a:t>Proceso </a:t>
            </a:r>
            <a:r>
              <a:rPr lang="es-CO" sz="2400" b="1" dirty="0">
                <a:latin typeface="Calibri" panose="020F0502020204030204" pitchFamily="34" charset="0"/>
                <a:ea typeface="Calibri" panose="020F0502020204030204" pitchFamily="34" charset="0"/>
                <a:cs typeface="Times New Roman" panose="02020603050405020304" pitchFamily="18" charset="0"/>
              </a:rPr>
              <a:t>y el </a:t>
            </a:r>
            <a:r>
              <a:rPr lang="es-CO" sz="2400" b="1" dirty="0" smtClean="0">
                <a:latin typeface="Calibri" panose="020F0502020204030204" pitchFamily="34" charset="0"/>
                <a:ea typeface="Calibri" panose="020F0502020204030204" pitchFamily="34" charset="0"/>
                <a:cs typeface="Times New Roman" panose="02020603050405020304" pitchFamily="18" charset="0"/>
              </a:rPr>
              <a:t>Resultado </a:t>
            </a:r>
            <a:r>
              <a:rPr lang="es-CO" sz="2400" b="1" dirty="0">
                <a:latin typeface="Calibri" panose="020F0502020204030204" pitchFamily="34" charset="0"/>
                <a:ea typeface="Calibri" panose="020F0502020204030204" pitchFamily="34" charset="0"/>
                <a:cs typeface="Times New Roman" panose="02020603050405020304" pitchFamily="18" charset="0"/>
              </a:rPr>
              <a:t>del SG-SST. </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159026" y="2012476"/>
            <a:ext cx="4563099" cy="2835135"/>
          </a:xfrm>
          <a:prstGeom prst="rect">
            <a:avLst/>
          </a:prstGeom>
          <a:solidFill>
            <a:schemeClr val="accent6">
              <a:lumMod val="40000"/>
              <a:lumOff val="60000"/>
            </a:schemeClr>
          </a:solidFill>
        </p:spPr>
        <p:txBody>
          <a:bodyPr wrap="square">
            <a:spAutoFit/>
          </a:bodyPr>
          <a:lstStyle/>
          <a:p>
            <a:pPr algn="just">
              <a:lnSpc>
                <a:spcPct val="115000"/>
              </a:lnSpc>
              <a:spcAft>
                <a:spcPts val="1000"/>
              </a:spcAft>
            </a:pPr>
            <a:r>
              <a:rPr lang="es-ES" b="1" dirty="0" smtClean="0">
                <a:latin typeface="Calibri" panose="020F0502020204030204" pitchFamily="34" charset="0"/>
                <a:ea typeface="Calibri" panose="020F0502020204030204" pitchFamily="34" charset="0"/>
                <a:cs typeface="Times New Roman" panose="02020603050405020304" pitchFamily="18" charset="0"/>
              </a:rPr>
              <a:t>Indicador: </a:t>
            </a:r>
          </a:p>
          <a:p>
            <a:pPr marL="285750" indent="-285750" algn="just">
              <a:lnSpc>
                <a:spcPct val="115000"/>
              </a:lnSpc>
              <a:spcAft>
                <a:spcPts val="1000"/>
              </a:spcAft>
              <a:buFont typeface="Arial" panose="020B0604020202020204" pitchFamily="34" charset="0"/>
              <a:buChar char="•"/>
            </a:pPr>
            <a:r>
              <a:rPr lang="es-ES" dirty="0" smtClean="0">
                <a:latin typeface="Calibri" panose="020F0502020204030204" pitchFamily="34" charset="0"/>
                <a:ea typeface="Calibri" panose="020F0502020204030204" pitchFamily="34" charset="0"/>
                <a:cs typeface="Times New Roman" panose="02020603050405020304" pitchFamily="18" charset="0"/>
              </a:rPr>
              <a:t>Medida </a:t>
            </a:r>
            <a:r>
              <a:rPr lang="es-ES" dirty="0">
                <a:latin typeface="Calibri" panose="020F0502020204030204" pitchFamily="34" charset="0"/>
                <a:ea typeface="Calibri" panose="020F0502020204030204" pitchFamily="34" charset="0"/>
                <a:cs typeface="Times New Roman" panose="02020603050405020304" pitchFamily="18" charset="0"/>
              </a:rPr>
              <a:t>cuantitativa o </a:t>
            </a:r>
            <a:r>
              <a:rPr lang="es-ES" dirty="0" smtClean="0">
                <a:latin typeface="Calibri" panose="020F0502020204030204" pitchFamily="34" charset="0"/>
                <a:ea typeface="Calibri" panose="020F0502020204030204" pitchFamily="34" charset="0"/>
                <a:cs typeface="Times New Roman" panose="02020603050405020304" pitchFamily="18" charset="0"/>
              </a:rPr>
              <a:t>cualitativa</a:t>
            </a:r>
          </a:p>
          <a:p>
            <a:pPr marL="285750" indent="-285750" algn="just">
              <a:lnSpc>
                <a:spcPct val="115000"/>
              </a:lnSpc>
              <a:spcAft>
                <a:spcPts val="1000"/>
              </a:spcAft>
              <a:buFont typeface="Arial" panose="020B0604020202020204" pitchFamily="34" charset="0"/>
              <a:buChar char="•"/>
            </a:pPr>
            <a:r>
              <a:rPr lang="es-ES" dirty="0" smtClean="0">
                <a:latin typeface="Calibri" panose="020F0502020204030204" pitchFamily="34" charset="0"/>
                <a:ea typeface="Calibri" panose="020F0502020204030204" pitchFamily="34" charset="0"/>
                <a:cs typeface="Times New Roman" panose="02020603050405020304" pitchFamily="18" charset="0"/>
              </a:rPr>
              <a:t>Asociada </a:t>
            </a:r>
            <a:r>
              <a:rPr lang="es-ES" dirty="0">
                <a:latin typeface="Calibri" panose="020F0502020204030204" pitchFamily="34" charset="0"/>
                <a:ea typeface="Calibri" panose="020F0502020204030204" pitchFamily="34" charset="0"/>
                <a:cs typeface="Times New Roman" panose="02020603050405020304" pitchFamily="18" charset="0"/>
              </a:rPr>
              <a:t>a la efectividad o eficiencia de una estrategia, proyecto u organización, </a:t>
            </a:r>
            <a:endParaRPr lang="es-ES"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1000"/>
              </a:spcAft>
              <a:buFont typeface="Arial" panose="020B0604020202020204" pitchFamily="34" charset="0"/>
              <a:buChar char="•"/>
            </a:pPr>
            <a:r>
              <a:rPr lang="es-ES" dirty="0" smtClean="0">
                <a:latin typeface="Calibri" panose="020F0502020204030204" pitchFamily="34" charset="0"/>
                <a:ea typeface="Calibri" panose="020F0502020204030204" pitchFamily="34" charset="0"/>
                <a:cs typeface="Times New Roman" panose="02020603050405020304" pitchFamily="18" charset="0"/>
              </a:rPr>
              <a:t>Relacionarse </a:t>
            </a:r>
            <a:r>
              <a:rPr lang="es-ES" dirty="0">
                <a:latin typeface="Calibri" panose="020F0502020204030204" pitchFamily="34" charset="0"/>
                <a:ea typeface="Calibri" panose="020F0502020204030204" pitchFamily="34" charset="0"/>
                <a:cs typeface="Times New Roman" panose="02020603050405020304" pitchFamily="18" charset="0"/>
              </a:rPr>
              <a:t>con las metas </a:t>
            </a:r>
            <a:endParaRPr lang="es-ES" dirty="0" smtClean="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5000"/>
              </a:lnSpc>
              <a:spcAft>
                <a:spcPts val="1000"/>
              </a:spcAft>
              <a:buFont typeface="Arial" panose="020B0604020202020204" pitchFamily="34" charset="0"/>
              <a:buChar char="•"/>
            </a:pPr>
            <a:r>
              <a:rPr lang="es-ES" dirty="0" smtClean="0">
                <a:latin typeface="Calibri" panose="020F0502020204030204" pitchFamily="34" charset="0"/>
                <a:ea typeface="Calibri" panose="020F0502020204030204" pitchFamily="34" charset="0"/>
                <a:cs typeface="Times New Roman" panose="02020603050405020304" pitchFamily="18" charset="0"/>
              </a:rPr>
              <a:t>Verificable </a:t>
            </a:r>
            <a:r>
              <a:rPr lang="es-ES" dirty="0">
                <a:latin typeface="Calibri" panose="020F0502020204030204" pitchFamily="34" charset="0"/>
                <a:ea typeface="Calibri" panose="020F0502020204030204" pitchFamily="34" charset="0"/>
                <a:cs typeface="Times New Roman" panose="02020603050405020304" pitchFamily="18" charset="0"/>
              </a:rPr>
              <a:t>y </a:t>
            </a:r>
            <a:r>
              <a:rPr lang="es-ES" dirty="0" smtClean="0">
                <a:latin typeface="Calibri" panose="020F0502020204030204" pitchFamily="34" charset="0"/>
                <a:ea typeface="Calibri" panose="020F0502020204030204" pitchFamily="34" charset="0"/>
                <a:cs typeface="Times New Roman" panose="02020603050405020304" pitchFamily="18" charset="0"/>
              </a:rPr>
              <a:t>comprendido </a:t>
            </a:r>
            <a:r>
              <a:rPr lang="es-ES" dirty="0">
                <a:latin typeface="Calibri" panose="020F0502020204030204" pitchFamily="34" charset="0"/>
                <a:ea typeface="Calibri" panose="020F0502020204030204" pitchFamily="34" charset="0"/>
                <a:cs typeface="Times New Roman" panose="02020603050405020304" pitchFamily="18" charset="0"/>
              </a:rPr>
              <a:t>por las personas de la empresa”.</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ángulo 7"/>
          <p:cNvSpPr/>
          <p:nvPr/>
        </p:nvSpPr>
        <p:spPr>
          <a:xfrm>
            <a:off x="4934258" y="3430043"/>
            <a:ext cx="3964082" cy="2308324"/>
          </a:xfrm>
          <a:prstGeom prst="rect">
            <a:avLst/>
          </a:prstGeom>
          <a:solidFill>
            <a:schemeClr val="accent4">
              <a:lumMod val="40000"/>
              <a:lumOff val="60000"/>
            </a:schemeClr>
          </a:solidFill>
        </p:spPr>
        <p:txBody>
          <a:bodyPr wrap="square">
            <a:spAutoFit/>
          </a:bodyPr>
          <a:lstStyle/>
          <a:p>
            <a:pPr algn="just"/>
            <a:r>
              <a:rPr lang="es-ES" dirty="0" smtClean="0">
                <a:latin typeface="Calibri" panose="020F0502020204030204" pitchFamily="34" charset="0"/>
                <a:ea typeface="Calibri" panose="020F0502020204030204" pitchFamily="34" charset="0"/>
                <a:cs typeface="Times New Roman" panose="02020603050405020304" pitchFamily="18" charset="0"/>
              </a:rPr>
              <a:t>Decreto </a:t>
            </a:r>
            <a:r>
              <a:rPr lang="es-ES" dirty="0">
                <a:latin typeface="Calibri" panose="020F0502020204030204" pitchFamily="34" charset="0"/>
                <a:ea typeface="Calibri" panose="020F0502020204030204" pitchFamily="34" charset="0"/>
                <a:cs typeface="Times New Roman" panose="02020603050405020304" pitchFamily="18" charset="0"/>
              </a:rPr>
              <a:t>1443 de 2014 por el Ministerio de </a:t>
            </a:r>
            <a:r>
              <a:rPr lang="es-ES" dirty="0" smtClean="0">
                <a:latin typeface="Calibri" panose="020F0502020204030204" pitchFamily="34" charset="0"/>
                <a:ea typeface="Calibri" panose="020F0502020204030204" pitchFamily="34" charset="0"/>
                <a:cs typeface="Times New Roman" panose="02020603050405020304" pitchFamily="18" charset="0"/>
              </a:rPr>
              <a:t>Trabajo:  el </a:t>
            </a:r>
            <a:r>
              <a:rPr lang="es-ES" dirty="0">
                <a:latin typeface="Calibri" panose="020F0502020204030204" pitchFamily="34" charset="0"/>
                <a:ea typeface="Calibri" panose="020F0502020204030204" pitchFamily="34" charset="0"/>
                <a:cs typeface="Times New Roman" panose="02020603050405020304" pitchFamily="18" charset="0"/>
              </a:rPr>
              <a:t>empleador debe definir los indicadores mediante los cuales se medirá la estructura, el proceso y los resultados del SGSST y les debe hacer seguimiento, también deben estar alineados con el plan estratégico de la empresa y hacen parte del mismo”. </a:t>
            </a:r>
            <a:endParaRPr lang="es-CO" dirty="0"/>
          </a:p>
        </p:txBody>
      </p:sp>
    </p:spTree>
    <p:extLst>
      <p:ext uri="{BB962C8B-B14F-4D97-AF65-F5344CB8AC3E}">
        <p14:creationId xmlns:p14="http://schemas.microsoft.com/office/powerpoint/2010/main" val="22896115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graphicFrame>
        <p:nvGraphicFramePr>
          <p:cNvPr id="4" name="Tabla 3"/>
          <p:cNvGraphicFramePr>
            <a:graphicFrameLocks noGrp="1"/>
          </p:cNvGraphicFramePr>
          <p:nvPr>
            <p:extLst>
              <p:ext uri="{D42A27DB-BD31-4B8C-83A1-F6EECF244321}">
                <p14:modId xmlns:p14="http://schemas.microsoft.com/office/powerpoint/2010/main" val="2758957395"/>
              </p:ext>
            </p:extLst>
          </p:nvPr>
        </p:nvGraphicFramePr>
        <p:xfrm>
          <a:off x="477672" y="1881063"/>
          <a:ext cx="7820167" cy="3800697"/>
        </p:xfrm>
        <a:graphic>
          <a:graphicData uri="http://schemas.openxmlformats.org/drawingml/2006/table">
            <a:tbl>
              <a:tblPr firstRow="1" firstCol="1" bandRow="1">
                <a:tableStyleId>{5C22544A-7EE6-4342-B048-85BDC9FD1C3A}</a:tableStyleId>
              </a:tblPr>
              <a:tblGrid>
                <a:gridCol w="3048004"/>
                <a:gridCol w="2372468"/>
                <a:gridCol w="2399695"/>
              </a:tblGrid>
              <a:tr h="218668">
                <a:tc gridSpan="3">
                  <a:txBody>
                    <a:bodyPr/>
                    <a:lstStyle/>
                    <a:p>
                      <a:pPr algn="ctr">
                        <a:lnSpc>
                          <a:spcPct val="115000"/>
                        </a:lnSpc>
                        <a:spcAft>
                          <a:spcPts val="0"/>
                        </a:spcAft>
                      </a:pPr>
                      <a:r>
                        <a:rPr lang="es-CO" sz="1400" b="1" dirty="0">
                          <a:solidFill>
                            <a:schemeClr val="tx1"/>
                          </a:solidFill>
                          <a:effectLst/>
                        </a:rPr>
                        <a:t>FICHA TÉCNICA DEL  INDICADOR</a:t>
                      </a:r>
                      <a:endParaRPr lang="es-CO" sz="1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hMerge="1">
                  <a:txBody>
                    <a:bodyPr/>
                    <a:lstStyle/>
                    <a:p>
                      <a:endParaRPr lang="es-CO"/>
                    </a:p>
                  </a:txBody>
                  <a:tcPr/>
                </a:tc>
                <a:tc hMerge="1">
                  <a:txBody>
                    <a:bodyPr/>
                    <a:lstStyle/>
                    <a:p>
                      <a:endParaRPr lang="es-CO"/>
                    </a:p>
                  </a:txBody>
                  <a:tcPr/>
                </a:tc>
              </a:tr>
              <a:tr h="218668">
                <a:tc>
                  <a:txBody>
                    <a:bodyPr/>
                    <a:lstStyle/>
                    <a:p>
                      <a:pPr algn="ctr">
                        <a:lnSpc>
                          <a:spcPct val="115000"/>
                        </a:lnSpc>
                        <a:spcAft>
                          <a:spcPts val="0"/>
                        </a:spcAft>
                      </a:pPr>
                      <a:r>
                        <a:rPr lang="es-CO" sz="1400" b="0" dirty="0">
                          <a:solidFill>
                            <a:schemeClr val="tx1"/>
                          </a:solidFill>
                          <a:effectLst/>
                        </a:rPr>
                        <a:t>Variables del indicador</a:t>
                      </a:r>
                      <a:endParaRPr lang="es-CO"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algn="ctr">
                        <a:lnSpc>
                          <a:spcPct val="115000"/>
                        </a:lnSpc>
                        <a:spcAft>
                          <a:spcPts val="0"/>
                        </a:spcAft>
                      </a:pPr>
                      <a:r>
                        <a:rPr lang="es-CO" sz="1800" b="1" dirty="0">
                          <a:solidFill>
                            <a:schemeClr val="tx1"/>
                          </a:solidFill>
                          <a:effectLst/>
                          <a:latin typeface="+mn-lt"/>
                        </a:rPr>
                        <a:t>Resultados</a:t>
                      </a:r>
                      <a:endParaRPr lang="es-CO"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CO" sz="1800" b="1" dirty="0">
                          <a:solidFill>
                            <a:schemeClr val="tx1"/>
                          </a:solidFill>
                          <a:effectLst/>
                          <a:latin typeface="+mn-lt"/>
                        </a:rPr>
                        <a:t>Observaciones</a:t>
                      </a:r>
                      <a:endParaRPr lang="es-CO"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r>
              <a:tr h="218668">
                <a:tc>
                  <a:txBody>
                    <a:bodyPr/>
                    <a:lstStyle/>
                    <a:p>
                      <a:pPr marL="342900" lvl="0" indent="-342900" algn="l">
                        <a:lnSpc>
                          <a:spcPct val="115000"/>
                        </a:lnSpc>
                        <a:spcAft>
                          <a:spcPts val="0"/>
                        </a:spcAft>
                        <a:buFont typeface="+mj-lt"/>
                        <a:buAutoNum type="arabicPeriod"/>
                      </a:pPr>
                      <a:r>
                        <a:rPr lang="es-CO" sz="1400" b="0" dirty="0">
                          <a:solidFill>
                            <a:schemeClr val="tx1"/>
                          </a:solidFill>
                          <a:effectLst/>
                        </a:rPr>
                        <a:t>Definición del indicador</a:t>
                      </a:r>
                      <a:endParaRPr lang="es-CO"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a:solidFill>
                            <a:schemeClr val="tx1"/>
                          </a:solidFill>
                          <a:effectLst/>
                        </a:rPr>
                        <a:t> </a:t>
                      </a:r>
                      <a:endParaRPr lang="es-CO"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37335">
                <a:tc>
                  <a:txBody>
                    <a:bodyPr/>
                    <a:lstStyle/>
                    <a:p>
                      <a:pPr marL="0" lvl="0" indent="0" algn="l">
                        <a:lnSpc>
                          <a:spcPct val="115000"/>
                        </a:lnSpc>
                        <a:spcAft>
                          <a:spcPts val="0"/>
                        </a:spcAft>
                        <a:buFont typeface="+mj-lt"/>
                        <a:buNone/>
                      </a:pPr>
                      <a:r>
                        <a:rPr lang="es-CO" sz="1400" b="0" dirty="0" smtClean="0">
                          <a:solidFill>
                            <a:schemeClr val="tx1"/>
                          </a:solidFill>
                          <a:effectLst/>
                        </a:rPr>
                        <a:t>2.     Interpretación </a:t>
                      </a:r>
                      <a:r>
                        <a:rPr lang="es-CO" sz="1400" b="0" dirty="0">
                          <a:solidFill>
                            <a:schemeClr val="tx1"/>
                          </a:solidFill>
                          <a:effectLst/>
                        </a:rPr>
                        <a:t>del indicador</a:t>
                      </a:r>
                      <a:endParaRPr lang="es-CO"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a:solidFill>
                            <a:schemeClr val="tx1"/>
                          </a:solidFill>
                          <a:effectLst/>
                        </a:rPr>
                        <a:t> </a:t>
                      </a:r>
                      <a:endParaRPr lang="es-CO"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874670">
                <a:tc>
                  <a:txBody>
                    <a:bodyPr/>
                    <a:lstStyle/>
                    <a:p>
                      <a:pPr marL="0" lvl="0" indent="0" algn="l">
                        <a:lnSpc>
                          <a:spcPct val="115000"/>
                        </a:lnSpc>
                        <a:spcAft>
                          <a:spcPts val="0"/>
                        </a:spcAft>
                        <a:buFont typeface="+mj-lt"/>
                        <a:buNone/>
                      </a:pPr>
                      <a:r>
                        <a:rPr lang="es-CO" sz="1400" b="0" dirty="0" smtClean="0">
                          <a:solidFill>
                            <a:schemeClr val="tx1"/>
                          </a:solidFill>
                          <a:effectLst/>
                        </a:rPr>
                        <a:t>3.     Límite </a:t>
                      </a:r>
                      <a:r>
                        <a:rPr lang="es-CO" sz="1400" b="0" dirty="0">
                          <a:solidFill>
                            <a:schemeClr val="tx1"/>
                          </a:solidFill>
                          <a:effectLst/>
                        </a:rPr>
                        <a:t>para el indicador o valor a partir del cual se considera que cumplo o no con el resultado</a:t>
                      </a:r>
                      <a:endParaRPr lang="es-CO"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a:solidFill>
                            <a:schemeClr val="tx1"/>
                          </a:solidFill>
                          <a:effectLst/>
                        </a:rPr>
                        <a:t> </a:t>
                      </a:r>
                      <a:endParaRPr lang="es-CO"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18668">
                <a:tc>
                  <a:txBody>
                    <a:bodyPr/>
                    <a:lstStyle/>
                    <a:p>
                      <a:pPr marL="0" lvl="0" indent="0" algn="l">
                        <a:lnSpc>
                          <a:spcPct val="115000"/>
                        </a:lnSpc>
                        <a:spcAft>
                          <a:spcPts val="0"/>
                        </a:spcAft>
                        <a:buFont typeface="+mj-lt"/>
                        <a:buNone/>
                      </a:pPr>
                      <a:r>
                        <a:rPr lang="es-CO" sz="1400" b="0" dirty="0" smtClean="0">
                          <a:solidFill>
                            <a:schemeClr val="tx1"/>
                          </a:solidFill>
                          <a:effectLst/>
                        </a:rPr>
                        <a:t>4.      Método </a:t>
                      </a:r>
                      <a:r>
                        <a:rPr lang="es-CO" sz="1400" b="0" dirty="0">
                          <a:solidFill>
                            <a:schemeClr val="tx1"/>
                          </a:solidFill>
                          <a:effectLst/>
                        </a:rPr>
                        <a:t>de cálculo</a:t>
                      </a:r>
                      <a:endParaRPr lang="es-CO"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a:solidFill>
                            <a:schemeClr val="tx1"/>
                          </a:solidFill>
                          <a:effectLst/>
                        </a:rPr>
                        <a:t> </a:t>
                      </a:r>
                      <a:endParaRPr lang="es-CO"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37335">
                <a:tc>
                  <a:txBody>
                    <a:bodyPr/>
                    <a:lstStyle/>
                    <a:p>
                      <a:pPr marL="0" lvl="0" indent="0" algn="l">
                        <a:lnSpc>
                          <a:spcPct val="115000"/>
                        </a:lnSpc>
                        <a:spcAft>
                          <a:spcPts val="0"/>
                        </a:spcAft>
                        <a:buFont typeface="+mj-lt"/>
                        <a:buNone/>
                      </a:pPr>
                      <a:r>
                        <a:rPr lang="es-CO" sz="1400" b="0" dirty="0" smtClean="0">
                          <a:solidFill>
                            <a:schemeClr val="tx1"/>
                          </a:solidFill>
                          <a:effectLst/>
                        </a:rPr>
                        <a:t>5.      Fuente </a:t>
                      </a:r>
                      <a:r>
                        <a:rPr lang="es-CO" sz="1400" b="0" dirty="0">
                          <a:solidFill>
                            <a:schemeClr val="tx1"/>
                          </a:solidFill>
                          <a:effectLst/>
                        </a:rPr>
                        <a:t>de la información para el cálculo</a:t>
                      </a:r>
                      <a:endParaRPr lang="es-CO"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a:solidFill>
                            <a:schemeClr val="tx1"/>
                          </a:solidFill>
                          <a:effectLst/>
                        </a:rPr>
                        <a:t> </a:t>
                      </a:r>
                      <a:endParaRPr lang="es-CO"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18668">
                <a:tc>
                  <a:txBody>
                    <a:bodyPr/>
                    <a:lstStyle/>
                    <a:p>
                      <a:pPr marL="0" lvl="0" indent="0" algn="l">
                        <a:lnSpc>
                          <a:spcPct val="115000"/>
                        </a:lnSpc>
                        <a:spcAft>
                          <a:spcPts val="0"/>
                        </a:spcAft>
                        <a:buFont typeface="+mj-lt"/>
                        <a:buNone/>
                      </a:pPr>
                      <a:r>
                        <a:rPr lang="es-CO" sz="1400" b="0" dirty="0" smtClean="0">
                          <a:solidFill>
                            <a:schemeClr val="tx1"/>
                          </a:solidFill>
                          <a:effectLst/>
                        </a:rPr>
                        <a:t>6.      Periodicidad </a:t>
                      </a:r>
                      <a:r>
                        <a:rPr lang="es-CO" sz="1400" b="0" dirty="0">
                          <a:solidFill>
                            <a:schemeClr val="tx1"/>
                          </a:solidFill>
                          <a:effectLst/>
                        </a:rPr>
                        <a:t>del reporte</a:t>
                      </a:r>
                      <a:endParaRPr lang="es-CO"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a:solidFill>
                            <a:schemeClr val="tx1"/>
                          </a:solidFill>
                          <a:effectLst/>
                        </a:rPr>
                        <a:t> </a:t>
                      </a:r>
                      <a:endParaRPr lang="es-CO"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37335">
                <a:tc>
                  <a:txBody>
                    <a:bodyPr/>
                    <a:lstStyle/>
                    <a:p>
                      <a:pPr marL="0" lvl="0" indent="0" algn="l">
                        <a:lnSpc>
                          <a:spcPct val="115000"/>
                        </a:lnSpc>
                        <a:spcAft>
                          <a:spcPts val="0"/>
                        </a:spcAft>
                        <a:buFont typeface="+mj-lt"/>
                        <a:buNone/>
                      </a:pPr>
                      <a:r>
                        <a:rPr lang="es-CO" sz="1400" b="0" dirty="0" smtClean="0">
                          <a:solidFill>
                            <a:schemeClr val="tx1"/>
                          </a:solidFill>
                          <a:effectLst/>
                        </a:rPr>
                        <a:t>7.      Personas </a:t>
                      </a:r>
                      <a:r>
                        <a:rPr lang="es-CO" sz="1400" b="0" dirty="0">
                          <a:solidFill>
                            <a:schemeClr val="tx1"/>
                          </a:solidFill>
                          <a:effectLst/>
                        </a:rPr>
                        <a:t>que deben conocer el resultado.</a:t>
                      </a:r>
                      <a:endParaRPr lang="es-CO" sz="14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5" name="Rectángulo 4"/>
          <p:cNvSpPr/>
          <p:nvPr/>
        </p:nvSpPr>
        <p:spPr>
          <a:xfrm>
            <a:off x="-676219" y="968991"/>
            <a:ext cx="9670094" cy="779444"/>
          </a:xfrm>
          <a:prstGeom prst="rect">
            <a:avLst/>
          </a:prstGeom>
        </p:spPr>
        <p:txBody>
          <a:bodyPr wrap="square">
            <a:spAutoFit/>
          </a:bodyPr>
          <a:lstStyle/>
          <a:p>
            <a:pPr marL="457200" algn="ctr">
              <a:lnSpc>
                <a:spcPct val="115000"/>
              </a:lnSpc>
              <a:spcAft>
                <a:spcPts val="0"/>
              </a:spcAft>
              <a:tabLst>
                <a:tab pos="180340" algn="l"/>
              </a:tabLst>
            </a:pPr>
            <a:r>
              <a:rPr lang="es-CO" sz="2000" b="1" dirty="0" smtClean="0">
                <a:latin typeface="Calibri" panose="020F0502020204030204" pitchFamily="34" charset="0"/>
                <a:ea typeface="Calibri" panose="020F0502020204030204" pitchFamily="34" charset="0"/>
                <a:cs typeface="Times New Roman" panose="02020603050405020304" pitchFamily="18" charset="0"/>
              </a:rPr>
              <a:t>Indicadores </a:t>
            </a:r>
            <a:r>
              <a:rPr lang="es-CO" sz="2000" b="1" dirty="0">
                <a:latin typeface="Calibri" panose="020F0502020204030204" pitchFamily="34" charset="0"/>
                <a:ea typeface="Calibri" panose="020F0502020204030204" pitchFamily="34" charset="0"/>
                <a:cs typeface="Times New Roman" panose="02020603050405020304" pitchFamily="18" charset="0"/>
              </a:rPr>
              <a:t>para medir la </a:t>
            </a:r>
            <a:r>
              <a:rPr lang="es-CO" sz="2000" b="1" dirty="0" smtClean="0">
                <a:latin typeface="Calibri" panose="020F0502020204030204" pitchFamily="34" charset="0"/>
                <a:ea typeface="Calibri" panose="020F0502020204030204" pitchFamily="34" charset="0"/>
                <a:cs typeface="Times New Roman" panose="02020603050405020304" pitchFamily="18" charset="0"/>
              </a:rPr>
              <a:t>Estructura</a:t>
            </a:r>
            <a:r>
              <a:rPr lang="es-CO" sz="2000" b="1" dirty="0">
                <a:latin typeface="Calibri" panose="020F0502020204030204" pitchFamily="34" charset="0"/>
                <a:ea typeface="Calibri" panose="020F0502020204030204" pitchFamily="34" charset="0"/>
                <a:cs typeface="Times New Roman" panose="02020603050405020304" pitchFamily="18" charset="0"/>
              </a:rPr>
              <a:t>, el </a:t>
            </a:r>
            <a:r>
              <a:rPr lang="es-CO" sz="2000" b="1" dirty="0" smtClean="0">
                <a:latin typeface="Calibri" panose="020F0502020204030204" pitchFamily="34" charset="0"/>
                <a:ea typeface="Calibri" panose="020F0502020204030204" pitchFamily="34" charset="0"/>
                <a:cs typeface="Times New Roman" panose="02020603050405020304" pitchFamily="18" charset="0"/>
              </a:rPr>
              <a:t>Proceso </a:t>
            </a:r>
            <a:r>
              <a:rPr lang="es-CO" sz="2000" b="1" dirty="0">
                <a:latin typeface="Calibri" panose="020F0502020204030204" pitchFamily="34" charset="0"/>
                <a:ea typeface="Calibri" panose="020F0502020204030204" pitchFamily="34" charset="0"/>
                <a:cs typeface="Times New Roman" panose="02020603050405020304" pitchFamily="18" charset="0"/>
              </a:rPr>
              <a:t>y el </a:t>
            </a:r>
            <a:r>
              <a:rPr lang="es-CO" sz="2000" b="1" dirty="0" smtClean="0">
                <a:latin typeface="Calibri" panose="020F0502020204030204" pitchFamily="34" charset="0"/>
                <a:ea typeface="Calibri" panose="020F0502020204030204" pitchFamily="34" charset="0"/>
                <a:cs typeface="Times New Roman" panose="02020603050405020304" pitchFamily="18" charset="0"/>
              </a:rPr>
              <a:t>Resultado </a:t>
            </a:r>
            <a:r>
              <a:rPr lang="es-CO" sz="2000" b="1" dirty="0">
                <a:latin typeface="Calibri" panose="020F0502020204030204" pitchFamily="34" charset="0"/>
                <a:ea typeface="Calibri" panose="020F0502020204030204" pitchFamily="34" charset="0"/>
                <a:cs typeface="Times New Roman" panose="02020603050405020304" pitchFamily="18" charset="0"/>
              </a:rPr>
              <a:t>del SG-SST. </a:t>
            </a:r>
            <a:r>
              <a:rPr lang="es-CO" sz="2000" b="1" dirty="0" smtClean="0">
                <a:latin typeface="Calibri" panose="020F0502020204030204" pitchFamily="34" charset="0"/>
                <a:ea typeface="Calibri" panose="020F0502020204030204" pitchFamily="34" charset="0"/>
                <a:cs typeface="Times New Roman" panose="02020603050405020304" pitchFamily="18" charset="0"/>
              </a:rPr>
              <a:t>: Indicadores de Estructura</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252364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5" name="Rectángulo 4"/>
          <p:cNvSpPr/>
          <p:nvPr/>
        </p:nvSpPr>
        <p:spPr>
          <a:xfrm>
            <a:off x="-676219" y="968991"/>
            <a:ext cx="9670094" cy="779444"/>
          </a:xfrm>
          <a:prstGeom prst="rect">
            <a:avLst/>
          </a:prstGeom>
        </p:spPr>
        <p:txBody>
          <a:bodyPr wrap="square">
            <a:spAutoFit/>
          </a:bodyPr>
          <a:lstStyle/>
          <a:p>
            <a:pPr marL="457200" algn="ctr">
              <a:lnSpc>
                <a:spcPct val="115000"/>
              </a:lnSpc>
              <a:spcAft>
                <a:spcPts val="0"/>
              </a:spcAft>
              <a:tabLst>
                <a:tab pos="180340" algn="l"/>
              </a:tabLst>
            </a:pPr>
            <a:r>
              <a:rPr lang="es-CO" sz="2000" b="1" dirty="0" smtClean="0">
                <a:latin typeface="Calibri" panose="020F0502020204030204" pitchFamily="34" charset="0"/>
                <a:ea typeface="Calibri" panose="020F0502020204030204" pitchFamily="34" charset="0"/>
                <a:cs typeface="Times New Roman" panose="02020603050405020304" pitchFamily="18" charset="0"/>
              </a:rPr>
              <a:t>Indicadores </a:t>
            </a:r>
            <a:r>
              <a:rPr lang="es-CO" sz="2000" b="1" dirty="0">
                <a:latin typeface="Calibri" panose="020F0502020204030204" pitchFamily="34" charset="0"/>
                <a:ea typeface="Calibri" panose="020F0502020204030204" pitchFamily="34" charset="0"/>
                <a:cs typeface="Times New Roman" panose="02020603050405020304" pitchFamily="18" charset="0"/>
              </a:rPr>
              <a:t>para medir la </a:t>
            </a:r>
            <a:r>
              <a:rPr lang="es-CO" sz="2000" b="1" dirty="0" smtClean="0">
                <a:latin typeface="Calibri" panose="020F0502020204030204" pitchFamily="34" charset="0"/>
                <a:ea typeface="Calibri" panose="020F0502020204030204" pitchFamily="34" charset="0"/>
                <a:cs typeface="Times New Roman" panose="02020603050405020304" pitchFamily="18" charset="0"/>
              </a:rPr>
              <a:t>Estructura</a:t>
            </a:r>
            <a:r>
              <a:rPr lang="es-CO" sz="2000" b="1" dirty="0">
                <a:latin typeface="Calibri" panose="020F0502020204030204" pitchFamily="34" charset="0"/>
                <a:ea typeface="Calibri" panose="020F0502020204030204" pitchFamily="34" charset="0"/>
                <a:cs typeface="Times New Roman" panose="02020603050405020304" pitchFamily="18" charset="0"/>
              </a:rPr>
              <a:t>, el </a:t>
            </a:r>
            <a:r>
              <a:rPr lang="es-CO" sz="2000" b="1" dirty="0" smtClean="0">
                <a:latin typeface="Calibri" panose="020F0502020204030204" pitchFamily="34" charset="0"/>
                <a:ea typeface="Calibri" panose="020F0502020204030204" pitchFamily="34" charset="0"/>
                <a:cs typeface="Times New Roman" panose="02020603050405020304" pitchFamily="18" charset="0"/>
              </a:rPr>
              <a:t>Proceso </a:t>
            </a:r>
            <a:r>
              <a:rPr lang="es-CO" sz="2000" b="1" dirty="0">
                <a:latin typeface="Calibri" panose="020F0502020204030204" pitchFamily="34" charset="0"/>
                <a:ea typeface="Calibri" panose="020F0502020204030204" pitchFamily="34" charset="0"/>
                <a:cs typeface="Times New Roman" panose="02020603050405020304" pitchFamily="18" charset="0"/>
              </a:rPr>
              <a:t>y el </a:t>
            </a:r>
            <a:r>
              <a:rPr lang="es-CO" sz="2000" b="1" dirty="0" smtClean="0">
                <a:latin typeface="Calibri" panose="020F0502020204030204" pitchFamily="34" charset="0"/>
                <a:ea typeface="Calibri" panose="020F0502020204030204" pitchFamily="34" charset="0"/>
                <a:cs typeface="Times New Roman" panose="02020603050405020304" pitchFamily="18" charset="0"/>
              </a:rPr>
              <a:t>Resultado </a:t>
            </a:r>
            <a:r>
              <a:rPr lang="es-CO" sz="2000" b="1" dirty="0">
                <a:latin typeface="Calibri" panose="020F0502020204030204" pitchFamily="34" charset="0"/>
                <a:ea typeface="Calibri" panose="020F0502020204030204" pitchFamily="34" charset="0"/>
                <a:cs typeface="Times New Roman" panose="02020603050405020304" pitchFamily="18" charset="0"/>
              </a:rPr>
              <a:t>del SG-SST. </a:t>
            </a:r>
            <a:r>
              <a:rPr lang="es-CO" sz="2000" b="1" dirty="0" smtClean="0">
                <a:latin typeface="Calibri" panose="020F0502020204030204" pitchFamily="34" charset="0"/>
                <a:ea typeface="Calibri" panose="020F0502020204030204" pitchFamily="34" charset="0"/>
                <a:cs typeface="Times New Roman" panose="02020603050405020304" pitchFamily="18" charset="0"/>
              </a:rPr>
              <a:t>: Indicadores de Estructura</a:t>
            </a:r>
            <a:endParaRPr lang="es-CO" sz="20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 name="Tabla 1"/>
          <p:cNvGraphicFramePr>
            <a:graphicFrameLocks noGrp="1"/>
          </p:cNvGraphicFramePr>
          <p:nvPr>
            <p:extLst>
              <p:ext uri="{D42A27DB-BD31-4B8C-83A1-F6EECF244321}">
                <p14:modId xmlns:p14="http://schemas.microsoft.com/office/powerpoint/2010/main" val="392135962"/>
              </p:ext>
            </p:extLst>
          </p:nvPr>
        </p:nvGraphicFramePr>
        <p:xfrm>
          <a:off x="1555845" y="1937980"/>
          <a:ext cx="6782937" cy="3889614"/>
        </p:xfrm>
        <a:graphic>
          <a:graphicData uri="http://schemas.openxmlformats.org/drawingml/2006/table">
            <a:tbl>
              <a:tblPr firstRow="1" firstCol="1" bandRow="1">
                <a:tableStyleId>{5C22544A-7EE6-4342-B048-85BDC9FD1C3A}</a:tableStyleId>
              </a:tblPr>
              <a:tblGrid>
                <a:gridCol w="2619365"/>
                <a:gridCol w="4163572"/>
              </a:tblGrid>
              <a:tr h="235760">
                <a:tc>
                  <a:txBody>
                    <a:bodyPr/>
                    <a:lstStyle/>
                    <a:p>
                      <a:pPr marL="342900" lvl="0" indent="-342900" algn="ctr">
                        <a:lnSpc>
                          <a:spcPct val="115000"/>
                        </a:lnSpc>
                        <a:spcAft>
                          <a:spcPts val="1000"/>
                        </a:spcAft>
                        <a:buFont typeface="+mj-lt"/>
                        <a:buAutoNum type="arabicPeriod"/>
                      </a:pPr>
                      <a:r>
                        <a:rPr lang="es-CO" sz="1100">
                          <a:effectLst/>
                        </a:rPr>
                        <a:t>Nombre:</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CO" sz="1100">
                          <a:effectLst/>
                        </a:rPr>
                        <a:t>Tasa de accidentalidad</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36643">
                <a:tc>
                  <a:txBody>
                    <a:bodyPr/>
                    <a:lstStyle/>
                    <a:p>
                      <a:pPr marL="342900" lvl="0" indent="-342900" algn="ctr">
                        <a:lnSpc>
                          <a:spcPct val="115000"/>
                        </a:lnSpc>
                        <a:spcAft>
                          <a:spcPts val="1000"/>
                        </a:spcAft>
                        <a:buFont typeface="+mj-lt"/>
                        <a:buAutoNum type="arabicPeriod"/>
                      </a:pPr>
                      <a:r>
                        <a:rPr lang="es-CO" sz="1100">
                          <a:effectLst/>
                        </a:rPr>
                        <a:t>Definición:</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CO" sz="1100">
                          <a:effectLst/>
                        </a:rPr>
                        <a:t>Es la relación entre el número de accidentes registrados y el número de trabajadores expuestos en el periodo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36643">
                <a:tc>
                  <a:txBody>
                    <a:bodyPr/>
                    <a:lstStyle/>
                    <a:p>
                      <a:pPr marL="342900" lvl="0" indent="-342900" algn="ctr">
                        <a:lnSpc>
                          <a:spcPct val="115000"/>
                        </a:lnSpc>
                        <a:spcAft>
                          <a:spcPts val="1000"/>
                        </a:spcAft>
                        <a:buFont typeface="+mj-lt"/>
                        <a:buAutoNum type="arabicPeriod"/>
                      </a:pPr>
                      <a:r>
                        <a:rPr lang="es-CO" sz="1100">
                          <a:effectLst/>
                        </a:rPr>
                        <a:t>Interpretación:</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CO" sz="1100">
                          <a:effectLst/>
                        </a:rPr>
                        <a:t>Multiplicado por 100, nos presenta el porcentaje de la población que se están accidentando en un área o empresa.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86202">
                <a:tc>
                  <a:txBody>
                    <a:bodyPr/>
                    <a:lstStyle/>
                    <a:p>
                      <a:pPr marL="342900" lvl="0" indent="-342900" algn="ctr">
                        <a:lnSpc>
                          <a:spcPct val="115000"/>
                        </a:lnSpc>
                        <a:spcAft>
                          <a:spcPts val="1000"/>
                        </a:spcAft>
                        <a:buFont typeface="+mj-lt"/>
                        <a:buAutoNum type="arabicPeriod"/>
                      </a:pPr>
                      <a:r>
                        <a:rPr lang="es-CO" sz="1100">
                          <a:effectLst/>
                        </a:rPr>
                        <a:t>Límite del indicador:</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CO" sz="1100">
                          <a:effectLst/>
                        </a:rPr>
                        <a:t>Estará en función de las metas de accidentalidad que se plantee la empresa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35760">
                <a:tc>
                  <a:txBody>
                    <a:bodyPr/>
                    <a:lstStyle/>
                    <a:p>
                      <a:pPr marL="342900" lvl="0" indent="-342900" algn="ctr">
                        <a:lnSpc>
                          <a:spcPct val="115000"/>
                        </a:lnSpc>
                        <a:spcAft>
                          <a:spcPts val="1000"/>
                        </a:spcAft>
                        <a:buFont typeface="+mj-lt"/>
                        <a:buAutoNum type="arabicPeriod"/>
                      </a:pPr>
                      <a:r>
                        <a:rPr lang="es-CO" sz="1100">
                          <a:effectLst/>
                        </a:rPr>
                        <a:t>Método de cálculo: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CO" sz="1100">
                          <a:effectLst/>
                        </a:rPr>
                        <a:t>No. accidentes / No. expuestos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86202">
                <a:tc>
                  <a:txBody>
                    <a:bodyPr/>
                    <a:lstStyle/>
                    <a:p>
                      <a:pPr marL="342900" lvl="0" indent="-342900" algn="ctr">
                        <a:lnSpc>
                          <a:spcPct val="115000"/>
                        </a:lnSpc>
                        <a:spcAft>
                          <a:spcPts val="1000"/>
                        </a:spcAft>
                        <a:buFont typeface="+mj-lt"/>
                        <a:buAutoNum type="arabicPeriod"/>
                      </a:pPr>
                      <a:r>
                        <a:rPr lang="es-CO" sz="1100">
                          <a:effectLst/>
                        </a:rPr>
                        <a:t>Fuente de la información:</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CO" sz="1100">
                          <a:effectLst/>
                        </a:rPr>
                        <a:t>Registros de accidentes registrados</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86202">
                <a:tc>
                  <a:txBody>
                    <a:bodyPr/>
                    <a:lstStyle/>
                    <a:p>
                      <a:pPr marL="342900" lvl="0" indent="-342900" algn="ctr">
                        <a:lnSpc>
                          <a:spcPct val="115000"/>
                        </a:lnSpc>
                        <a:spcAft>
                          <a:spcPts val="1000"/>
                        </a:spcAft>
                        <a:buFont typeface="+mj-lt"/>
                        <a:buAutoNum type="arabicPeriod"/>
                      </a:pPr>
                      <a:r>
                        <a:rPr lang="es-CO" sz="1100">
                          <a:effectLst/>
                        </a:rPr>
                        <a:t>Periodicidad de reporte:</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CO" sz="1100">
                          <a:effectLst/>
                        </a:rPr>
                        <a:t>Mensual</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486202">
                <a:tc>
                  <a:txBody>
                    <a:bodyPr/>
                    <a:lstStyle/>
                    <a:p>
                      <a:pPr marL="342900" lvl="0" indent="-342900" algn="ctr">
                        <a:lnSpc>
                          <a:spcPct val="115000"/>
                        </a:lnSpc>
                        <a:spcAft>
                          <a:spcPts val="1000"/>
                        </a:spcAft>
                        <a:buFont typeface="+mj-lt"/>
                        <a:buAutoNum type="arabicPeriod"/>
                      </a:pPr>
                      <a:r>
                        <a:rPr lang="es-CO" sz="1100">
                          <a:effectLst/>
                        </a:rPr>
                        <a:t>Personas que deben conocer el resultado</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es-CO" sz="1100" dirty="0">
                          <a:effectLst/>
                        </a:rPr>
                        <a:t>Todos en la empresa</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1041581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5" name="Rectángulo 4"/>
          <p:cNvSpPr/>
          <p:nvPr/>
        </p:nvSpPr>
        <p:spPr>
          <a:xfrm>
            <a:off x="-676219" y="968991"/>
            <a:ext cx="9670094" cy="779444"/>
          </a:xfrm>
          <a:prstGeom prst="rect">
            <a:avLst/>
          </a:prstGeom>
        </p:spPr>
        <p:txBody>
          <a:bodyPr wrap="square">
            <a:spAutoFit/>
          </a:bodyPr>
          <a:lstStyle/>
          <a:p>
            <a:pPr marL="457200" algn="ctr">
              <a:lnSpc>
                <a:spcPct val="115000"/>
              </a:lnSpc>
              <a:spcAft>
                <a:spcPts val="0"/>
              </a:spcAft>
              <a:tabLst>
                <a:tab pos="180340" algn="l"/>
              </a:tabLst>
            </a:pPr>
            <a:r>
              <a:rPr lang="es-CO" sz="2000" b="1" dirty="0" smtClean="0">
                <a:latin typeface="Calibri" panose="020F0502020204030204" pitchFamily="34" charset="0"/>
                <a:ea typeface="Calibri" panose="020F0502020204030204" pitchFamily="34" charset="0"/>
                <a:cs typeface="Times New Roman" panose="02020603050405020304" pitchFamily="18" charset="0"/>
              </a:rPr>
              <a:t>Indicadores </a:t>
            </a:r>
            <a:r>
              <a:rPr lang="es-CO" sz="2000" b="1" dirty="0">
                <a:latin typeface="Calibri" panose="020F0502020204030204" pitchFamily="34" charset="0"/>
                <a:ea typeface="Calibri" panose="020F0502020204030204" pitchFamily="34" charset="0"/>
                <a:cs typeface="Times New Roman" panose="02020603050405020304" pitchFamily="18" charset="0"/>
              </a:rPr>
              <a:t>para medir la </a:t>
            </a:r>
            <a:r>
              <a:rPr lang="es-CO" sz="2000" b="1" dirty="0" smtClean="0">
                <a:latin typeface="Calibri" panose="020F0502020204030204" pitchFamily="34" charset="0"/>
                <a:ea typeface="Calibri" panose="020F0502020204030204" pitchFamily="34" charset="0"/>
                <a:cs typeface="Times New Roman" panose="02020603050405020304" pitchFamily="18" charset="0"/>
              </a:rPr>
              <a:t>Estructura</a:t>
            </a:r>
            <a:r>
              <a:rPr lang="es-CO" sz="2000" b="1" dirty="0">
                <a:latin typeface="Calibri" panose="020F0502020204030204" pitchFamily="34" charset="0"/>
                <a:ea typeface="Calibri" panose="020F0502020204030204" pitchFamily="34" charset="0"/>
                <a:cs typeface="Times New Roman" panose="02020603050405020304" pitchFamily="18" charset="0"/>
              </a:rPr>
              <a:t>, el </a:t>
            </a:r>
            <a:r>
              <a:rPr lang="es-CO" sz="2000" b="1" dirty="0" smtClean="0">
                <a:latin typeface="Calibri" panose="020F0502020204030204" pitchFamily="34" charset="0"/>
                <a:ea typeface="Calibri" panose="020F0502020204030204" pitchFamily="34" charset="0"/>
                <a:cs typeface="Times New Roman" panose="02020603050405020304" pitchFamily="18" charset="0"/>
              </a:rPr>
              <a:t>Proceso </a:t>
            </a:r>
            <a:r>
              <a:rPr lang="es-CO" sz="2000" b="1" dirty="0">
                <a:latin typeface="Calibri" panose="020F0502020204030204" pitchFamily="34" charset="0"/>
                <a:ea typeface="Calibri" panose="020F0502020204030204" pitchFamily="34" charset="0"/>
                <a:cs typeface="Times New Roman" panose="02020603050405020304" pitchFamily="18" charset="0"/>
              </a:rPr>
              <a:t>y el </a:t>
            </a:r>
            <a:r>
              <a:rPr lang="es-CO" sz="2000" b="1" dirty="0" smtClean="0">
                <a:latin typeface="Calibri" panose="020F0502020204030204" pitchFamily="34" charset="0"/>
                <a:ea typeface="Calibri" panose="020F0502020204030204" pitchFamily="34" charset="0"/>
                <a:cs typeface="Times New Roman" panose="02020603050405020304" pitchFamily="18" charset="0"/>
              </a:rPr>
              <a:t>Resultado </a:t>
            </a:r>
            <a:r>
              <a:rPr lang="es-CO" sz="2000" b="1" dirty="0">
                <a:latin typeface="Calibri" panose="020F0502020204030204" pitchFamily="34" charset="0"/>
                <a:ea typeface="Calibri" panose="020F0502020204030204" pitchFamily="34" charset="0"/>
                <a:cs typeface="Times New Roman" panose="02020603050405020304" pitchFamily="18" charset="0"/>
              </a:rPr>
              <a:t>del SG-SST. </a:t>
            </a:r>
            <a:r>
              <a:rPr lang="es-CO" sz="2000" b="1" dirty="0" smtClean="0">
                <a:latin typeface="Calibri" panose="020F0502020204030204" pitchFamily="34" charset="0"/>
                <a:ea typeface="Calibri" panose="020F0502020204030204" pitchFamily="34" charset="0"/>
                <a:cs typeface="Times New Roman" panose="02020603050405020304" pitchFamily="18" charset="0"/>
              </a:rPr>
              <a:t>: </a:t>
            </a:r>
            <a:r>
              <a:rPr lang="es-CO" sz="2000" b="1" u="sng" dirty="0" smtClean="0">
                <a:latin typeface="Calibri" panose="020F0502020204030204" pitchFamily="34" charset="0"/>
                <a:ea typeface="Calibri" panose="020F0502020204030204" pitchFamily="34" charset="0"/>
                <a:cs typeface="Times New Roman" panose="02020603050405020304" pitchFamily="18" charset="0"/>
              </a:rPr>
              <a:t>Indicadores de Estructura</a:t>
            </a:r>
            <a:endParaRPr lang="es-CO" sz="2000" u="sng"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CuadroTexto 5"/>
          <p:cNvSpPr txBox="1"/>
          <p:nvPr/>
        </p:nvSpPr>
        <p:spPr>
          <a:xfrm>
            <a:off x="2627256" y="1922286"/>
            <a:ext cx="5209117" cy="3416320"/>
          </a:xfrm>
          <a:prstGeom prst="rect">
            <a:avLst/>
          </a:prstGeom>
          <a:noFill/>
        </p:spPr>
        <p:txBody>
          <a:bodyPr wrap="square" rtlCol="0">
            <a:spAutoFit/>
          </a:bodyPr>
          <a:lstStyle/>
          <a:p>
            <a:endParaRPr lang="es-CO" b="1" dirty="0" smtClean="0">
              <a:solidFill>
                <a:srgbClr val="00B050"/>
              </a:solidFill>
              <a:cs typeface="Arial" panose="020B0604020202020204" pitchFamily="34" charset="0"/>
            </a:endParaRPr>
          </a:p>
          <a:p>
            <a:pPr marL="457200" indent="-457200">
              <a:buAutoNum type="arabicPeriod"/>
            </a:pPr>
            <a:r>
              <a:rPr lang="es-CO" dirty="0" smtClean="0">
                <a:cs typeface="Arial" panose="020B0604020202020204" pitchFamily="34" charset="0"/>
              </a:rPr>
              <a:t>Política </a:t>
            </a:r>
          </a:p>
          <a:p>
            <a:pPr marL="457200" indent="-457200">
              <a:buAutoNum type="arabicPeriod"/>
            </a:pPr>
            <a:r>
              <a:rPr lang="es-CO" dirty="0" smtClean="0">
                <a:cs typeface="Arial" panose="020B0604020202020204" pitchFamily="34" charset="0"/>
              </a:rPr>
              <a:t>Objetivos y metas</a:t>
            </a:r>
          </a:p>
          <a:p>
            <a:pPr marL="457200" indent="-457200">
              <a:buAutoNum type="arabicPeriod"/>
            </a:pPr>
            <a:r>
              <a:rPr lang="es-CO" dirty="0" smtClean="0">
                <a:cs typeface="Arial" panose="020B0604020202020204" pitchFamily="34" charset="0"/>
              </a:rPr>
              <a:t>Plan de trabajo y cronograma</a:t>
            </a:r>
          </a:p>
          <a:p>
            <a:pPr marL="457200" indent="-457200">
              <a:buAutoNum type="arabicPeriod"/>
            </a:pPr>
            <a:r>
              <a:rPr lang="es-CO" dirty="0" smtClean="0">
                <a:cs typeface="Arial" panose="020B0604020202020204" pitchFamily="34" charset="0"/>
              </a:rPr>
              <a:t>Responsabilidades</a:t>
            </a:r>
          </a:p>
          <a:p>
            <a:pPr marL="457200" indent="-457200">
              <a:buAutoNum type="arabicPeriod"/>
            </a:pPr>
            <a:r>
              <a:rPr lang="es-CO" dirty="0" smtClean="0">
                <a:cs typeface="Arial" panose="020B0604020202020204" pitchFamily="34" charset="0"/>
              </a:rPr>
              <a:t>Recursos requeridos</a:t>
            </a:r>
          </a:p>
          <a:p>
            <a:pPr marL="457200" indent="-457200">
              <a:buAutoNum type="arabicPeriod"/>
            </a:pPr>
            <a:r>
              <a:rPr lang="es-CO" dirty="0" smtClean="0">
                <a:cs typeface="Arial" panose="020B0604020202020204" pitchFamily="34" charset="0"/>
              </a:rPr>
              <a:t>Matriz peligros y reporte de trabajadores</a:t>
            </a:r>
          </a:p>
          <a:p>
            <a:pPr marL="457200" indent="-457200">
              <a:buAutoNum type="arabicPeriod"/>
            </a:pPr>
            <a:r>
              <a:rPr lang="es-CO" dirty="0" smtClean="0">
                <a:cs typeface="Arial" panose="020B0604020202020204" pitchFamily="34" charset="0"/>
              </a:rPr>
              <a:t>COPASST</a:t>
            </a:r>
          </a:p>
          <a:p>
            <a:pPr marL="457200" indent="-457200">
              <a:buAutoNum type="arabicPeriod"/>
            </a:pPr>
            <a:r>
              <a:rPr lang="es-CO" dirty="0" smtClean="0">
                <a:cs typeface="Arial" panose="020B0604020202020204" pitchFamily="34" charset="0"/>
              </a:rPr>
              <a:t>Documentos del SGSST</a:t>
            </a:r>
          </a:p>
          <a:p>
            <a:pPr marL="457200" indent="-457200">
              <a:buAutoNum type="arabicPeriod"/>
            </a:pPr>
            <a:r>
              <a:rPr lang="es-CO" dirty="0" err="1" smtClean="0">
                <a:cs typeface="Arial" panose="020B0604020202020204" pitchFamily="34" charset="0"/>
              </a:rPr>
              <a:t>Dx</a:t>
            </a:r>
            <a:r>
              <a:rPr lang="es-CO" dirty="0" smtClean="0">
                <a:cs typeface="Arial" panose="020B0604020202020204" pitchFamily="34" charset="0"/>
              </a:rPr>
              <a:t>  condiciones de salud</a:t>
            </a:r>
          </a:p>
          <a:p>
            <a:pPr marL="457200" indent="-457200">
              <a:buAutoNum type="arabicPeriod"/>
            </a:pPr>
            <a:r>
              <a:rPr lang="es-CO" dirty="0" smtClean="0">
                <a:cs typeface="Arial" panose="020B0604020202020204" pitchFamily="34" charset="0"/>
              </a:rPr>
              <a:t>Plan emergencias</a:t>
            </a:r>
          </a:p>
          <a:p>
            <a:pPr marL="457200" indent="-457200">
              <a:buAutoNum type="arabicPeriod"/>
            </a:pPr>
            <a:r>
              <a:rPr lang="es-CO" dirty="0" smtClean="0">
                <a:cs typeface="Arial" panose="020B0604020202020204" pitchFamily="34" charset="0"/>
              </a:rPr>
              <a:t>Plan de capacitación</a:t>
            </a:r>
            <a:endParaRPr lang="es-CO" dirty="0">
              <a:cs typeface="Arial" panose="020B0604020202020204" pitchFamily="34" charset="0"/>
            </a:endParaRPr>
          </a:p>
        </p:txBody>
      </p:sp>
      <p:pic>
        <p:nvPicPr>
          <p:cNvPr id="7" name="Picture 2" descr="https://encrypted-tbn1.gstatic.com/images?q=tbn:ANd9GcQ9BFs-zOyLvmc-O3PVeP5_BflrzU3ODHnssC9Q3p6aGFNTtvn5Q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9623" y="2260982"/>
            <a:ext cx="2250252" cy="126014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http://3.bp.blogspot.com/-KMo2S5cuJHc/Uwui64UlgyI/AAAAAAAADTo/Vmk_dbZaorE/s1600/BertaniDetal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840943">
            <a:off x="398650" y="2656080"/>
            <a:ext cx="1869247" cy="1489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67460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5" name="Rectángulo 4"/>
          <p:cNvSpPr/>
          <p:nvPr/>
        </p:nvSpPr>
        <p:spPr>
          <a:xfrm>
            <a:off x="-676219" y="968991"/>
            <a:ext cx="9670094" cy="800219"/>
          </a:xfrm>
          <a:prstGeom prst="rect">
            <a:avLst/>
          </a:prstGeom>
        </p:spPr>
        <p:txBody>
          <a:bodyPr wrap="square">
            <a:spAutoFit/>
          </a:bodyPr>
          <a:lstStyle/>
          <a:p>
            <a:pPr marL="457200" algn="ctr">
              <a:lnSpc>
                <a:spcPct val="115000"/>
              </a:lnSpc>
              <a:spcAft>
                <a:spcPts val="0"/>
              </a:spcAft>
              <a:tabLst>
                <a:tab pos="180340" algn="l"/>
              </a:tabLst>
            </a:pPr>
            <a:r>
              <a:rPr lang="es-CO" sz="2000" b="1" dirty="0" smtClean="0">
                <a:latin typeface="Calibri" panose="020F0502020204030204" pitchFamily="34" charset="0"/>
                <a:ea typeface="Calibri" panose="020F0502020204030204" pitchFamily="34" charset="0"/>
                <a:cs typeface="Times New Roman" panose="02020603050405020304" pitchFamily="18" charset="0"/>
              </a:rPr>
              <a:t>Indicadores </a:t>
            </a:r>
            <a:r>
              <a:rPr lang="es-CO" sz="2000" b="1" dirty="0">
                <a:latin typeface="Calibri" panose="020F0502020204030204" pitchFamily="34" charset="0"/>
                <a:ea typeface="Calibri" panose="020F0502020204030204" pitchFamily="34" charset="0"/>
                <a:cs typeface="Times New Roman" panose="02020603050405020304" pitchFamily="18" charset="0"/>
              </a:rPr>
              <a:t>para medir la </a:t>
            </a:r>
            <a:r>
              <a:rPr lang="es-CO" sz="2000" b="1" dirty="0" smtClean="0">
                <a:latin typeface="Calibri" panose="020F0502020204030204" pitchFamily="34" charset="0"/>
                <a:ea typeface="Calibri" panose="020F0502020204030204" pitchFamily="34" charset="0"/>
                <a:cs typeface="Times New Roman" panose="02020603050405020304" pitchFamily="18" charset="0"/>
              </a:rPr>
              <a:t>Estructura</a:t>
            </a:r>
            <a:r>
              <a:rPr lang="es-CO" sz="2000" b="1" dirty="0">
                <a:latin typeface="Calibri" panose="020F0502020204030204" pitchFamily="34" charset="0"/>
                <a:ea typeface="Calibri" panose="020F0502020204030204" pitchFamily="34" charset="0"/>
                <a:cs typeface="Times New Roman" panose="02020603050405020304" pitchFamily="18" charset="0"/>
              </a:rPr>
              <a:t>, el </a:t>
            </a:r>
            <a:r>
              <a:rPr lang="es-CO" sz="2000" b="1" dirty="0" smtClean="0">
                <a:latin typeface="Calibri" panose="020F0502020204030204" pitchFamily="34" charset="0"/>
                <a:ea typeface="Calibri" panose="020F0502020204030204" pitchFamily="34" charset="0"/>
                <a:cs typeface="Times New Roman" panose="02020603050405020304" pitchFamily="18" charset="0"/>
              </a:rPr>
              <a:t>Proceso </a:t>
            </a:r>
            <a:r>
              <a:rPr lang="es-CO" sz="2000" b="1" dirty="0">
                <a:latin typeface="Calibri" panose="020F0502020204030204" pitchFamily="34" charset="0"/>
                <a:ea typeface="Calibri" panose="020F0502020204030204" pitchFamily="34" charset="0"/>
                <a:cs typeface="Times New Roman" panose="02020603050405020304" pitchFamily="18" charset="0"/>
              </a:rPr>
              <a:t>y el </a:t>
            </a:r>
            <a:r>
              <a:rPr lang="es-CO" sz="2000" b="1" dirty="0" smtClean="0">
                <a:latin typeface="Calibri" panose="020F0502020204030204" pitchFamily="34" charset="0"/>
                <a:ea typeface="Calibri" panose="020F0502020204030204" pitchFamily="34" charset="0"/>
                <a:cs typeface="Times New Roman" panose="02020603050405020304" pitchFamily="18" charset="0"/>
              </a:rPr>
              <a:t>Resultado </a:t>
            </a:r>
            <a:r>
              <a:rPr lang="es-CO" sz="2000" b="1" dirty="0">
                <a:latin typeface="Calibri" panose="020F0502020204030204" pitchFamily="34" charset="0"/>
                <a:ea typeface="Calibri" panose="020F0502020204030204" pitchFamily="34" charset="0"/>
                <a:cs typeface="Times New Roman" panose="02020603050405020304" pitchFamily="18" charset="0"/>
              </a:rPr>
              <a:t>del SG-SST. </a:t>
            </a:r>
            <a:r>
              <a:rPr lang="es-CO" sz="2000" b="1" dirty="0" smtClean="0">
                <a:latin typeface="Calibri" panose="020F0502020204030204" pitchFamily="34" charset="0"/>
                <a:ea typeface="Calibri" panose="020F0502020204030204" pitchFamily="34" charset="0"/>
                <a:cs typeface="Times New Roman" panose="02020603050405020304" pitchFamily="18" charset="0"/>
              </a:rPr>
              <a:t>: </a:t>
            </a:r>
            <a:r>
              <a:rPr lang="es-CO" sz="2000" b="1" u="sng" dirty="0" smtClean="0">
                <a:latin typeface="Calibri" panose="020F0502020204030204" pitchFamily="34" charset="0"/>
                <a:ea typeface="Calibri" panose="020F0502020204030204" pitchFamily="34" charset="0"/>
                <a:cs typeface="Times New Roman" panose="02020603050405020304" pitchFamily="18" charset="0"/>
              </a:rPr>
              <a:t>Indicadores de Proceso</a:t>
            </a:r>
            <a:endParaRPr lang="es-CO" sz="2000" u="sng"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ángulo 8"/>
          <p:cNvSpPr/>
          <p:nvPr/>
        </p:nvSpPr>
        <p:spPr>
          <a:xfrm>
            <a:off x="3465186" y="1769210"/>
            <a:ext cx="5528689" cy="2031325"/>
          </a:xfrm>
          <a:prstGeom prst="rect">
            <a:avLst/>
          </a:prstGeom>
        </p:spPr>
        <p:txBody>
          <a:bodyPr wrap="square">
            <a:spAutoFit/>
          </a:bodyPr>
          <a:lstStyle/>
          <a:p>
            <a:r>
              <a:rPr lang="es-CO" dirty="0" smtClean="0">
                <a:cs typeface="Arial" panose="020B0604020202020204" pitchFamily="34" charset="0"/>
              </a:rPr>
              <a:t>1. Evaluación </a:t>
            </a:r>
            <a:r>
              <a:rPr lang="es-CO" dirty="0">
                <a:cs typeface="Arial" panose="020B0604020202020204" pitchFamily="34" charset="0"/>
              </a:rPr>
              <a:t>inicial: línea base</a:t>
            </a:r>
          </a:p>
          <a:p>
            <a:r>
              <a:rPr lang="es-CO" dirty="0" smtClean="0">
                <a:cs typeface="Arial" panose="020B0604020202020204" pitchFamily="34" charset="0"/>
              </a:rPr>
              <a:t>2. Ejecución </a:t>
            </a:r>
            <a:r>
              <a:rPr lang="es-CO" dirty="0">
                <a:cs typeface="Arial" panose="020B0604020202020204" pitchFamily="34" charset="0"/>
              </a:rPr>
              <a:t>plan de trabajo anual </a:t>
            </a:r>
            <a:r>
              <a:rPr lang="es-CO" dirty="0" smtClean="0">
                <a:cs typeface="Arial" panose="020B0604020202020204" pitchFamily="34" charset="0"/>
              </a:rPr>
              <a:t>y cronograma</a:t>
            </a:r>
            <a:endParaRPr lang="es-CO" dirty="0">
              <a:cs typeface="Arial" panose="020B0604020202020204" pitchFamily="34" charset="0"/>
            </a:endParaRPr>
          </a:p>
          <a:p>
            <a:r>
              <a:rPr lang="es-CO" dirty="0" smtClean="0">
                <a:cs typeface="Arial" panose="020B0604020202020204" pitchFamily="34" charset="0"/>
              </a:rPr>
              <a:t>3. Ejecución </a:t>
            </a:r>
            <a:r>
              <a:rPr lang="es-CO" dirty="0">
                <a:cs typeface="Arial" panose="020B0604020202020204" pitchFamily="34" charset="0"/>
              </a:rPr>
              <a:t>plan de capacitación</a:t>
            </a:r>
          </a:p>
          <a:p>
            <a:r>
              <a:rPr lang="es-CO" dirty="0" smtClean="0">
                <a:cs typeface="Arial" panose="020B0604020202020204" pitchFamily="34" charset="0"/>
              </a:rPr>
              <a:t>4. Intervención </a:t>
            </a:r>
            <a:r>
              <a:rPr lang="es-CO" dirty="0">
                <a:cs typeface="Arial" panose="020B0604020202020204" pitchFamily="34" charset="0"/>
              </a:rPr>
              <a:t>de peligros y riesgos priorizados</a:t>
            </a:r>
          </a:p>
          <a:p>
            <a:r>
              <a:rPr lang="es-CO" dirty="0" smtClean="0">
                <a:cs typeface="Arial" panose="020B0604020202020204" pitchFamily="34" charset="0"/>
              </a:rPr>
              <a:t>5. Evaluación </a:t>
            </a:r>
            <a:r>
              <a:rPr lang="es-CO" dirty="0">
                <a:cs typeface="Arial" panose="020B0604020202020204" pitchFamily="34" charset="0"/>
              </a:rPr>
              <a:t>condiciones de salud y trabajo</a:t>
            </a:r>
          </a:p>
          <a:p>
            <a:r>
              <a:rPr lang="es-CO" dirty="0" smtClean="0">
                <a:cs typeface="Arial" panose="020B0604020202020204" pitchFamily="34" charset="0"/>
              </a:rPr>
              <a:t>6. Ejecución </a:t>
            </a:r>
            <a:r>
              <a:rPr lang="es-CO" dirty="0">
                <a:cs typeface="Arial" panose="020B0604020202020204" pitchFamily="34" charset="0"/>
              </a:rPr>
              <a:t>acciones preventivas, correctivas y mejora incluye </a:t>
            </a:r>
            <a:r>
              <a:rPr lang="es-CO" dirty="0" smtClean="0">
                <a:cs typeface="Arial" panose="020B0604020202020204" pitchFamily="34" charset="0"/>
              </a:rPr>
              <a:t>investigaciones</a:t>
            </a:r>
            <a:endParaRPr lang="es-CO" dirty="0"/>
          </a:p>
        </p:txBody>
      </p:sp>
      <p:sp>
        <p:nvSpPr>
          <p:cNvPr id="10" name="CuadroTexto 9"/>
          <p:cNvSpPr txBox="1"/>
          <p:nvPr/>
        </p:nvSpPr>
        <p:spPr>
          <a:xfrm>
            <a:off x="309285" y="3980947"/>
            <a:ext cx="6596482" cy="1754326"/>
          </a:xfrm>
          <a:prstGeom prst="rect">
            <a:avLst/>
          </a:prstGeom>
          <a:noFill/>
        </p:spPr>
        <p:txBody>
          <a:bodyPr wrap="square" rtlCol="0">
            <a:spAutoFit/>
          </a:bodyPr>
          <a:lstStyle/>
          <a:p>
            <a:r>
              <a:rPr lang="es-CO" dirty="0" smtClean="0">
                <a:cs typeface="Arial" panose="020B0604020202020204" pitchFamily="34" charset="0"/>
              </a:rPr>
              <a:t>7. Ejecución mediciones ambientales</a:t>
            </a:r>
          </a:p>
          <a:p>
            <a:r>
              <a:rPr lang="es-CO" dirty="0" smtClean="0">
                <a:cs typeface="Arial" panose="020B0604020202020204" pitchFamily="34" charset="0"/>
              </a:rPr>
              <a:t>8. Desarrollo PVE</a:t>
            </a:r>
          </a:p>
          <a:p>
            <a:r>
              <a:rPr lang="es-CO" dirty="0" smtClean="0">
                <a:cs typeface="Arial" panose="020B0604020202020204" pitchFamily="34" charset="0"/>
              </a:rPr>
              <a:t>9. Cumplimiento procesos reportes e investigaciones IT, AT, EL</a:t>
            </a:r>
          </a:p>
          <a:p>
            <a:r>
              <a:rPr lang="es-CO" dirty="0" smtClean="0">
                <a:cs typeface="Arial" panose="020B0604020202020204" pitchFamily="34" charset="0"/>
              </a:rPr>
              <a:t>10. Registro estadístico de EL, IL, AT y ausentismo</a:t>
            </a:r>
          </a:p>
          <a:p>
            <a:r>
              <a:rPr lang="es-CO" dirty="0" smtClean="0">
                <a:cs typeface="Arial" panose="020B0604020202020204" pitchFamily="34" charset="0"/>
              </a:rPr>
              <a:t>11. Ejecución del plan para la prevención y atención de emergencias</a:t>
            </a:r>
          </a:p>
          <a:p>
            <a:r>
              <a:rPr lang="es-CO" dirty="0" smtClean="0">
                <a:cs typeface="Arial" panose="020B0604020202020204" pitchFamily="34" charset="0"/>
              </a:rPr>
              <a:t>12. La estrategia de conservación de los documentos.</a:t>
            </a:r>
          </a:p>
        </p:txBody>
      </p:sp>
      <p:pic>
        <p:nvPicPr>
          <p:cNvPr id="11" name="Imagen 10"/>
          <p:cNvPicPr>
            <a:picLocks noChangeAspect="1"/>
          </p:cNvPicPr>
          <p:nvPr/>
        </p:nvPicPr>
        <p:blipFill>
          <a:blip r:embed="rId2"/>
          <a:stretch>
            <a:fillRect/>
          </a:stretch>
        </p:blipFill>
        <p:spPr>
          <a:xfrm>
            <a:off x="741481" y="2188098"/>
            <a:ext cx="2442597" cy="1373961"/>
          </a:xfrm>
          <a:prstGeom prst="rect">
            <a:avLst/>
          </a:prstGeom>
        </p:spPr>
      </p:pic>
    </p:spTree>
    <p:extLst>
      <p:ext uri="{BB962C8B-B14F-4D97-AF65-F5344CB8AC3E}">
        <p14:creationId xmlns:p14="http://schemas.microsoft.com/office/powerpoint/2010/main" val="41524637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5" name="Rectángulo 4"/>
          <p:cNvSpPr/>
          <p:nvPr/>
        </p:nvSpPr>
        <p:spPr>
          <a:xfrm>
            <a:off x="-676219" y="968991"/>
            <a:ext cx="9670094" cy="800219"/>
          </a:xfrm>
          <a:prstGeom prst="rect">
            <a:avLst/>
          </a:prstGeom>
        </p:spPr>
        <p:txBody>
          <a:bodyPr wrap="square">
            <a:spAutoFit/>
          </a:bodyPr>
          <a:lstStyle/>
          <a:p>
            <a:pPr marL="457200" algn="ctr">
              <a:lnSpc>
                <a:spcPct val="115000"/>
              </a:lnSpc>
              <a:spcAft>
                <a:spcPts val="0"/>
              </a:spcAft>
              <a:tabLst>
                <a:tab pos="180340" algn="l"/>
              </a:tabLst>
            </a:pPr>
            <a:r>
              <a:rPr lang="es-CO" sz="2000" b="1" dirty="0" smtClean="0">
                <a:latin typeface="Calibri" panose="020F0502020204030204" pitchFamily="34" charset="0"/>
                <a:ea typeface="Calibri" panose="020F0502020204030204" pitchFamily="34" charset="0"/>
                <a:cs typeface="Times New Roman" panose="02020603050405020304" pitchFamily="18" charset="0"/>
              </a:rPr>
              <a:t>Indicadores </a:t>
            </a:r>
            <a:r>
              <a:rPr lang="es-CO" sz="2000" b="1" dirty="0">
                <a:latin typeface="Calibri" panose="020F0502020204030204" pitchFamily="34" charset="0"/>
                <a:ea typeface="Calibri" panose="020F0502020204030204" pitchFamily="34" charset="0"/>
                <a:cs typeface="Times New Roman" panose="02020603050405020304" pitchFamily="18" charset="0"/>
              </a:rPr>
              <a:t>para medir la </a:t>
            </a:r>
            <a:r>
              <a:rPr lang="es-CO" sz="2000" b="1" dirty="0" smtClean="0">
                <a:latin typeface="Calibri" panose="020F0502020204030204" pitchFamily="34" charset="0"/>
                <a:ea typeface="Calibri" panose="020F0502020204030204" pitchFamily="34" charset="0"/>
                <a:cs typeface="Times New Roman" panose="02020603050405020304" pitchFamily="18" charset="0"/>
              </a:rPr>
              <a:t>Estructura</a:t>
            </a:r>
            <a:r>
              <a:rPr lang="es-CO" sz="2000" b="1" dirty="0">
                <a:latin typeface="Calibri" panose="020F0502020204030204" pitchFamily="34" charset="0"/>
                <a:ea typeface="Calibri" panose="020F0502020204030204" pitchFamily="34" charset="0"/>
                <a:cs typeface="Times New Roman" panose="02020603050405020304" pitchFamily="18" charset="0"/>
              </a:rPr>
              <a:t>, el </a:t>
            </a:r>
            <a:r>
              <a:rPr lang="es-CO" sz="2000" b="1" dirty="0" smtClean="0">
                <a:latin typeface="Calibri" panose="020F0502020204030204" pitchFamily="34" charset="0"/>
                <a:ea typeface="Calibri" panose="020F0502020204030204" pitchFamily="34" charset="0"/>
                <a:cs typeface="Times New Roman" panose="02020603050405020304" pitchFamily="18" charset="0"/>
              </a:rPr>
              <a:t>Proceso </a:t>
            </a:r>
            <a:r>
              <a:rPr lang="es-CO" sz="2000" b="1" dirty="0">
                <a:latin typeface="Calibri" panose="020F0502020204030204" pitchFamily="34" charset="0"/>
                <a:ea typeface="Calibri" panose="020F0502020204030204" pitchFamily="34" charset="0"/>
                <a:cs typeface="Times New Roman" panose="02020603050405020304" pitchFamily="18" charset="0"/>
              </a:rPr>
              <a:t>y el </a:t>
            </a:r>
            <a:r>
              <a:rPr lang="es-CO" sz="2000" b="1" dirty="0" smtClean="0">
                <a:latin typeface="Calibri" panose="020F0502020204030204" pitchFamily="34" charset="0"/>
                <a:ea typeface="Calibri" panose="020F0502020204030204" pitchFamily="34" charset="0"/>
                <a:cs typeface="Times New Roman" panose="02020603050405020304" pitchFamily="18" charset="0"/>
              </a:rPr>
              <a:t>Resultado </a:t>
            </a:r>
            <a:r>
              <a:rPr lang="es-CO" sz="2000" b="1" dirty="0">
                <a:latin typeface="Calibri" panose="020F0502020204030204" pitchFamily="34" charset="0"/>
                <a:ea typeface="Calibri" panose="020F0502020204030204" pitchFamily="34" charset="0"/>
                <a:cs typeface="Times New Roman" panose="02020603050405020304" pitchFamily="18" charset="0"/>
              </a:rPr>
              <a:t>del SG-SST. </a:t>
            </a:r>
            <a:r>
              <a:rPr lang="es-CO" sz="2000" b="1" dirty="0" smtClean="0">
                <a:latin typeface="Calibri" panose="020F0502020204030204" pitchFamily="34" charset="0"/>
                <a:ea typeface="Calibri" panose="020F0502020204030204" pitchFamily="34" charset="0"/>
                <a:cs typeface="Times New Roman" panose="02020603050405020304" pitchFamily="18" charset="0"/>
              </a:rPr>
              <a:t>: </a:t>
            </a:r>
            <a:r>
              <a:rPr lang="es-CO" sz="2000" b="1" u="sng" dirty="0" smtClean="0">
                <a:latin typeface="Calibri" panose="020F0502020204030204" pitchFamily="34" charset="0"/>
                <a:ea typeface="Calibri" panose="020F0502020204030204" pitchFamily="34" charset="0"/>
                <a:cs typeface="Times New Roman" panose="02020603050405020304" pitchFamily="18" charset="0"/>
              </a:rPr>
              <a:t>Indicadores de Resultado</a:t>
            </a:r>
            <a:endParaRPr lang="es-CO" sz="2000" u="sng"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CuadroTexto 6"/>
          <p:cNvSpPr txBox="1"/>
          <p:nvPr/>
        </p:nvSpPr>
        <p:spPr>
          <a:xfrm>
            <a:off x="299072" y="1764686"/>
            <a:ext cx="8694803" cy="4093428"/>
          </a:xfrm>
          <a:prstGeom prst="rect">
            <a:avLst/>
          </a:prstGeom>
          <a:noFill/>
        </p:spPr>
        <p:txBody>
          <a:bodyPr wrap="square" rtlCol="0">
            <a:spAutoFit/>
          </a:bodyPr>
          <a:lstStyle/>
          <a:p>
            <a:r>
              <a:rPr lang="es-CO" sz="2000" b="1" dirty="0" smtClean="0">
                <a:cs typeface="Arial" panose="020B0604020202020204" pitchFamily="34" charset="0"/>
              </a:rPr>
              <a:t>INDICADORES DE RESULTADO</a:t>
            </a:r>
          </a:p>
          <a:p>
            <a:endParaRPr lang="es-CO" sz="2000" b="1" dirty="0" smtClean="0">
              <a:solidFill>
                <a:srgbClr val="00B050"/>
              </a:solidFill>
              <a:cs typeface="Arial" panose="020B0604020202020204" pitchFamily="34" charset="0"/>
            </a:endParaRPr>
          </a:p>
          <a:p>
            <a:pPr marL="457200" indent="-457200">
              <a:buAutoNum type="arabicPeriod"/>
            </a:pPr>
            <a:r>
              <a:rPr lang="es-CO" sz="2000" dirty="0">
                <a:cs typeface="Arial" panose="020B0604020202020204" pitchFamily="34" charset="0"/>
              </a:rPr>
              <a:t>C</a:t>
            </a:r>
            <a:r>
              <a:rPr lang="es-CO" sz="2000" dirty="0" smtClean="0">
                <a:cs typeface="Arial" panose="020B0604020202020204" pitchFamily="34" charset="0"/>
              </a:rPr>
              <a:t>umplimiento de requisitos normativos</a:t>
            </a:r>
          </a:p>
          <a:p>
            <a:pPr marL="457200" indent="-457200">
              <a:buAutoNum type="arabicPeriod"/>
            </a:pPr>
            <a:r>
              <a:rPr lang="es-CO" sz="2000" dirty="0" smtClean="0">
                <a:cs typeface="Arial" panose="020B0604020202020204" pitchFamily="34" charset="0"/>
              </a:rPr>
              <a:t>Cumplimiento objetivos</a:t>
            </a:r>
          </a:p>
          <a:p>
            <a:pPr marL="457200" indent="-457200">
              <a:buAutoNum type="arabicPeriod"/>
            </a:pPr>
            <a:r>
              <a:rPr lang="es-CO" sz="2000" dirty="0" smtClean="0">
                <a:cs typeface="Arial" panose="020B0604020202020204" pitchFamily="34" charset="0"/>
              </a:rPr>
              <a:t>Cumplimiento plan de trabajo</a:t>
            </a:r>
          </a:p>
          <a:p>
            <a:pPr marL="457200" indent="-457200">
              <a:buAutoNum type="arabicPeriod"/>
            </a:pPr>
            <a:r>
              <a:rPr lang="es-CO" sz="2000" dirty="0" smtClean="0">
                <a:cs typeface="Arial" panose="020B0604020202020204" pitchFamily="34" charset="0"/>
              </a:rPr>
              <a:t>Evaluación de las no conformidades detectadas</a:t>
            </a:r>
          </a:p>
          <a:p>
            <a:pPr marL="457200" indent="-457200">
              <a:buAutoNum type="arabicPeriod"/>
            </a:pPr>
            <a:r>
              <a:rPr lang="es-CO" sz="2000" dirty="0" smtClean="0">
                <a:cs typeface="Arial" panose="020B0604020202020204" pitchFamily="34" charset="0"/>
              </a:rPr>
              <a:t>Evaluación de las acciones preventivas, correctivas y de mejora incluidas las de investigaciones</a:t>
            </a:r>
          </a:p>
          <a:p>
            <a:pPr marL="457200" indent="-457200">
              <a:buAutoNum type="arabicPeriod"/>
            </a:pPr>
            <a:r>
              <a:rPr lang="es-CO" sz="2000" dirty="0" smtClean="0">
                <a:cs typeface="Arial" panose="020B0604020202020204" pitchFamily="34" charset="0"/>
              </a:rPr>
              <a:t>Evaluación del cumplimiento de los PVE según peligros</a:t>
            </a:r>
          </a:p>
          <a:p>
            <a:pPr marL="457200" indent="-457200">
              <a:buAutoNum type="arabicPeriod"/>
            </a:pPr>
            <a:r>
              <a:rPr lang="es-CO" sz="2000" dirty="0" smtClean="0">
                <a:cs typeface="Arial" panose="020B0604020202020204" pitchFamily="34" charset="0"/>
              </a:rPr>
              <a:t>Evaluación de resultados de programas de rehabilitación</a:t>
            </a:r>
          </a:p>
          <a:p>
            <a:pPr marL="457200" indent="-457200">
              <a:buAutoNum type="arabicPeriod"/>
            </a:pPr>
            <a:r>
              <a:rPr lang="es-CO" sz="2000" dirty="0" smtClean="0">
                <a:cs typeface="Arial" panose="020B0604020202020204" pitchFamily="34" charset="0"/>
              </a:rPr>
              <a:t>Análisis de registros de EL, IT, AT y ausentismo laboral </a:t>
            </a:r>
          </a:p>
          <a:p>
            <a:pPr marL="457200" indent="-457200">
              <a:buAutoNum type="arabicPeriod"/>
            </a:pPr>
            <a:r>
              <a:rPr lang="es-CO" sz="2000" dirty="0" smtClean="0">
                <a:cs typeface="Arial" panose="020B0604020202020204" pitchFamily="34" charset="0"/>
              </a:rPr>
              <a:t>Análisis de los resultados implementación medidas de control</a:t>
            </a:r>
          </a:p>
          <a:p>
            <a:pPr marL="457200" indent="-457200">
              <a:buAutoNum type="arabicPeriod"/>
            </a:pPr>
            <a:r>
              <a:rPr lang="es-CO" sz="2000" dirty="0" smtClean="0">
                <a:cs typeface="Arial" panose="020B0604020202020204" pitchFamily="34" charset="0"/>
              </a:rPr>
              <a:t>Evaluación cumplimiento mediciones ambientales</a:t>
            </a:r>
          </a:p>
        </p:txBody>
      </p:sp>
    </p:spTree>
    <p:extLst>
      <p:ext uri="{BB962C8B-B14F-4D97-AF65-F5344CB8AC3E}">
        <p14:creationId xmlns:p14="http://schemas.microsoft.com/office/powerpoint/2010/main" val="30339193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64523" y="1243920"/>
            <a:ext cx="7916091" cy="941796"/>
          </a:xfrm>
          <a:prstGeom prst="rect">
            <a:avLst/>
          </a:prstGeom>
        </p:spPr>
        <p:txBody>
          <a:bodyPr wrap="square">
            <a:spAutoFit/>
          </a:bodyPr>
          <a:lstStyle/>
          <a:p>
            <a:pPr marL="342900">
              <a:lnSpc>
                <a:spcPct val="115000"/>
              </a:lnSpc>
              <a:tabLst>
                <a:tab pos="135255" algn="l"/>
              </a:tabLst>
            </a:pPr>
            <a:r>
              <a:rPr lang="es-CO" sz="2400" b="1" dirty="0">
                <a:solidFill>
                  <a:schemeClr val="bg1"/>
                </a:solidFill>
              </a:rPr>
              <a:t>Interpretación, divulgación y presentación de indicadores de Estructura, Proceso y Resultado del SG-SST</a:t>
            </a:r>
            <a:endParaRPr lang="es-CO" sz="2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6" name="Diagrama 5"/>
          <p:cNvGraphicFramePr/>
          <p:nvPr>
            <p:extLst/>
          </p:nvPr>
        </p:nvGraphicFramePr>
        <p:xfrm>
          <a:off x="93946" y="1919943"/>
          <a:ext cx="8577197" cy="117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ángulo 7"/>
          <p:cNvSpPr/>
          <p:nvPr/>
        </p:nvSpPr>
        <p:spPr>
          <a:xfrm>
            <a:off x="237995" y="3515129"/>
            <a:ext cx="2420655" cy="104797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lnSpc>
                <a:spcPct val="115000"/>
              </a:lnSpc>
            </a:pPr>
            <a:r>
              <a:rPr lang="es-CO" sz="1350" dirty="0">
                <a:solidFill>
                  <a:schemeClr val="tx1"/>
                </a:solidFill>
                <a:latin typeface="Calibri" panose="020F0502020204030204" pitchFamily="34" charset="0"/>
                <a:ea typeface="Calibri" panose="020F0502020204030204" pitchFamily="34" charset="0"/>
                <a:cs typeface="Calibri" panose="020F0502020204030204" pitchFamily="34" charset="0"/>
              </a:rPr>
              <a:t>Recursos financieros </a:t>
            </a:r>
          </a:p>
          <a:p>
            <a:pPr algn="ctr">
              <a:lnSpc>
                <a:spcPct val="115000"/>
              </a:lnSpc>
            </a:pPr>
            <a:r>
              <a:rPr lang="es-CO" sz="1350" dirty="0">
                <a:solidFill>
                  <a:schemeClr val="tx1"/>
                </a:solidFill>
                <a:latin typeface="Calibri" panose="020F0502020204030204" pitchFamily="34" charset="0"/>
                <a:ea typeface="Calibri" panose="020F0502020204030204" pitchFamily="34" charset="0"/>
                <a:cs typeface="Calibri" panose="020F0502020204030204" pitchFamily="34" charset="0"/>
              </a:rPr>
              <a:t>para el SG-SST</a:t>
            </a:r>
            <a:endParaRPr lang="es-CO" sz="135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pPr>
            <a:r>
              <a:rPr lang="es-CO" sz="1350" dirty="0">
                <a:solidFill>
                  <a:schemeClr val="tx1"/>
                </a:solidFill>
                <a:latin typeface="Calibri" panose="020F0502020204030204" pitchFamily="34" charset="0"/>
                <a:ea typeface="Calibri" panose="020F0502020204030204" pitchFamily="34" charset="0"/>
                <a:cs typeface="Calibri" panose="020F0502020204030204" pitchFamily="34" charset="0"/>
              </a:rPr>
              <a:t>-------------------------------------</a:t>
            </a:r>
            <a:endParaRPr lang="es-CO" sz="135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pPr>
            <a:r>
              <a:rPr lang="es-CO" sz="1350" dirty="0">
                <a:solidFill>
                  <a:schemeClr val="tx1"/>
                </a:solidFill>
                <a:latin typeface="Calibri" panose="020F0502020204030204" pitchFamily="34" charset="0"/>
                <a:ea typeface="Calibri" panose="020F0502020204030204" pitchFamily="34" charset="0"/>
                <a:cs typeface="Calibri" panose="020F0502020204030204" pitchFamily="34" charset="0"/>
              </a:rPr>
              <a:t>No. total de trabajadores</a:t>
            </a:r>
            <a:endParaRPr lang="es-CO" sz="135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9" name="Rectángulo 8"/>
          <p:cNvSpPr/>
          <p:nvPr/>
        </p:nvSpPr>
        <p:spPr>
          <a:xfrm>
            <a:off x="2837146" y="3515129"/>
            <a:ext cx="3450920" cy="1047979"/>
          </a:xfrm>
          <a:prstGeom prst="rect">
            <a:avLst/>
          </a:prstGeom>
          <a:solidFill>
            <a:srgbClr val="00B0F0"/>
          </a:solidFill>
        </p:spPr>
        <p:txBody>
          <a:bodyPr wrap="square">
            <a:spAutoFit/>
          </a:bodyPr>
          <a:lstStyle/>
          <a:p>
            <a:pPr algn="ctr">
              <a:lnSpc>
                <a:spcPct val="115000"/>
              </a:lnSpc>
            </a:pPr>
            <a:r>
              <a:rPr lang="es-CO" sz="1350" dirty="0">
                <a:latin typeface="Calibri" panose="020F0502020204030204" pitchFamily="34" charset="0"/>
                <a:ea typeface="Calibri" panose="020F0502020204030204" pitchFamily="34" charset="0"/>
                <a:cs typeface="Calibri" panose="020F0502020204030204" pitchFamily="34" charset="0"/>
              </a:rPr>
              <a:t>No. de inspecciones de seguridad realizadas a</a:t>
            </a:r>
            <a:endParaRPr lang="es-CO" sz="135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pPr>
            <a:r>
              <a:rPr lang="es-CO" sz="1350" dirty="0">
                <a:latin typeface="Calibri" panose="020F0502020204030204" pitchFamily="34" charset="0"/>
                <a:ea typeface="Calibri" panose="020F0502020204030204" pitchFamily="34" charset="0"/>
                <a:cs typeface="Calibri" panose="020F0502020204030204" pitchFamily="34" charset="0"/>
              </a:rPr>
              <a:t>las máquinas durante el año anterior</a:t>
            </a:r>
            <a:endParaRPr lang="es-CO" sz="135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pPr>
            <a:r>
              <a:rPr lang="es-CO" sz="1350" dirty="0">
                <a:latin typeface="Calibri" panose="020F0502020204030204" pitchFamily="34" charset="0"/>
                <a:ea typeface="Calibri" panose="020F0502020204030204" pitchFamily="34" charset="0"/>
                <a:cs typeface="Calibri" panose="020F0502020204030204" pitchFamily="34" charset="0"/>
              </a:rPr>
              <a:t>---------------------------------------------------------</a:t>
            </a:r>
            <a:endParaRPr lang="es-CO" sz="135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pPr>
            <a:r>
              <a:rPr lang="es-CO" sz="1350" dirty="0">
                <a:latin typeface="Calibri" panose="020F0502020204030204" pitchFamily="34" charset="0"/>
                <a:ea typeface="Calibri" panose="020F0502020204030204" pitchFamily="34" charset="0"/>
                <a:cs typeface="Calibri" panose="020F0502020204030204" pitchFamily="34" charset="0"/>
              </a:rPr>
              <a:t>No. total de máquinas en el período</a:t>
            </a:r>
            <a:endParaRPr lang="es-CO" sz="1350" dirty="0">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ángulo 9"/>
          <p:cNvSpPr/>
          <p:nvPr/>
        </p:nvSpPr>
        <p:spPr>
          <a:xfrm>
            <a:off x="6361387" y="3411911"/>
            <a:ext cx="2580362" cy="1286891"/>
          </a:xfrm>
          <a:prstGeom prst="rect">
            <a:avLst/>
          </a:prstGeom>
          <a:solidFill>
            <a:schemeClr val="bg2">
              <a:lumMod val="75000"/>
            </a:schemeClr>
          </a:solidFill>
        </p:spPr>
        <p:txBody>
          <a:bodyPr wrap="square">
            <a:spAutoFit/>
          </a:bodyPr>
          <a:lstStyle/>
          <a:p>
            <a:pPr algn="ctr">
              <a:lnSpc>
                <a:spcPct val="115000"/>
              </a:lnSpc>
            </a:pPr>
            <a:r>
              <a:rPr lang="es-CO" sz="1350" dirty="0">
                <a:latin typeface="Calibri" panose="020F0502020204030204" pitchFamily="34" charset="0"/>
                <a:ea typeface="Calibri" panose="020F0502020204030204" pitchFamily="34" charset="0"/>
                <a:cs typeface="Calibri" panose="020F0502020204030204" pitchFamily="34" charset="0"/>
              </a:rPr>
              <a:t>Gasto total del programa de vacunación en un período</a:t>
            </a:r>
            <a:endParaRPr lang="es-CO" sz="135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pPr>
            <a:r>
              <a:rPr lang="es-CO" sz="1350" dirty="0">
                <a:latin typeface="Calibri" panose="020F0502020204030204" pitchFamily="34" charset="0"/>
                <a:ea typeface="Calibri" panose="020F0502020204030204" pitchFamily="34" charset="0"/>
                <a:cs typeface="Calibri" panose="020F0502020204030204" pitchFamily="34" charset="0"/>
              </a:rPr>
              <a:t>-------------------------------------------</a:t>
            </a:r>
            <a:endParaRPr lang="es-CO" sz="135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pPr>
            <a:r>
              <a:rPr lang="es-CO" sz="1350" dirty="0">
                <a:latin typeface="Calibri" panose="020F0502020204030204" pitchFamily="34" charset="0"/>
                <a:ea typeface="Calibri" panose="020F0502020204030204" pitchFamily="34" charset="0"/>
                <a:cs typeface="Calibri" panose="020F0502020204030204" pitchFamily="34" charset="0"/>
              </a:rPr>
              <a:t>No. de trabajadores inmunizados en el período</a:t>
            </a:r>
            <a:endParaRPr lang="es-CO" sz="1350" dirty="0">
              <a:latin typeface="Calibri" panose="020F0502020204030204" pitchFamily="34" charset="0"/>
              <a:ea typeface="Calibri" panose="020F0502020204030204" pitchFamily="34" charset="0"/>
              <a:cs typeface="Times New Roman" panose="02020603050405020304" pitchFamily="18" charset="0"/>
            </a:endParaRPr>
          </a:p>
        </p:txBody>
      </p:sp>
      <p:cxnSp>
        <p:nvCxnSpPr>
          <p:cNvPr id="12" name="Conector recto de flecha 11"/>
          <p:cNvCxnSpPr/>
          <p:nvPr/>
        </p:nvCxnSpPr>
        <p:spPr>
          <a:xfrm flipV="1">
            <a:off x="1277655" y="2848889"/>
            <a:ext cx="18789" cy="6662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Conector recto de flecha 13"/>
          <p:cNvCxnSpPr/>
          <p:nvPr/>
        </p:nvCxnSpPr>
        <p:spPr>
          <a:xfrm flipV="1">
            <a:off x="4497494" y="2729433"/>
            <a:ext cx="3131" cy="74811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ector recto de flecha 14"/>
          <p:cNvCxnSpPr/>
          <p:nvPr/>
        </p:nvCxnSpPr>
        <p:spPr>
          <a:xfrm flipV="1">
            <a:off x="7503090" y="2729432"/>
            <a:ext cx="18789" cy="6662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Rectángulo 10"/>
          <p:cNvSpPr/>
          <p:nvPr/>
        </p:nvSpPr>
        <p:spPr>
          <a:xfrm>
            <a:off x="-939551" y="1045508"/>
            <a:ext cx="10554788" cy="941796"/>
          </a:xfrm>
          <a:prstGeom prst="rect">
            <a:avLst/>
          </a:prstGeom>
        </p:spPr>
        <p:txBody>
          <a:bodyPr wrap="square">
            <a:spAutoFit/>
          </a:bodyPr>
          <a:lstStyle/>
          <a:p>
            <a:pPr marL="457200" algn="ctr">
              <a:lnSpc>
                <a:spcPct val="115000"/>
              </a:lnSpc>
              <a:tabLst>
                <a:tab pos="180340" algn="l"/>
              </a:tabLst>
            </a:pPr>
            <a:r>
              <a:rPr lang="es-CO" sz="2400" b="1" dirty="0" smtClean="0"/>
              <a:t>Interpretación</a:t>
            </a:r>
            <a:r>
              <a:rPr lang="es-CO" sz="2400" b="1" dirty="0"/>
              <a:t>, divulgación y presentación de indicadores de </a:t>
            </a:r>
            <a:r>
              <a:rPr lang="es-CO" sz="2400" b="1" dirty="0" smtClean="0"/>
              <a:t>Estructura</a:t>
            </a:r>
            <a:r>
              <a:rPr lang="es-CO" sz="2400" b="1" dirty="0"/>
              <a:t>, </a:t>
            </a:r>
            <a:r>
              <a:rPr lang="es-CO" sz="2400" b="1" dirty="0" smtClean="0"/>
              <a:t>Proceso </a:t>
            </a:r>
            <a:r>
              <a:rPr lang="es-CO" sz="2400" b="1" dirty="0"/>
              <a:t>y </a:t>
            </a:r>
            <a:r>
              <a:rPr lang="es-CO" sz="2400" b="1" dirty="0" smtClean="0"/>
              <a:t>Resultado </a:t>
            </a:r>
            <a:r>
              <a:rPr lang="es-CO" sz="2400" b="1" dirty="0"/>
              <a:t>del </a:t>
            </a:r>
            <a:r>
              <a:rPr lang="es-CO" sz="2400" b="1" dirty="0" smtClean="0"/>
              <a:t>SG-SST</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Tree>
    <p:extLst>
      <p:ext uri="{BB962C8B-B14F-4D97-AF65-F5344CB8AC3E}">
        <p14:creationId xmlns:p14="http://schemas.microsoft.com/office/powerpoint/2010/main" val="358768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64523" y="1243920"/>
            <a:ext cx="7916091" cy="941796"/>
          </a:xfrm>
          <a:prstGeom prst="rect">
            <a:avLst/>
          </a:prstGeom>
        </p:spPr>
        <p:txBody>
          <a:bodyPr wrap="square">
            <a:spAutoFit/>
          </a:bodyPr>
          <a:lstStyle/>
          <a:p>
            <a:pPr marL="342900">
              <a:lnSpc>
                <a:spcPct val="115000"/>
              </a:lnSpc>
              <a:tabLst>
                <a:tab pos="135255" algn="l"/>
              </a:tabLst>
            </a:pPr>
            <a:r>
              <a:rPr lang="es-CO" sz="2400" b="1" dirty="0">
                <a:solidFill>
                  <a:schemeClr val="bg1"/>
                </a:solidFill>
              </a:rPr>
              <a:t>Interpretación, divulgación y presentación de indicadores de Estructura, Proceso y Resultado del SG-SST</a:t>
            </a:r>
            <a:endParaRPr lang="es-CO" sz="2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3" name="Rectangle 7"/>
          <p:cNvSpPr>
            <a:spLocks noChangeArrowheads="1"/>
          </p:cNvSpPr>
          <p:nvPr/>
        </p:nvSpPr>
        <p:spPr bwMode="auto">
          <a:xfrm>
            <a:off x="159026" y="232465"/>
            <a:ext cx="560865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2.  Contextualización Cuidado de la palabra</a:t>
            </a:r>
          </a:p>
        </p:txBody>
      </p:sp>
      <p:sp>
        <p:nvSpPr>
          <p:cNvPr id="16" name="Rectángulo 15"/>
          <p:cNvSpPr/>
          <p:nvPr/>
        </p:nvSpPr>
        <p:spPr>
          <a:xfrm>
            <a:off x="-939551" y="1045508"/>
            <a:ext cx="10554788" cy="492122"/>
          </a:xfrm>
          <a:prstGeom prst="rect">
            <a:avLst/>
          </a:prstGeom>
        </p:spPr>
        <p:txBody>
          <a:bodyPr wrap="square">
            <a:spAutoFit/>
          </a:bodyPr>
          <a:lstStyle/>
          <a:p>
            <a:pPr marL="457200" algn="ctr">
              <a:lnSpc>
                <a:spcPct val="115000"/>
              </a:lnSpc>
              <a:tabLst>
                <a:tab pos="180340" algn="l"/>
              </a:tabLst>
            </a:pPr>
            <a:r>
              <a:rPr lang="es-CO" sz="2400" b="1" dirty="0" smtClean="0"/>
              <a:t>Efectividad del SG-SST</a:t>
            </a:r>
            <a:endParaRPr lang="es-CO"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334370" y="1645464"/>
            <a:ext cx="8359254" cy="923330"/>
          </a:xfrm>
          <a:prstGeom prst="rect">
            <a:avLst/>
          </a:prstGeom>
        </p:spPr>
        <p:txBody>
          <a:bodyPr wrap="square">
            <a:spAutoFit/>
          </a:bodyPr>
          <a:lstStyle/>
          <a:p>
            <a:r>
              <a:rPr lang="es-ES" dirty="0">
                <a:latin typeface="Calibri" panose="020F0502020204030204" pitchFamily="34" charset="0"/>
                <a:ea typeface="Calibri" panose="020F0502020204030204" pitchFamily="34" charset="0"/>
                <a:cs typeface="Times New Roman" panose="02020603050405020304" pitchFamily="18" charset="0"/>
              </a:rPr>
              <a:t>La efectividad del SGSST se puede determinar en forma global midiendo el grado de disminución o aumento de los indicadores anteriores con respecto a lo encontrado previamente.</a:t>
            </a:r>
            <a:endParaRPr lang="es-CO" dirty="0"/>
          </a:p>
        </p:txBody>
      </p:sp>
      <p:sp>
        <p:nvSpPr>
          <p:cNvPr id="4" name="Rectangle 2"/>
          <p:cNvSpPr>
            <a:spLocks noChangeArrowheads="1"/>
          </p:cNvSpPr>
          <p:nvPr/>
        </p:nvSpPr>
        <p:spPr bwMode="auto">
          <a:xfrm>
            <a:off x="5803467" y="262637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a:endParaRPr lang="es-CO"/>
          </a:p>
        </p:txBody>
      </p:sp>
      <p:sp>
        <p:nvSpPr>
          <p:cNvPr id="5" name="AutoShape 1"/>
          <p:cNvSpPr>
            <a:spLocks noChangeShapeType="1"/>
          </p:cNvSpPr>
          <p:nvPr/>
        </p:nvSpPr>
        <p:spPr bwMode="auto">
          <a:xfrm>
            <a:off x="3519915" y="2958349"/>
            <a:ext cx="32289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lgn="ctr"/>
            <a:endParaRPr lang="es-CO"/>
          </a:p>
        </p:txBody>
      </p:sp>
      <p:sp>
        <p:nvSpPr>
          <p:cNvPr id="7" name="Rectangle 3"/>
          <p:cNvSpPr>
            <a:spLocks noChangeArrowheads="1"/>
          </p:cNvSpPr>
          <p:nvPr/>
        </p:nvSpPr>
        <p:spPr bwMode="auto">
          <a:xfrm>
            <a:off x="1952188" y="2551804"/>
            <a:ext cx="5485284" cy="1054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152352" rIns="91440" bIns="38088"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1400"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Calibri" panose="020F0502020204030204" pitchFamily="34" charset="0"/>
              </a:rPr>
              <a:t>Efectividad </a:t>
            </a:r>
            <a:r>
              <a:rPr kumimoji="0" lang="es-CO" sz="14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Calibri" panose="020F0502020204030204" pitchFamily="34" charset="0"/>
              </a:rPr>
              <a:t>=      Valor del indicador en el periodo anterior     x 100</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400" b="1" i="1"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CO"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Valor del indicador en el periodo evaluado</a:t>
            </a:r>
            <a:endParaRPr kumimoji="0" lang="es-ES" sz="1400" b="1" i="1"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ES" sz="1400" b="0" i="0" u="none" strike="noStrike" cap="none" normalizeH="0" baseline="0" dirty="0" smtClean="0">
              <a:ln>
                <a:noFill/>
              </a:ln>
              <a:solidFill>
                <a:schemeClr val="tx1"/>
              </a:solidFill>
              <a:effectLst/>
              <a:latin typeface="Arial" panose="020B0604020202020204" pitchFamily="34" charset="0"/>
            </a:endParaRPr>
          </a:p>
        </p:txBody>
      </p:sp>
      <p:sp>
        <p:nvSpPr>
          <p:cNvPr id="17" name="Rectángulo 16"/>
          <p:cNvSpPr/>
          <p:nvPr/>
        </p:nvSpPr>
        <p:spPr>
          <a:xfrm>
            <a:off x="252483" y="3697352"/>
            <a:ext cx="8523027" cy="2031325"/>
          </a:xfrm>
          <a:prstGeom prst="rect">
            <a:avLst/>
          </a:prstGeom>
        </p:spPr>
        <p:txBody>
          <a:bodyPr wrap="square">
            <a:spAutoFit/>
          </a:bodyPr>
          <a:lstStyle/>
          <a:p>
            <a:pPr algn="just">
              <a:spcAft>
                <a:spcPts val="800"/>
              </a:spcAft>
            </a:pPr>
            <a:r>
              <a:rPr lang="es-ES" dirty="0">
                <a:latin typeface="Calibri" panose="020F0502020204030204" pitchFamily="34" charset="0"/>
                <a:ea typeface="Calibri" panose="020F0502020204030204" pitchFamily="34" charset="0"/>
                <a:cs typeface="Times New Roman" panose="02020603050405020304" pitchFamily="18" charset="0"/>
              </a:rPr>
              <a:t>Como es obvio, lo deseable es que al aplicar la fórmula anterior a cada indicador de accidentalidad, ausentismo o enfermedad profesional, el resultado sea mayor de 10% (denominador menor que el numerador, puesto que interesa que estos sean cada vez más pequeños). Si es así, se dice que el impacto del programa fue Al evaluar el cambio en la eficacia y en la cobertura, el resultado deseable es, por el contrario, menor de 100% (el denominador mayor que el numerador, puesto que el interés en este caso es que la eficacia y la cobertura sean cada vez más grandes).</a:t>
            </a:r>
            <a:endParaRPr lang="es-CO"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1000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45197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sz="2400" b="1" u="none" strike="noStrike" cap="none" normalizeH="0" baseline="0" dirty="0" smtClean="0">
                <a:ln>
                  <a:noFill/>
                </a:ln>
                <a:solidFill>
                  <a:srgbClr val="77C319"/>
                </a:solidFill>
                <a:effectLst/>
                <a:latin typeface="Calibri" panose="020F0502020204030204" pitchFamily="34" charset="0"/>
                <a:ea typeface="Calibri" panose="020F0502020204030204" pitchFamily="34" charset="0"/>
                <a:cs typeface="Times New Roman" panose="02020603050405020304" pitchFamily="18" charset="0"/>
              </a:rPr>
              <a:t>Contenido de aprendizaje</a:t>
            </a:r>
            <a:endParaRPr kumimoji="0" lang="es-CO" sz="2400" b="0" u="none" strike="noStrike" cap="none" normalizeH="0" baseline="0" dirty="0" smtClean="0">
              <a:ln>
                <a:noFill/>
              </a:ln>
              <a:solidFill>
                <a:srgbClr val="77C319"/>
              </a:solidFill>
              <a:effectLst/>
              <a:latin typeface="Arial" panose="020B0604020202020204" pitchFamily="34" charset="0"/>
            </a:endParaRPr>
          </a:p>
        </p:txBody>
      </p:sp>
      <p:sp>
        <p:nvSpPr>
          <p:cNvPr id="5" name="CuadroTexto 4"/>
          <p:cNvSpPr txBox="1"/>
          <p:nvPr/>
        </p:nvSpPr>
        <p:spPr>
          <a:xfrm>
            <a:off x="159026" y="1274477"/>
            <a:ext cx="8339530" cy="4247317"/>
          </a:xfrm>
          <a:prstGeom prst="rect">
            <a:avLst/>
          </a:prstGeom>
          <a:noFill/>
        </p:spPr>
        <p:txBody>
          <a:bodyPr wrap="square" rtlCol="0">
            <a:spAutoFit/>
          </a:bodyPr>
          <a:lstStyle/>
          <a:p>
            <a:pPr lvl="1" algn="just"/>
            <a:r>
              <a:rPr lang="es-ES" b="1" dirty="0"/>
              <a:t>Momento 3: Cuidado del entorno</a:t>
            </a:r>
            <a:endParaRPr lang="es-CO" b="1" dirty="0"/>
          </a:p>
          <a:p>
            <a:pPr algn="just"/>
            <a:r>
              <a:rPr lang="es-CO" dirty="0"/>
              <a:t> </a:t>
            </a:r>
            <a:endParaRPr lang="es-CO" dirty="0" smtClean="0"/>
          </a:p>
          <a:p>
            <a:pPr marL="285750" indent="-285750" algn="just">
              <a:buFont typeface="Arial" panose="020B0604020202020204" pitchFamily="34" charset="0"/>
              <a:buChar char="•"/>
            </a:pPr>
            <a:r>
              <a:rPr lang="es-CO" dirty="0" smtClean="0"/>
              <a:t>Aplicación </a:t>
            </a:r>
            <a:r>
              <a:rPr lang="es-CO" dirty="0"/>
              <a:t>de los conceptos generales con respecto a indicadores y su aplicación en la empresa, la </a:t>
            </a:r>
            <a:r>
              <a:rPr lang="es-CO" dirty="0" smtClean="0"/>
              <a:t>	familia</a:t>
            </a:r>
            <a:r>
              <a:rPr lang="es-CO" dirty="0"/>
              <a:t>, </a:t>
            </a:r>
            <a:r>
              <a:rPr lang="es-CO" dirty="0" smtClean="0"/>
              <a:t>	la </a:t>
            </a:r>
            <a:r>
              <a:rPr lang="es-CO" dirty="0"/>
              <a:t>sociedad.</a:t>
            </a:r>
          </a:p>
          <a:p>
            <a:pPr algn="just"/>
            <a:r>
              <a:rPr lang="es-CO" dirty="0"/>
              <a:t> </a:t>
            </a:r>
          </a:p>
          <a:p>
            <a:pPr lvl="1" algn="just"/>
            <a:r>
              <a:rPr lang="es-ES" b="1" dirty="0"/>
              <a:t>Momento 4: Cuidado del otro</a:t>
            </a:r>
            <a:endParaRPr lang="es-CO" b="1" dirty="0"/>
          </a:p>
          <a:p>
            <a:pPr algn="just"/>
            <a:r>
              <a:rPr lang="es-CO" dirty="0"/>
              <a:t> </a:t>
            </a:r>
          </a:p>
          <a:p>
            <a:pPr marL="285750" indent="-285750" algn="just">
              <a:buFont typeface="Arial" panose="020B0604020202020204" pitchFamily="34" charset="0"/>
              <a:buChar char="•"/>
            </a:pPr>
            <a:r>
              <a:rPr lang="es-CO" dirty="0" smtClean="0"/>
              <a:t>Desarrollo </a:t>
            </a:r>
            <a:r>
              <a:rPr lang="es-CO" dirty="0"/>
              <a:t>de estrategias que permitan interactuar con los otros para identificar las mejoras que se </a:t>
            </a:r>
            <a:r>
              <a:rPr lang="es-CO" dirty="0" smtClean="0"/>
              <a:t>	requieren </a:t>
            </a:r>
            <a:r>
              <a:rPr lang="es-CO" dirty="0"/>
              <a:t>en los procesos de salud y seguridad.</a:t>
            </a:r>
          </a:p>
          <a:p>
            <a:pPr algn="just"/>
            <a:r>
              <a:rPr lang="es-CO" dirty="0"/>
              <a:t> </a:t>
            </a:r>
          </a:p>
          <a:p>
            <a:pPr lvl="1" algn="just"/>
            <a:r>
              <a:rPr lang="es-ES" b="1" dirty="0"/>
              <a:t>Momento 5: Cuidado del planeta</a:t>
            </a:r>
            <a:endParaRPr lang="es-CO" b="1" dirty="0"/>
          </a:p>
          <a:p>
            <a:pPr algn="just"/>
            <a:r>
              <a:rPr lang="es-CO" dirty="0"/>
              <a:t> </a:t>
            </a:r>
          </a:p>
          <a:p>
            <a:pPr marL="285750" indent="-285750" algn="just">
              <a:buFont typeface="Arial" panose="020B0604020202020204" pitchFamily="34" charset="0"/>
              <a:buChar char="•"/>
            </a:pPr>
            <a:r>
              <a:rPr lang="es-CO" dirty="0" smtClean="0"/>
              <a:t>Los </a:t>
            </a:r>
            <a:r>
              <a:rPr lang="es-CO" dirty="0"/>
              <a:t>indicadores favorables para mi empresa cómo logran impactar positivamente el planeta.</a:t>
            </a:r>
          </a:p>
          <a:p>
            <a:pPr algn="just"/>
            <a:endParaRPr lang="es-CO" dirty="0"/>
          </a:p>
        </p:txBody>
      </p:sp>
    </p:spTree>
    <p:extLst>
      <p:ext uri="{BB962C8B-B14F-4D97-AF65-F5344CB8AC3E}">
        <p14:creationId xmlns:p14="http://schemas.microsoft.com/office/powerpoint/2010/main" val="34833033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3495" y="1949963"/>
            <a:ext cx="1899721" cy="3416320"/>
          </a:xfrm>
          <a:prstGeom prst="rect">
            <a:avLst/>
          </a:prstGeom>
        </p:spPr>
        <p:txBody>
          <a:bodyPr wrap="square">
            <a:spAutoFit/>
          </a:bodyPr>
          <a:lstStyle/>
          <a:p>
            <a:pPr algn="just"/>
            <a:r>
              <a:rPr lang="es-CO" sz="1350" b="1" i="1" dirty="0"/>
              <a:t>Cuadro de Mando Integral</a:t>
            </a:r>
            <a:r>
              <a:rPr lang="es-CO" sz="1350" dirty="0"/>
              <a:t>: Es el conjunto de mediciones que permite hace seguimiento a la actuación de la organización para tomar decisiones que la lleven al éxito. Mide la acción desde cuatro perspectivas equilibradas: Las Finanzas, Los Clientes, Los Procesos Internos, y la Formación y Crecimiento. </a:t>
            </a:r>
          </a:p>
        </p:txBody>
      </p:sp>
      <p:sp>
        <p:nvSpPr>
          <p:cNvPr id="11" name="Rectangle 1031"/>
          <p:cNvSpPr>
            <a:spLocks noChangeArrowheads="1"/>
          </p:cNvSpPr>
          <p:nvPr/>
        </p:nvSpPr>
        <p:spPr bwMode="auto">
          <a:xfrm>
            <a:off x="3807937" y="1842254"/>
            <a:ext cx="3895745" cy="945392"/>
          </a:xfrm>
          <a:prstGeom prst="rect">
            <a:avLst/>
          </a:prstGeom>
          <a:solidFill>
            <a:schemeClr val="accent6">
              <a:lumMod val="40000"/>
              <a:lumOff val="60000"/>
            </a:schemeClr>
          </a:solidFill>
          <a:ln w="9525">
            <a:solidFill>
              <a:srgbClr val="333300"/>
            </a:solidFill>
            <a:miter lim="800000"/>
            <a:headEnd/>
            <a:tailEnd/>
          </a:ln>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ES_tradnl" sz="1350" b="1" dirty="0">
                <a:latin typeface="+mn-lt"/>
                <a:cs typeface="Times New Roman" panose="02020603050405020304" pitchFamily="18" charset="0"/>
              </a:rPr>
              <a:t>PROCESOS INTERNOS</a:t>
            </a:r>
            <a:endParaRPr lang="es-ES_tradnl" sz="1350" dirty="0">
              <a:latin typeface="+mn-lt"/>
            </a:endParaRPr>
          </a:p>
          <a:p>
            <a:pPr algn="ctr">
              <a:spcBef>
                <a:spcPct val="0"/>
              </a:spcBef>
              <a:buFontTx/>
              <a:buNone/>
            </a:pPr>
            <a:r>
              <a:rPr lang="es-ES_tradnl" sz="1350" dirty="0">
                <a:latin typeface="+mn-lt"/>
                <a:cs typeface="Times New Roman" panose="02020603050405020304" pitchFamily="18" charset="0"/>
              </a:rPr>
              <a:t>¿Que procesos deben revisarse, como generar nuevas formas de hacer las cosas, que seguimiento se requiere?</a:t>
            </a:r>
            <a:endParaRPr lang="es-ES_tradnl" sz="1350" dirty="0">
              <a:latin typeface="+mn-lt"/>
            </a:endParaRPr>
          </a:p>
        </p:txBody>
      </p:sp>
      <p:sp>
        <p:nvSpPr>
          <p:cNvPr id="13" name="Rectangle 1033"/>
          <p:cNvSpPr txBox="1">
            <a:spLocks noChangeArrowheads="1"/>
          </p:cNvSpPr>
          <p:nvPr/>
        </p:nvSpPr>
        <p:spPr>
          <a:xfrm>
            <a:off x="2164484" y="2859192"/>
            <a:ext cx="2152541" cy="1351902"/>
          </a:xfrm>
          <a:prstGeom prst="rect">
            <a:avLst/>
          </a:prstGeom>
          <a:solidFill>
            <a:schemeClr val="accent6">
              <a:lumMod val="40000"/>
              <a:lumOff val="60000"/>
            </a:schemeClr>
          </a:solidFill>
          <a:ln>
            <a:solidFill>
              <a:srgbClr val="000000"/>
            </a:solidFill>
            <a:miter lim="800000"/>
            <a:headEnd/>
            <a:tailEnd/>
          </a:ln>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spcBef>
                <a:spcPct val="0"/>
              </a:spcBef>
              <a:buFontTx/>
              <a:buNone/>
            </a:pPr>
            <a:r>
              <a:rPr lang="es-ES_tradnl" sz="1350" b="1" dirty="0">
                <a:cs typeface="Tahoma" panose="020B0604030504040204" pitchFamily="34" charset="0"/>
              </a:rPr>
              <a:t>CLIENTES</a:t>
            </a:r>
            <a:r>
              <a:rPr lang="es-ES_tradnl" sz="1350" dirty="0">
                <a:cs typeface="Times New Roman" panose="02020603050405020304" pitchFamily="18" charset="0"/>
              </a:rPr>
              <a:t>       </a:t>
            </a:r>
          </a:p>
          <a:p>
            <a:pPr fontAlgn="base">
              <a:spcBef>
                <a:spcPct val="0"/>
              </a:spcBef>
            </a:pPr>
            <a:r>
              <a:rPr lang="es-ES_tradnl" sz="1350" dirty="0">
                <a:cs typeface="Times New Roman" panose="02020603050405020304" pitchFamily="18" charset="0"/>
              </a:rPr>
              <a:t> En el cliente interno ¿cómo</a:t>
            </a:r>
            <a:endParaRPr lang="es-CO" sz="1350" dirty="0">
              <a:cs typeface="Times New Roman" panose="02020603050405020304" pitchFamily="18" charset="0"/>
            </a:endParaRPr>
          </a:p>
          <a:p>
            <a:pPr fontAlgn="base">
              <a:spcBef>
                <a:spcPct val="0"/>
              </a:spcBef>
            </a:pPr>
            <a:r>
              <a:rPr lang="es-ES_tradnl" sz="1350" dirty="0">
                <a:cs typeface="Times New Roman" panose="02020603050405020304" pitchFamily="18" charset="0"/>
              </a:rPr>
              <a:t>contribuye la SST al</a:t>
            </a:r>
            <a:endParaRPr lang="es-CO" sz="1350" dirty="0">
              <a:cs typeface="Times New Roman" panose="02020603050405020304" pitchFamily="18" charset="0"/>
            </a:endParaRPr>
          </a:p>
          <a:p>
            <a:pPr fontAlgn="base">
              <a:spcBef>
                <a:spcPct val="0"/>
              </a:spcBef>
            </a:pPr>
            <a:r>
              <a:rPr lang="es-ES_tradnl" sz="1350" dirty="0">
                <a:cs typeface="Times New Roman" panose="02020603050405020304" pitchFamily="18" charset="0"/>
              </a:rPr>
              <a:t>bienestar y satisfacción? ¿Cuál</a:t>
            </a:r>
            <a:endParaRPr lang="es-CO" sz="1350" dirty="0">
              <a:cs typeface="Times New Roman" panose="02020603050405020304" pitchFamily="18" charset="0"/>
            </a:endParaRPr>
          </a:p>
          <a:p>
            <a:pPr fontAlgn="base">
              <a:spcBef>
                <a:spcPct val="0"/>
              </a:spcBef>
            </a:pPr>
            <a:r>
              <a:rPr lang="es-ES_tradnl" sz="1350" dirty="0">
                <a:cs typeface="Times New Roman" panose="02020603050405020304" pitchFamily="18" charset="0"/>
              </a:rPr>
              <a:t>es el valor agregado en el</a:t>
            </a:r>
            <a:endParaRPr lang="es-CO" sz="1350" dirty="0">
              <a:cs typeface="Times New Roman" panose="02020603050405020304" pitchFamily="18" charset="0"/>
            </a:endParaRPr>
          </a:p>
          <a:p>
            <a:pPr fontAlgn="base">
              <a:spcBef>
                <a:spcPct val="0"/>
              </a:spcBef>
            </a:pPr>
            <a:r>
              <a:rPr lang="es-ES_tradnl" sz="1350" dirty="0">
                <a:cs typeface="Times New Roman" panose="02020603050405020304" pitchFamily="18" charset="0"/>
              </a:rPr>
              <a:t>día a día?</a:t>
            </a:r>
            <a:endParaRPr lang="es-CO" sz="1350" dirty="0">
              <a:cs typeface="Times New Roman" panose="02020603050405020304" pitchFamily="18" charset="0"/>
            </a:endParaRPr>
          </a:p>
          <a:p>
            <a:pPr>
              <a:spcBef>
                <a:spcPct val="0"/>
              </a:spcBef>
              <a:buFontTx/>
              <a:buNone/>
            </a:pPr>
            <a:endParaRPr lang="es-ES_tradnl" sz="1350" dirty="0"/>
          </a:p>
        </p:txBody>
      </p:sp>
      <p:sp>
        <p:nvSpPr>
          <p:cNvPr id="16" name="Rectangle 1034"/>
          <p:cNvSpPr>
            <a:spLocks noChangeArrowheads="1"/>
          </p:cNvSpPr>
          <p:nvPr/>
        </p:nvSpPr>
        <p:spPr bwMode="auto">
          <a:xfrm>
            <a:off x="7133722" y="2912554"/>
            <a:ext cx="1828800" cy="1752537"/>
          </a:xfrm>
          <a:prstGeom prst="rect">
            <a:avLst/>
          </a:prstGeom>
          <a:solidFill>
            <a:schemeClr val="accent6">
              <a:lumMod val="40000"/>
              <a:lumOff val="60000"/>
            </a:schemeClr>
          </a:solidFill>
          <a:ln w="9525">
            <a:solidFill>
              <a:srgbClr val="000000"/>
            </a:solidFill>
            <a:miter lim="800000"/>
            <a:headEnd/>
            <a:tailEnd/>
          </a:ln>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ES_tradnl" sz="1350" b="1" dirty="0">
                <a:latin typeface="+mn-lt"/>
                <a:cs typeface="Times New Roman" panose="02020603050405020304" pitchFamily="18" charset="0"/>
              </a:rPr>
              <a:t>FORMACIÓN Y CRECIMIENTO</a:t>
            </a:r>
          </a:p>
          <a:p>
            <a:pPr algn="ctr">
              <a:spcBef>
                <a:spcPct val="0"/>
              </a:spcBef>
              <a:buNone/>
            </a:pPr>
            <a:r>
              <a:rPr lang="es-ES_tradnl" sz="1350" dirty="0"/>
              <a:t>¿Cuáles habilidades y competencias se requieren para implementar la SST con éxito?</a:t>
            </a:r>
            <a:endParaRPr lang="es-CO" sz="1350" dirty="0"/>
          </a:p>
          <a:p>
            <a:pPr algn="ctr">
              <a:spcBef>
                <a:spcPct val="0"/>
              </a:spcBef>
              <a:buFontTx/>
              <a:buNone/>
            </a:pPr>
            <a:endParaRPr lang="es-ES_tradnl" sz="1350" dirty="0">
              <a:latin typeface="+mn-lt"/>
            </a:endParaRPr>
          </a:p>
        </p:txBody>
      </p:sp>
      <p:sp>
        <p:nvSpPr>
          <p:cNvPr id="17" name="Rectangle 1035"/>
          <p:cNvSpPr>
            <a:spLocks noChangeArrowheads="1"/>
          </p:cNvSpPr>
          <p:nvPr/>
        </p:nvSpPr>
        <p:spPr bwMode="auto">
          <a:xfrm>
            <a:off x="4498619" y="4044786"/>
            <a:ext cx="2453508" cy="1371600"/>
          </a:xfrm>
          <a:prstGeom prst="rect">
            <a:avLst/>
          </a:prstGeom>
          <a:solidFill>
            <a:schemeClr val="accent6">
              <a:lumMod val="40000"/>
              <a:lumOff val="60000"/>
            </a:schemeClr>
          </a:solidFill>
          <a:ln w="9525">
            <a:solidFill>
              <a:srgbClr val="000000"/>
            </a:solidFill>
            <a:miter lim="800000"/>
            <a:headEnd/>
            <a:tailEnd/>
          </a:ln>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ES_tradnl" sz="1350" b="1" dirty="0">
                <a:latin typeface="+mn-lt"/>
                <a:cs typeface="Tahoma" panose="020B0604030504040204" pitchFamily="34" charset="0"/>
              </a:rPr>
              <a:t>FINANCIERA</a:t>
            </a:r>
          </a:p>
          <a:p>
            <a:pPr algn="ctr">
              <a:spcBef>
                <a:spcPct val="0"/>
              </a:spcBef>
              <a:buFontTx/>
              <a:buNone/>
            </a:pPr>
            <a:r>
              <a:rPr lang="es-ES_tradnl" sz="1350" dirty="0">
                <a:latin typeface="+mn-lt"/>
                <a:cs typeface="Times New Roman" panose="02020603050405020304" pitchFamily="18" charset="0"/>
              </a:rPr>
              <a:t>¿Como contribuye la disminución de accidentes al éxito Financiero?</a:t>
            </a:r>
            <a:endParaRPr lang="es-ES_tradnl" sz="1350" dirty="0">
              <a:latin typeface="+mn-lt"/>
            </a:endParaRPr>
          </a:p>
          <a:p>
            <a:pPr algn="ctr">
              <a:spcBef>
                <a:spcPct val="0"/>
              </a:spcBef>
              <a:buFontTx/>
              <a:buNone/>
            </a:pPr>
            <a:r>
              <a:rPr lang="es-ES_tradnl" sz="1350" dirty="0">
                <a:latin typeface="+mn-lt"/>
                <a:cs typeface="Times New Roman" panose="02020603050405020304" pitchFamily="18" charset="0"/>
              </a:rPr>
              <a:t>(Ausentismo, pérdidas en el proceso)</a:t>
            </a:r>
            <a:endParaRPr lang="es-ES_tradnl" sz="1350" dirty="0">
              <a:latin typeface="+mn-lt"/>
            </a:endParaRPr>
          </a:p>
        </p:txBody>
      </p:sp>
      <p:sp>
        <p:nvSpPr>
          <p:cNvPr id="18" name="Rectangle 1036"/>
          <p:cNvSpPr>
            <a:spLocks noChangeArrowheads="1"/>
          </p:cNvSpPr>
          <p:nvPr/>
        </p:nvSpPr>
        <p:spPr bwMode="auto">
          <a:xfrm>
            <a:off x="4637180" y="2859192"/>
            <a:ext cx="2011792" cy="1085850"/>
          </a:xfrm>
          <a:prstGeom prst="rect">
            <a:avLst/>
          </a:prstGeom>
          <a:solidFill>
            <a:srgbClr val="99CC00">
              <a:alpha val="50195"/>
            </a:srgbClr>
          </a:solidFill>
          <a:ln w="9525">
            <a:solidFill>
              <a:srgbClr val="333300"/>
            </a:solidFill>
            <a:miter lim="800000"/>
            <a:headEnd/>
            <a:tailEnd/>
          </a:ln>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es-ES_tradnl" sz="1350" b="1" dirty="0">
                <a:latin typeface="+mn-lt"/>
                <a:cs typeface="Times New Roman" panose="02020603050405020304" pitchFamily="18" charset="0"/>
              </a:rPr>
              <a:t>Visión</a:t>
            </a:r>
            <a:r>
              <a:rPr lang="es-ES_tradnl" sz="1350" dirty="0">
                <a:latin typeface="+mn-lt"/>
                <a:cs typeface="Times New Roman" panose="02020603050405020304" pitchFamily="18" charset="0"/>
              </a:rPr>
              <a:t>: “cero accidentes, cero enfermedades”</a:t>
            </a:r>
            <a:endParaRPr lang="es-ES_tradnl" sz="1350" dirty="0">
              <a:latin typeface="+mn-lt"/>
            </a:endParaRPr>
          </a:p>
          <a:p>
            <a:pPr algn="ctr">
              <a:spcBef>
                <a:spcPct val="0"/>
              </a:spcBef>
              <a:buFontTx/>
              <a:buNone/>
            </a:pPr>
            <a:r>
              <a:rPr lang="es-ES_tradnl" sz="1350" b="1" dirty="0">
                <a:latin typeface="+mn-lt"/>
                <a:cs typeface="Times New Roman" panose="02020603050405020304" pitchFamily="18" charset="0"/>
              </a:rPr>
              <a:t>Estrategia</a:t>
            </a:r>
            <a:r>
              <a:rPr lang="es-ES_tradnl" sz="1350" dirty="0">
                <a:latin typeface="+mn-lt"/>
                <a:cs typeface="Times New Roman" panose="02020603050405020304" pitchFamily="18" charset="0"/>
              </a:rPr>
              <a:t>: Implementación de la S&amp;SO</a:t>
            </a:r>
            <a:endParaRPr lang="es-ES_tradnl" sz="1350" dirty="0">
              <a:latin typeface="+mn-lt"/>
            </a:endParaRPr>
          </a:p>
        </p:txBody>
      </p:sp>
      <p:sp>
        <p:nvSpPr>
          <p:cNvPr id="19" name="AutoShape 1037"/>
          <p:cNvSpPr>
            <a:spLocks noChangeArrowheads="1"/>
          </p:cNvSpPr>
          <p:nvPr/>
        </p:nvSpPr>
        <p:spPr bwMode="auto">
          <a:xfrm>
            <a:off x="3179173" y="1949963"/>
            <a:ext cx="514350" cy="514350"/>
          </a:xfrm>
          <a:custGeom>
            <a:avLst/>
            <a:gdLst>
              <a:gd name="T0" fmla="*/ 15247969 w 21600"/>
              <a:gd name="T1" fmla="*/ 0 h 21600"/>
              <a:gd name="T2" fmla="*/ 15247969 w 21600"/>
              <a:gd name="T3" fmla="*/ 12256040 h 21600"/>
              <a:gd name="T4" fmla="*/ 3263106 w 21600"/>
              <a:gd name="T5" fmla="*/ 21774150 h 21600"/>
              <a:gd name="T6" fmla="*/ 21774150 w 21600"/>
              <a:gd name="T7" fmla="*/ 6128004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CCFFCC">
              <a:alpha val="50195"/>
            </a:srgbClr>
          </a:solidFill>
          <a:ln w="9525">
            <a:solidFill>
              <a:srgbClr val="3366FF"/>
            </a:solidFill>
            <a:miter lim="800000"/>
            <a:headEnd/>
            <a:tailEnd/>
          </a:ln>
        </p:spPr>
        <p:txBody>
          <a:bodyPr/>
          <a:lstStyle/>
          <a:p>
            <a:endParaRPr lang="es-CO" sz="1350"/>
          </a:p>
        </p:txBody>
      </p:sp>
      <p:sp>
        <p:nvSpPr>
          <p:cNvPr id="20" name="AutoShape 1039"/>
          <p:cNvSpPr>
            <a:spLocks noChangeArrowheads="1"/>
          </p:cNvSpPr>
          <p:nvPr/>
        </p:nvSpPr>
        <p:spPr bwMode="auto">
          <a:xfrm rot="5530525">
            <a:off x="7956038" y="2059421"/>
            <a:ext cx="514350" cy="514350"/>
          </a:xfrm>
          <a:custGeom>
            <a:avLst/>
            <a:gdLst>
              <a:gd name="T0" fmla="*/ 15247969 w 21600"/>
              <a:gd name="T1" fmla="*/ 0 h 21600"/>
              <a:gd name="T2" fmla="*/ 15247969 w 21600"/>
              <a:gd name="T3" fmla="*/ 12256040 h 21600"/>
              <a:gd name="T4" fmla="*/ 3263106 w 21600"/>
              <a:gd name="T5" fmla="*/ 21774150 h 21600"/>
              <a:gd name="T6" fmla="*/ 21774150 w 21600"/>
              <a:gd name="T7" fmla="*/ 6128004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CCFFCC">
              <a:alpha val="50195"/>
            </a:srgbClr>
          </a:solidFill>
          <a:ln w="9525">
            <a:solidFill>
              <a:srgbClr val="0000FF"/>
            </a:solidFill>
            <a:miter lim="800000"/>
            <a:headEnd/>
            <a:tailEnd/>
          </a:ln>
        </p:spPr>
        <p:txBody>
          <a:bodyPr/>
          <a:lstStyle/>
          <a:p>
            <a:endParaRPr lang="es-CO" sz="1350"/>
          </a:p>
        </p:txBody>
      </p:sp>
      <p:sp>
        <p:nvSpPr>
          <p:cNvPr id="21" name="AutoShape 1040"/>
          <p:cNvSpPr>
            <a:spLocks noChangeArrowheads="1"/>
          </p:cNvSpPr>
          <p:nvPr/>
        </p:nvSpPr>
        <p:spPr bwMode="auto">
          <a:xfrm rot="16365699">
            <a:off x="3219807" y="4444836"/>
            <a:ext cx="514350" cy="571500"/>
          </a:xfrm>
          <a:custGeom>
            <a:avLst/>
            <a:gdLst>
              <a:gd name="T0" fmla="*/ 15247969 w 21600"/>
              <a:gd name="T1" fmla="*/ 0 h 21600"/>
              <a:gd name="T2" fmla="*/ 15247969 w 21600"/>
              <a:gd name="T3" fmla="*/ 15130886 h 21600"/>
              <a:gd name="T4" fmla="*/ 3263106 w 21600"/>
              <a:gd name="T5" fmla="*/ 26881667 h 21600"/>
              <a:gd name="T6" fmla="*/ 21774150 w 21600"/>
              <a:gd name="T7" fmla="*/ 7565461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CCFFCC">
              <a:alpha val="50195"/>
            </a:srgbClr>
          </a:solidFill>
          <a:ln w="9525">
            <a:solidFill>
              <a:srgbClr val="3366FF"/>
            </a:solidFill>
            <a:miter lim="800000"/>
            <a:headEnd/>
            <a:tailEnd/>
          </a:ln>
        </p:spPr>
        <p:txBody>
          <a:bodyPr/>
          <a:lstStyle/>
          <a:p>
            <a:endParaRPr lang="es-CO" sz="1350"/>
          </a:p>
        </p:txBody>
      </p:sp>
      <p:sp>
        <p:nvSpPr>
          <p:cNvPr id="22" name="AutoShape 1041"/>
          <p:cNvSpPr>
            <a:spLocks noChangeArrowheads="1"/>
          </p:cNvSpPr>
          <p:nvPr/>
        </p:nvSpPr>
        <p:spPr bwMode="auto">
          <a:xfrm rot="10688175">
            <a:off x="7365818" y="4869227"/>
            <a:ext cx="571500" cy="571500"/>
          </a:xfrm>
          <a:custGeom>
            <a:avLst/>
            <a:gdLst>
              <a:gd name="T0" fmla="*/ 18824646 w 21600"/>
              <a:gd name="T1" fmla="*/ 0 h 21600"/>
              <a:gd name="T2" fmla="*/ 18824646 w 21600"/>
              <a:gd name="T3" fmla="*/ 15130886 h 21600"/>
              <a:gd name="T4" fmla="*/ 4028511 w 21600"/>
              <a:gd name="T5" fmla="*/ 26881667 h 21600"/>
              <a:gd name="T6" fmla="*/ 26881667 w 21600"/>
              <a:gd name="T7" fmla="*/ 7565461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CCFFCC">
              <a:alpha val="50195"/>
            </a:srgbClr>
          </a:solidFill>
          <a:ln w="9525">
            <a:solidFill>
              <a:srgbClr val="0000FF"/>
            </a:solidFill>
            <a:miter lim="800000"/>
            <a:headEnd/>
            <a:tailEnd/>
          </a:ln>
        </p:spPr>
        <p:txBody>
          <a:bodyPr/>
          <a:lstStyle/>
          <a:p>
            <a:endParaRPr lang="es-CO" sz="1350"/>
          </a:p>
        </p:txBody>
      </p:sp>
      <p:sp>
        <p:nvSpPr>
          <p:cNvPr id="4" name="Rectángulo 3"/>
          <p:cNvSpPr/>
          <p:nvPr/>
        </p:nvSpPr>
        <p:spPr>
          <a:xfrm>
            <a:off x="3943452" y="1038129"/>
            <a:ext cx="3609743" cy="923330"/>
          </a:xfrm>
          <a:prstGeom prst="rect">
            <a:avLst/>
          </a:prstGeom>
        </p:spPr>
        <p:txBody>
          <a:bodyPr wrap="square">
            <a:spAutoFit/>
          </a:bodyPr>
          <a:lstStyle/>
          <a:p>
            <a:r>
              <a:rPr lang="es-CO" b="1" dirty="0">
                <a:solidFill>
                  <a:schemeClr val="bg1"/>
                </a:solidFill>
                <a:cs typeface="Times New Roman" panose="02020603050405020304" pitchFamily="18" charset="0"/>
              </a:rPr>
              <a:t>Propuesta de estructura para</a:t>
            </a:r>
            <a:br>
              <a:rPr lang="es-CO" b="1" dirty="0">
                <a:solidFill>
                  <a:schemeClr val="bg1"/>
                </a:solidFill>
                <a:cs typeface="Times New Roman" panose="02020603050405020304" pitchFamily="18" charset="0"/>
              </a:rPr>
            </a:br>
            <a:r>
              <a:rPr lang="es-CO" b="1" dirty="0">
                <a:solidFill>
                  <a:schemeClr val="bg1"/>
                </a:solidFill>
                <a:cs typeface="Times New Roman" panose="02020603050405020304" pitchFamily="18" charset="0"/>
              </a:rPr>
              <a:t> el cuadro de Mando Integral de SST.</a:t>
            </a:r>
            <a:endParaRPr lang="es-CO" b="1" dirty="0"/>
          </a:p>
        </p:txBody>
      </p:sp>
      <p:sp>
        <p:nvSpPr>
          <p:cNvPr id="5" name="Rectángulo 4"/>
          <p:cNvSpPr/>
          <p:nvPr/>
        </p:nvSpPr>
        <p:spPr>
          <a:xfrm>
            <a:off x="44355" y="925600"/>
            <a:ext cx="4043030" cy="923330"/>
          </a:xfrm>
          <a:prstGeom prst="rect">
            <a:avLst/>
          </a:prstGeom>
        </p:spPr>
        <p:txBody>
          <a:bodyPr wrap="none">
            <a:spAutoFit/>
          </a:bodyPr>
          <a:lstStyle/>
          <a:p>
            <a:r>
              <a:rPr lang="es-CO" sz="2700" b="1" dirty="0">
                <a:solidFill>
                  <a:schemeClr val="bg1"/>
                </a:solidFill>
              </a:rPr>
              <a:t>Cuadro de Mando Integral:</a:t>
            </a:r>
          </a:p>
          <a:p>
            <a:r>
              <a:rPr lang="es-ES" sz="2100" b="1" dirty="0">
                <a:solidFill>
                  <a:schemeClr val="bg1"/>
                </a:solidFill>
              </a:rPr>
              <a:t>Balanced Scorecard</a:t>
            </a:r>
            <a:r>
              <a:rPr lang="es-CO" sz="2700" dirty="0">
                <a:solidFill>
                  <a:schemeClr val="bg1"/>
                </a:solidFill>
              </a:rPr>
              <a:t> </a:t>
            </a:r>
          </a:p>
        </p:txBody>
      </p:sp>
      <p:sp>
        <p:nvSpPr>
          <p:cNvPr id="14" name="Rectángulo 13"/>
          <p:cNvSpPr/>
          <p:nvPr/>
        </p:nvSpPr>
        <p:spPr>
          <a:xfrm>
            <a:off x="59140" y="91134"/>
            <a:ext cx="5325432" cy="1200329"/>
          </a:xfrm>
          <a:prstGeom prst="rect">
            <a:avLst/>
          </a:prstGeom>
        </p:spPr>
        <p:txBody>
          <a:bodyPr wrap="none">
            <a:spAutoFit/>
          </a:bodyPr>
          <a:lstStyle/>
          <a:p>
            <a:r>
              <a:rPr lang="es-CO" sz="3600" b="1" dirty="0"/>
              <a:t>Cuadro de Mando </a:t>
            </a:r>
            <a:r>
              <a:rPr lang="es-CO" sz="3600" b="1" dirty="0" smtClean="0"/>
              <a:t>Integral:</a:t>
            </a:r>
          </a:p>
          <a:p>
            <a:r>
              <a:rPr lang="es-ES" sz="2800" b="1" dirty="0"/>
              <a:t>Balanced </a:t>
            </a:r>
            <a:r>
              <a:rPr lang="es-ES" sz="2800" b="1" dirty="0" smtClean="0"/>
              <a:t>Scorecard</a:t>
            </a:r>
            <a:r>
              <a:rPr lang="es-CO" sz="3600" dirty="0" smtClean="0"/>
              <a:t> </a:t>
            </a:r>
            <a:endParaRPr lang="es-CO" sz="3600" dirty="0"/>
          </a:p>
        </p:txBody>
      </p:sp>
      <p:sp>
        <p:nvSpPr>
          <p:cNvPr id="15" name="Rectángulo 14"/>
          <p:cNvSpPr/>
          <p:nvPr/>
        </p:nvSpPr>
        <p:spPr>
          <a:xfrm>
            <a:off x="4222900" y="1031320"/>
            <a:ext cx="4812991" cy="646331"/>
          </a:xfrm>
          <a:prstGeom prst="rect">
            <a:avLst/>
          </a:prstGeom>
        </p:spPr>
        <p:txBody>
          <a:bodyPr wrap="square">
            <a:spAutoFit/>
          </a:bodyPr>
          <a:lstStyle/>
          <a:p>
            <a:r>
              <a:rPr lang="es-CO" b="1" dirty="0">
                <a:cs typeface="Times New Roman" panose="02020603050405020304" pitchFamily="18" charset="0"/>
              </a:rPr>
              <a:t>Propuesta de estructura para</a:t>
            </a:r>
            <a:br>
              <a:rPr lang="es-CO" b="1" dirty="0">
                <a:cs typeface="Times New Roman" panose="02020603050405020304" pitchFamily="18" charset="0"/>
              </a:rPr>
            </a:br>
            <a:r>
              <a:rPr lang="es-CO" b="1" dirty="0">
                <a:cs typeface="Times New Roman" panose="02020603050405020304" pitchFamily="18" charset="0"/>
              </a:rPr>
              <a:t> el cuadro de Mando Integral de </a:t>
            </a:r>
            <a:r>
              <a:rPr lang="es-CO" b="1" dirty="0" smtClean="0">
                <a:cs typeface="Times New Roman" panose="02020603050405020304" pitchFamily="18" charset="0"/>
              </a:rPr>
              <a:t>SST.</a:t>
            </a:r>
            <a:endParaRPr lang="es-CO" b="1" dirty="0"/>
          </a:p>
        </p:txBody>
      </p:sp>
    </p:spTree>
    <p:extLst>
      <p:ext uri="{BB962C8B-B14F-4D97-AF65-F5344CB8AC3E}">
        <p14:creationId xmlns:p14="http://schemas.microsoft.com/office/powerpoint/2010/main" val="15729833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3424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2.  Construyendo el cuidado de la palabra</a:t>
            </a:r>
          </a:p>
        </p:txBody>
      </p:sp>
      <p:sp>
        <p:nvSpPr>
          <p:cNvPr id="6" name="Rectangle 4"/>
          <p:cNvSpPr>
            <a:spLocks noChangeArrowheads="1"/>
          </p:cNvSpPr>
          <p:nvPr/>
        </p:nvSpPr>
        <p:spPr bwMode="auto">
          <a:xfrm>
            <a:off x="-64167" y="1048434"/>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OBJETIVO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8" name="CuadroTexto 7"/>
          <p:cNvSpPr txBox="1"/>
          <p:nvPr/>
        </p:nvSpPr>
        <p:spPr>
          <a:xfrm>
            <a:off x="267729" y="1448544"/>
            <a:ext cx="8399193" cy="923330"/>
          </a:xfrm>
          <a:prstGeom prst="rect">
            <a:avLst/>
          </a:prstGeom>
          <a:noFill/>
          <a:ln>
            <a:solidFill>
              <a:schemeClr val="accent1"/>
            </a:solidFill>
          </a:ln>
        </p:spPr>
        <p:txBody>
          <a:bodyPr wrap="square" rtlCol="0">
            <a:spAutoFit/>
          </a:bodyPr>
          <a:lstStyle/>
          <a:p>
            <a:pPr algn="just"/>
            <a:r>
              <a:rPr lang="es-ES" dirty="0"/>
              <a:t>Permitir al estudiante recordar los conceptos entregados en ésta unidad, de tal forma que puedan ser analizados y aplicados en su vida”</a:t>
            </a:r>
            <a:endParaRPr lang="es-CO" dirty="0"/>
          </a:p>
          <a:p>
            <a:endParaRPr lang="es-CO" dirty="0"/>
          </a:p>
        </p:txBody>
      </p:sp>
      <p:sp>
        <p:nvSpPr>
          <p:cNvPr id="9" name="Rectangle 4"/>
          <p:cNvSpPr>
            <a:spLocks noChangeArrowheads="1"/>
          </p:cNvSpPr>
          <p:nvPr/>
        </p:nvSpPr>
        <p:spPr bwMode="auto">
          <a:xfrm>
            <a:off x="111197" y="2320302"/>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PASO A PASO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2" name="CuadroTexto 11"/>
          <p:cNvSpPr txBox="1"/>
          <p:nvPr/>
        </p:nvSpPr>
        <p:spPr>
          <a:xfrm>
            <a:off x="267729" y="2887591"/>
            <a:ext cx="8399193" cy="1477328"/>
          </a:xfrm>
          <a:prstGeom prst="rect">
            <a:avLst/>
          </a:prstGeom>
          <a:noFill/>
          <a:ln>
            <a:solidFill>
              <a:schemeClr val="accent1"/>
            </a:solidFill>
          </a:ln>
        </p:spPr>
        <p:txBody>
          <a:bodyPr wrap="square" rtlCol="0">
            <a:spAutoFit/>
          </a:bodyPr>
          <a:lstStyle/>
          <a:p>
            <a:pPr algn="just"/>
            <a:r>
              <a:rPr lang="es-ES" dirty="0" smtClean="0"/>
              <a:t>Encontrará </a:t>
            </a:r>
            <a:r>
              <a:rPr lang="es-ES" dirty="0"/>
              <a:t>un cuadro de apareamiento, en la primera columna estarán 20 palabras clave y en la segunda columna una expresión relacionada con cada una de ellas.  Ubique en la segunda columna el número que corresponde a la palabra </a:t>
            </a:r>
            <a:r>
              <a:rPr lang="es-ES" dirty="0" smtClean="0"/>
              <a:t>clave</a:t>
            </a:r>
            <a:r>
              <a:rPr lang="es-ES" dirty="0"/>
              <a:t>.</a:t>
            </a:r>
            <a:endParaRPr lang="es-CO" dirty="0"/>
          </a:p>
          <a:p>
            <a:pPr lvl="0" algn="just"/>
            <a:endParaRPr lang="es-ES" b="1" dirty="0"/>
          </a:p>
          <a:p>
            <a:pPr lvl="0" algn="just"/>
            <a:endParaRPr lang="es-CO" dirty="0"/>
          </a:p>
        </p:txBody>
      </p:sp>
    </p:spTree>
    <p:extLst>
      <p:ext uri="{BB962C8B-B14F-4D97-AF65-F5344CB8AC3E}">
        <p14:creationId xmlns:p14="http://schemas.microsoft.com/office/powerpoint/2010/main" val="312409678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3424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2.  Construyendo el cuidado de la palabra</a:t>
            </a:r>
          </a:p>
        </p:txBody>
      </p:sp>
      <p:sp>
        <p:nvSpPr>
          <p:cNvPr id="7" name="Rectangle 4"/>
          <p:cNvSpPr>
            <a:spLocks noChangeArrowheads="1"/>
          </p:cNvSpPr>
          <p:nvPr/>
        </p:nvSpPr>
        <p:spPr bwMode="auto">
          <a:xfrm>
            <a:off x="-364791" y="1371600"/>
            <a:ext cx="2857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CONCLUSIONES</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0" name="CuadroTexto 9"/>
          <p:cNvSpPr txBox="1"/>
          <p:nvPr/>
        </p:nvSpPr>
        <p:spPr>
          <a:xfrm>
            <a:off x="384312" y="2031791"/>
            <a:ext cx="8229600" cy="2585323"/>
          </a:xfrm>
          <a:prstGeom prst="rect">
            <a:avLst/>
          </a:prstGeom>
          <a:noFill/>
          <a:ln>
            <a:solidFill>
              <a:schemeClr val="accent1"/>
            </a:solidFill>
          </a:ln>
        </p:spPr>
        <p:txBody>
          <a:bodyPr wrap="square" rtlCol="0">
            <a:spAutoFit/>
          </a:bodyPr>
          <a:lstStyle/>
          <a:p>
            <a:r>
              <a:rPr lang="es-ES" dirty="0"/>
              <a:t>¿Para usted este proceso permite reflexionar sobre la importancia de tener claros los conceptos de indicadores? ¿Por qué?</a:t>
            </a:r>
            <a:endParaRPr lang="es-CO" dirty="0"/>
          </a:p>
          <a:p>
            <a:r>
              <a:rPr lang="es-ES" dirty="0"/>
              <a:t>¿Cuáles cree usted, pueden ser los aportes para su vida personal y laboral al tener la oportunidad de este aprendizaje?</a:t>
            </a:r>
            <a:endParaRPr lang="es-CO" dirty="0"/>
          </a:p>
          <a:p>
            <a:r>
              <a:rPr lang="es-ES" dirty="0"/>
              <a:t>¿Evaluar la gestión que hace con su vida puede llevarlo al éxito desde la salud, las relaciones familiares y como ciudadano? ¿Por qué?</a:t>
            </a:r>
            <a:endParaRPr lang="es-CO" dirty="0"/>
          </a:p>
          <a:p>
            <a:r>
              <a:rPr lang="es-CO" b="1" dirty="0"/>
              <a:t> </a:t>
            </a:r>
            <a:endParaRPr lang="es-CO" dirty="0"/>
          </a:p>
          <a:p>
            <a:pPr lvl="0"/>
            <a:endParaRPr lang="es-CO" dirty="0"/>
          </a:p>
          <a:p>
            <a:pPr lvl="0" algn="just"/>
            <a:endParaRPr lang="es-CO" dirty="0"/>
          </a:p>
        </p:txBody>
      </p:sp>
      <p:sp>
        <p:nvSpPr>
          <p:cNvPr id="11" name="CuadroTexto 10"/>
          <p:cNvSpPr txBox="1"/>
          <p:nvPr/>
        </p:nvSpPr>
        <p:spPr>
          <a:xfrm>
            <a:off x="384311" y="5011879"/>
            <a:ext cx="8229601" cy="707886"/>
          </a:xfrm>
          <a:prstGeom prst="rect">
            <a:avLst/>
          </a:prstGeom>
          <a:noFill/>
          <a:ln>
            <a:solidFill>
              <a:schemeClr val="accent1"/>
            </a:solidFill>
          </a:ln>
        </p:spPr>
        <p:txBody>
          <a:bodyPr wrap="square" rtlCol="0">
            <a:spAutoFit/>
          </a:bodyPr>
          <a:lstStyle/>
          <a:p>
            <a:pPr algn="ctr"/>
            <a:r>
              <a:rPr lang="es-ES" sz="2000" b="1" dirty="0">
                <a:solidFill>
                  <a:srgbClr val="0070C0"/>
                </a:solidFill>
              </a:rPr>
              <a:t>Ahora estas en capacidad de continuar el recorrido para el momento </a:t>
            </a:r>
            <a:r>
              <a:rPr lang="es-ES" sz="2000" b="1" dirty="0" smtClean="0">
                <a:solidFill>
                  <a:srgbClr val="0070C0"/>
                </a:solidFill>
              </a:rPr>
              <a:t>3  </a:t>
            </a:r>
            <a:r>
              <a:rPr lang="es-ES" sz="2000" b="1" dirty="0">
                <a:solidFill>
                  <a:srgbClr val="0070C0"/>
                </a:solidFill>
              </a:rPr>
              <a:t>“cuidado </a:t>
            </a:r>
            <a:r>
              <a:rPr lang="es-ES" sz="2000" b="1" dirty="0" smtClean="0">
                <a:solidFill>
                  <a:srgbClr val="0070C0"/>
                </a:solidFill>
              </a:rPr>
              <a:t>del entorno” </a:t>
            </a:r>
            <a:endParaRPr lang="es-CO" sz="2000" dirty="0">
              <a:solidFill>
                <a:srgbClr val="0070C0"/>
              </a:solidFill>
            </a:endParaRPr>
          </a:p>
        </p:txBody>
      </p:sp>
    </p:spTree>
    <p:extLst>
      <p:ext uri="{BB962C8B-B14F-4D97-AF65-F5344CB8AC3E}">
        <p14:creationId xmlns:p14="http://schemas.microsoft.com/office/powerpoint/2010/main" val="7232888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3424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2.  Construyendo el cuidado de la palabra</a:t>
            </a:r>
          </a:p>
        </p:txBody>
      </p:sp>
      <p:sp>
        <p:nvSpPr>
          <p:cNvPr id="6" name="Rectangle 4"/>
          <p:cNvSpPr>
            <a:spLocks noChangeArrowheads="1"/>
          </p:cNvSpPr>
          <p:nvPr/>
        </p:nvSpPr>
        <p:spPr bwMode="auto">
          <a:xfrm>
            <a:off x="-64167" y="1048434"/>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OBJETIVO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8" name="CuadroTexto 7"/>
          <p:cNvSpPr txBox="1"/>
          <p:nvPr/>
        </p:nvSpPr>
        <p:spPr>
          <a:xfrm>
            <a:off x="267729" y="1528792"/>
            <a:ext cx="8399193" cy="923330"/>
          </a:xfrm>
          <a:prstGeom prst="rect">
            <a:avLst/>
          </a:prstGeom>
          <a:noFill/>
          <a:ln>
            <a:solidFill>
              <a:schemeClr val="accent1"/>
            </a:solidFill>
          </a:ln>
        </p:spPr>
        <p:txBody>
          <a:bodyPr wrap="square" rtlCol="0">
            <a:spAutoFit/>
          </a:bodyPr>
          <a:lstStyle/>
          <a:p>
            <a:pPr lvl="0"/>
            <a:r>
              <a:rPr lang="es-ES" dirty="0"/>
              <a:t>Permitir al estudiante la comprensión de la Herramienta para Control Administrativo cuadro de mando unificado o Balanced Scorecard, para generar reflexiones al respecto.</a:t>
            </a:r>
            <a:endParaRPr lang="es-CO" dirty="0"/>
          </a:p>
          <a:p>
            <a:endParaRPr lang="es-CO" dirty="0"/>
          </a:p>
        </p:txBody>
      </p:sp>
      <p:sp>
        <p:nvSpPr>
          <p:cNvPr id="9" name="Rectangle 4"/>
          <p:cNvSpPr>
            <a:spLocks noChangeArrowheads="1"/>
          </p:cNvSpPr>
          <p:nvPr/>
        </p:nvSpPr>
        <p:spPr bwMode="auto">
          <a:xfrm>
            <a:off x="159026" y="2744871"/>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PASO A PASO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2" name="CuadroTexto 11"/>
          <p:cNvSpPr txBox="1"/>
          <p:nvPr/>
        </p:nvSpPr>
        <p:spPr>
          <a:xfrm>
            <a:off x="192700" y="3487755"/>
            <a:ext cx="8474222" cy="1200329"/>
          </a:xfrm>
          <a:prstGeom prst="rect">
            <a:avLst/>
          </a:prstGeom>
          <a:noFill/>
          <a:ln>
            <a:solidFill>
              <a:schemeClr val="accent1"/>
            </a:solidFill>
          </a:ln>
        </p:spPr>
        <p:txBody>
          <a:bodyPr wrap="square" rtlCol="0">
            <a:spAutoFit/>
          </a:bodyPr>
          <a:lstStyle/>
          <a:p>
            <a:r>
              <a:rPr lang="es-CO" dirty="0" smtClean="0"/>
              <a:t>	</a:t>
            </a:r>
            <a:r>
              <a:rPr lang="es-ES" b="1" dirty="0"/>
              <a:t>Ver, escuchar y analizar el video: “Balanced Scorecard como herramienta de control”, tomado </a:t>
            </a:r>
            <a:r>
              <a:rPr lang="es-ES" b="1" dirty="0" smtClean="0"/>
              <a:t>de </a:t>
            </a:r>
            <a:r>
              <a:rPr lang="es-ES" u="sng" dirty="0">
                <a:hlinkClick r:id="rId2"/>
              </a:rPr>
              <a:t>https://www.youtube.com/watch?v=2YQBQP_U-Vc</a:t>
            </a:r>
            <a:r>
              <a:rPr lang="es-ES" dirty="0"/>
              <a:t>.</a:t>
            </a:r>
            <a:endParaRPr lang="es-CO" b="1" dirty="0"/>
          </a:p>
          <a:p>
            <a:pPr lvl="0"/>
            <a:endParaRPr lang="es-CO" b="1" dirty="0"/>
          </a:p>
          <a:p>
            <a:pPr lvl="0"/>
            <a:endParaRPr lang="es-CO" dirty="0"/>
          </a:p>
        </p:txBody>
      </p:sp>
    </p:spTree>
    <p:extLst>
      <p:ext uri="{BB962C8B-B14F-4D97-AF65-F5344CB8AC3E}">
        <p14:creationId xmlns:p14="http://schemas.microsoft.com/office/powerpoint/2010/main" val="275320857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3424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2.  Construyendo el cuidado de la palabra</a:t>
            </a:r>
          </a:p>
        </p:txBody>
      </p:sp>
      <p:sp>
        <p:nvSpPr>
          <p:cNvPr id="7" name="Rectangle 4"/>
          <p:cNvSpPr>
            <a:spLocks noChangeArrowheads="1"/>
          </p:cNvSpPr>
          <p:nvPr/>
        </p:nvSpPr>
        <p:spPr bwMode="auto">
          <a:xfrm>
            <a:off x="-364791" y="1371600"/>
            <a:ext cx="2857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CONCLUSIONES</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0" name="CuadroTexto 9"/>
          <p:cNvSpPr txBox="1"/>
          <p:nvPr/>
        </p:nvSpPr>
        <p:spPr>
          <a:xfrm>
            <a:off x="384312" y="2031791"/>
            <a:ext cx="8229600" cy="2308324"/>
          </a:xfrm>
          <a:prstGeom prst="rect">
            <a:avLst/>
          </a:prstGeom>
          <a:noFill/>
          <a:ln>
            <a:solidFill>
              <a:schemeClr val="accent1"/>
            </a:solidFill>
          </a:ln>
        </p:spPr>
        <p:txBody>
          <a:bodyPr wrap="square" rtlCol="0">
            <a:spAutoFit/>
          </a:bodyPr>
          <a:lstStyle/>
          <a:p>
            <a:pPr lvl="0"/>
            <a:r>
              <a:rPr lang="es-ES" dirty="0"/>
              <a:t>¿Cómo aplicaría una herramienta administrativa para manejar la Gestión en Seguridad y Salud en el trabajo SST?</a:t>
            </a:r>
            <a:endParaRPr lang="es-CO" dirty="0"/>
          </a:p>
          <a:p>
            <a:r>
              <a:rPr lang="es-ES" dirty="0"/>
              <a:t> </a:t>
            </a:r>
            <a:endParaRPr lang="es-CO" dirty="0"/>
          </a:p>
          <a:p>
            <a:pPr lvl="0"/>
            <a:r>
              <a:rPr lang="es-ES" dirty="0"/>
              <a:t>¿Cuáles aspectos se deben tener presentes para el Balanced Scorecard o cuadro de mando integral, y le pueden ser de utilidad en su vida? ¿Por qué?</a:t>
            </a:r>
            <a:endParaRPr lang="es-CO" dirty="0"/>
          </a:p>
          <a:p>
            <a:r>
              <a:rPr lang="es-ES" dirty="0"/>
              <a:t> </a:t>
            </a:r>
            <a:endParaRPr lang="es-CO" dirty="0"/>
          </a:p>
          <a:p>
            <a:pPr lvl="0"/>
            <a:endParaRPr lang="es-CO" dirty="0"/>
          </a:p>
          <a:p>
            <a:pPr lvl="0" algn="just"/>
            <a:endParaRPr lang="es-CO" dirty="0"/>
          </a:p>
        </p:txBody>
      </p:sp>
      <p:sp>
        <p:nvSpPr>
          <p:cNvPr id="11" name="CuadroTexto 10"/>
          <p:cNvSpPr txBox="1"/>
          <p:nvPr/>
        </p:nvSpPr>
        <p:spPr>
          <a:xfrm>
            <a:off x="384311" y="5011879"/>
            <a:ext cx="8229601" cy="707886"/>
          </a:xfrm>
          <a:prstGeom prst="rect">
            <a:avLst/>
          </a:prstGeom>
          <a:noFill/>
          <a:ln>
            <a:solidFill>
              <a:schemeClr val="accent1"/>
            </a:solidFill>
          </a:ln>
        </p:spPr>
        <p:txBody>
          <a:bodyPr wrap="square" rtlCol="0">
            <a:spAutoFit/>
          </a:bodyPr>
          <a:lstStyle/>
          <a:p>
            <a:pPr algn="ctr"/>
            <a:r>
              <a:rPr lang="es-ES" sz="2000" b="1" dirty="0">
                <a:solidFill>
                  <a:srgbClr val="0070C0"/>
                </a:solidFill>
              </a:rPr>
              <a:t>Ahora estas en capacidad de continuar el recorrido para el momento </a:t>
            </a:r>
            <a:r>
              <a:rPr lang="es-ES" sz="2000" b="1" dirty="0" smtClean="0">
                <a:solidFill>
                  <a:srgbClr val="0070C0"/>
                </a:solidFill>
              </a:rPr>
              <a:t>3  </a:t>
            </a:r>
            <a:r>
              <a:rPr lang="es-ES" sz="2000" b="1" dirty="0">
                <a:solidFill>
                  <a:srgbClr val="0070C0"/>
                </a:solidFill>
              </a:rPr>
              <a:t>“cuidado </a:t>
            </a:r>
            <a:r>
              <a:rPr lang="es-ES" sz="2000" b="1" dirty="0" smtClean="0">
                <a:solidFill>
                  <a:srgbClr val="0070C0"/>
                </a:solidFill>
              </a:rPr>
              <a:t>del entorno” </a:t>
            </a:r>
            <a:endParaRPr lang="es-CO" sz="2000" dirty="0">
              <a:solidFill>
                <a:srgbClr val="0070C0"/>
              </a:solidFill>
            </a:endParaRPr>
          </a:p>
        </p:txBody>
      </p:sp>
    </p:spTree>
    <p:extLst>
      <p:ext uri="{BB962C8B-B14F-4D97-AF65-F5344CB8AC3E}">
        <p14:creationId xmlns:p14="http://schemas.microsoft.com/office/powerpoint/2010/main" val="25906492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18279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3.  Cuidado del entorno</a:t>
            </a:r>
          </a:p>
        </p:txBody>
      </p:sp>
      <p:sp>
        <p:nvSpPr>
          <p:cNvPr id="6" name="3 Rectángulo"/>
          <p:cNvSpPr/>
          <p:nvPr/>
        </p:nvSpPr>
        <p:spPr>
          <a:xfrm>
            <a:off x="955859" y="3760517"/>
            <a:ext cx="7366457" cy="1081818"/>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s-CO" sz="1600" b="1" dirty="0">
                <a:solidFill>
                  <a:schemeClr val="tx1"/>
                </a:solidFill>
              </a:rPr>
              <a:t>¿Por qué es útil conocer los resultados de los indicadores que miden la efectividad del Sistema de Gestión en Seguridad y Salud en el Trabajo en mi empresa?</a:t>
            </a:r>
            <a:endParaRPr lang="es-CO" sz="1600" dirty="0">
              <a:solidFill>
                <a:schemeClr val="tx1"/>
              </a:solidFill>
            </a:endParaRPr>
          </a:p>
          <a:p>
            <a:pPr algn="ctr"/>
            <a:endParaRPr lang="es-CO" sz="1600" b="1" dirty="0" smtClean="0">
              <a:solidFill>
                <a:schemeClr val="tx1"/>
              </a:solidFill>
            </a:endParaRPr>
          </a:p>
        </p:txBody>
      </p:sp>
      <p:sp>
        <p:nvSpPr>
          <p:cNvPr id="8" name="Rectangle 4"/>
          <p:cNvSpPr>
            <a:spLocks noChangeArrowheads="1"/>
          </p:cNvSpPr>
          <p:nvPr/>
        </p:nvSpPr>
        <p:spPr bwMode="auto">
          <a:xfrm>
            <a:off x="159026" y="1374394"/>
            <a:ext cx="8630461"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a:r>
              <a:rPr lang="es-ES" sz="2000" b="1" dirty="0"/>
              <a:t>“Poder prever, prevenir y controlar el riesgo de autodestrucción de la especie humana y aprovechar la oportunidad para crear el proceso de autopercepción de especie requiere de la definición de un nuevo paradigma, de un nuevo orden ético”. </a:t>
            </a:r>
            <a:endParaRPr lang="es-CO" sz="2000" dirty="0"/>
          </a:p>
          <a:p>
            <a:pPr algn="ctr"/>
            <a:r>
              <a:rPr lang="es-ES" sz="2000" dirty="0"/>
              <a:t>Bárcena F (2003). El delirio de las palabras. p. 88. Barcelona: Herder</a:t>
            </a:r>
            <a:endParaRPr lang="es-CO" sz="2000" dirty="0"/>
          </a:p>
          <a:p>
            <a:pPr algn="ctr"/>
            <a:r>
              <a:rPr lang="es-CO" sz="2000" b="1" i="1" dirty="0"/>
              <a:t> </a:t>
            </a:r>
            <a:endParaRPr lang="es-CO" sz="2000" dirty="0"/>
          </a:p>
          <a:p>
            <a:pPr lvl="0" algn="ctr" eaLnBrk="0" fontAlgn="base" hangingPunct="0">
              <a:spcBef>
                <a:spcPct val="0"/>
              </a:spcBef>
              <a:spcAft>
                <a:spcPct val="0"/>
              </a:spcAft>
            </a:pPr>
            <a:endParaRPr lang="es-CO" sz="20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2973736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45995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3.  Contextualización Cuidado del entorno</a:t>
            </a:r>
          </a:p>
        </p:txBody>
      </p:sp>
      <p:sp>
        <p:nvSpPr>
          <p:cNvPr id="6" name="3 Rectángulo"/>
          <p:cNvSpPr/>
          <p:nvPr/>
        </p:nvSpPr>
        <p:spPr>
          <a:xfrm>
            <a:off x="159026" y="1977709"/>
            <a:ext cx="8671075" cy="2523995"/>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s-ES" dirty="0">
                <a:solidFill>
                  <a:schemeClr val="tx1"/>
                </a:solidFill>
              </a:rPr>
              <a:t>El conocimiento de la medición con base en indicadores, permite brindar soluciones a problemas establecidos desde la vida en donde se abarca lo realizado como personas integrales y actores de la sociedad, en diferentes roles que se requiere cumplir. Estos conceptos dados desde esta Unidad de Aprendizaje dan lugar a responder preguntas en torno a lo humano, desde la familia, la empresa, la comunidad y la sociedad.  Medir los procesos desde que se estructuran hasta que se revisan los resultados, teniendo presente el impacto de las acciones, es una buena herramienta para mejorar continuamente. </a:t>
            </a:r>
            <a:endParaRPr lang="es-CO" dirty="0">
              <a:solidFill>
                <a:schemeClr val="tx1"/>
              </a:solidFill>
            </a:endParaRPr>
          </a:p>
          <a:p>
            <a:pPr algn="just"/>
            <a:r>
              <a:rPr lang="es-ES" dirty="0">
                <a:solidFill>
                  <a:schemeClr val="tx1"/>
                </a:solidFill>
              </a:rPr>
              <a:t> </a:t>
            </a:r>
            <a:endParaRPr lang="es-CO" dirty="0">
              <a:solidFill>
                <a:schemeClr val="tx1"/>
              </a:solidFill>
            </a:endParaRPr>
          </a:p>
          <a:p>
            <a:pPr algn="just">
              <a:lnSpc>
                <a:spcPct val="115000"/>
              </a:lnSpc>
              <a:spcAft>
                <a:spcPts val="0"/>
              </a:spcAft>
            </a:pPr>
            <a:endParaRPr lang="es-CO"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279557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19372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3.  Construyendo el cuidado del entorno</a:t>
            </a:r>
          </a:p>
        </p:txBody>
      </p:sp>
      <p:sp>
        <p:nvSpPr>
          <p:cNvPr id="12" name="Rectangle 4"/>
          <p:cNvSpPr>
            <a:spLocks noChangeArrowheads="1"/>
          </p:cNvSpPr>
          <p:nvPr/>
        </p:nvSpPr>
        <p:spPr bwMode="auto">
          <a:xfrm>
            <a:off x="-93757" y="1032865"/>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OBJETIVO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3" name="CuadroTexto 12"/>
          <p:cNvSpPr txBox="1"/>
          <p:nvPr/>
        </p:nvSpPr>
        <p:spPr>
          <a:xfrm>
            <a:off x="159026" y="1401451"/>
            <a:ext cx="8508296" cy="923330"/>
          </a:xfrm>
          <a:prstGeom prst="rect">
            <a:avLst/>
          </a:prstGeom>
          <a:noFill/>
          <a:ln>
            <a:solidFill>
              <a:schemeClr val="accent1"/>
            </a:solidFill>
          </a:ln>
        </p:spPr>
        <p:txBody>
          <a:bodyPr wrap="square" rtlCol="0">
            <a:spAutoFit/>
          </a:bodyPr>
          <a:lstStyle/>
          <a:p>
            <a:r>
              <a:rPr lang="es-ES" dirty="0"/>
              <a:t>Permitir que el estudiante aplique los conceptos en su empresa, aportando con casos concretos en la consecución de unos indicadores relevantes para la medición del </a:t>
            </a:r>
            <a:r>
              <a:rPr lang="es-ES" dirty="0" smtClean="0"/>
              <a:t>SG-SST</a:t>
            </a:r>
            <a:r>
              <a:rPr lang="es-ES" dirty="0"/>
              <a:t>.</a:t>
            </a:r>
            <a:endParaRPr lang="es-CO" dirty="0"/>
          </a:p>
          <a:p>
            <a:pPr lvl="0"/>
            <a:endParaRPr lang="es-CO" dirty="0"/>
          </a:p>
        </p:txBody>
      </p:sp>
      <p:sp>
        <p:nvSpPr>
          <p:cNvPr id="14" name="Rectangle 4"/>
          <p:cNvSpPr>
            <a:spLocks noChangeArrowheads="1"/>
          </p:cNvSpPr>
          <p:nvPr/>
        </p:nvSpPr>
        <p:spPr bwMode="auto">
          <a:xfrm>
            <a:off x="0" y="2450548"/>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PASO A PASO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5" name="CuadroTexto 14"/>
          <p:cNvSpPr txBox="1"/>
          <p:nvPr/>
        </p:nvSpPr>
        <p:spPr>
          <a:xfrm>
            <a:off x="159026" y="3206149"/>
            <a:ext cx="8707078" cy="1200329"/>
          </a:xfrm>
          <a:prstGeom prst="rect">
            <a:avLst/>
          </a:prstGeom>
          <a:noFill/>
          <a:ln>
            <a:solidFill>
              <a:schemeClr val="accent1"/>
            </a:solidFill>
          </a:ln>
        </p:spPr>
        <p:txBody>
          <a:bodyPr wrap="square" rtlCol="0">
            <a:spAutoFit/>
          </a:bodyPr>
          <a:lstStyle/>
          <a:p>
            <a:pPr marL="0" lvl="1"/>
            <a:r>
              <a:rPr lang="es-ES" dirty="0" smtClean="0"/>
              <a:t>Se describe el caso de la empresa </a:t>
            </a:r>
            <a:r>
              <a:rPr lang="es-ES" b="1" dirty="0" smtClean="0"/>
              <a:t>Innovar para Crecer</a:t>
            </a:r>
            <a:r>
              <a:rPr lang="es-ES" dirty="0" smtClean="0"/>
              <a:t> y con base en éste se diligencia la tabla para un indicador de Estructura – Proceso y Resultado”. </a:t>
            </a:r>
            <a:endParaRPr lang="es-CO" sz="1600" dirty="0" smtClean="0"/>
          </a:p>
          <a:p>
            <a:endParaRPr lang="es-CO" dirty="0" smtClean="0"/>
          </a:p>
          <a:p>
            <a:pPr lvl="0"/>
            <a:endParaRPr lang="es-CO" dirty="0"/>
          </a:p>
        </p:txBody>
      </p:sp>
    </p:spTree>
    <p:extLst>
      <p:ext uri="{BB962C8B-B14F-4D97-AF65-F5344CB8AC3E}">
        <p14:creationId xmlns:p14="http://schemas.microsoft.com/office/powerpoint/2010/main" val="34489016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19372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3.  Construyendo el cuidado del entorno</a:t>
            </a:r>
          </a:p>
        </p:txBody>
      </p:sp>
      <p:sp>
        <p:nvSpPr>
          <p:cNvPr id="7" name="CuadroTexto 6"/>
          <p:cNvSpPr txBox="1"/>
          <p:nvPr/>
        </p:nvSpPr>
        <p:spPr>
          <a:xfrm>
            <a:off x="309153" y="1263547"/>
            <a:ext cx="8616484" cy="4561249"/>
          </a:xfrm>
          <a:prstGeom prst="rect">
            <a:avLst/>
          </a:prstGeom>
          <a:noFill/>
          <a:ln>
            <a:solidFill>
              <a:schemeClr val="accent1"/>
            </a:solidFill>
          </a:ln>
        </p:spPr>
        <p:txBody>
          <a:bodyPr wrap="square" rtlCol="0">
            <a:spAutoFit/>
          </a:bodyPr>
          <a:lstStyle/>
          <a:p>
            <a:pPr algn="just"/>
            <a:r>
              <a:rPr lang="es-ES" sz="1600" dirty="0"/>
              <a:t>La empresa </a:t>
            </a:r>
            <a:r>
              <a:rPr lang="es-ES" sz="1600" b="1" dirty="0"/>
              <a:t>INNOVAR PARA CRECER</a:t>
            </a:r>
            <a:r>
              <a:rPr lang="es-ES" sz="1600" dirty="0"/>
              <a:t>, es una organización cuya actividad económica principal es la construcción de espacios habitacionales confortables, distribuidos de acuerdo a las necesidades del mercado y de sus potenciales clientes. Actualmente cuenta con 200 empleados, quienes laboran 40 horas semanales y 50 semanas al año, sin horas extras. Dentro de su recurso humano para apoyo al Sistema de Gestión de Seguridad y Salud en el Trabajo, la empresa cuenta con un equipo conformado por un ingeniero especialista en Seguridad en el Trabajo y un Tecnólogo en Seguridad e Higiene. Adicionalmente, cuenta con un comité paritario en SST que brinda apoyo permanente al sistema. La empresa no tiene definido un presupuesto específico para la gestión de SST, éste se plantea de acuerdo al proyecto que se va a construir.  </a:t>
            </a:r>
            <a:endParaRPr lang="es-CO" sz="1600" dirty="0"/>
          </a:p>
          <a:p>
            <a:pPr algn="just"/>
            <a:r>
              <a:rPr lang="es-ES" sz="1600" dirty="0"/>
              <a:t> </a:t>
            </a:r>
            <a:endParaRPr lang="es-CO" sz="1600" dirty="0"/>
          </a:p>
          <a:p>
            <a:pPr algn="just"/>
            <a:r>
              <a:rPr lang="es-ES" sz="1600" dirty="0"/>
              <a:t>Innovar para crecer, no tiene establecido un plan de trabajo en SST, pero tiene un cronograma de actividades en donde para el año 2014, se realizaron en total 50 inspecciones de seguridad, siendo esta cantidad inferior a la ejecutada el año anterior, donde se efectuaron 70 inspecciones; se presentaron 30 accidentes de trabajo con 150 días de incapacidad, cifras que al compararla con el año anterior, refleja una disminución de 10 accidentes y 50 días menos de incapacidad. Todos los incidentes y accidentes de trabajo son investigados de acuerdo a lo dispuesto en la legislación para tal fin. </a:t>
            </a:r>
            <a:endParaRPr lang="es-CO" sz="1600" dirty="0"/>
          </a:p>
          <a:p>
            <a:pPr marL="228600" algn="just">
              <a:lnSpc>
                <a:spcPct val="115000"/>
              </a:lnSpc>
              <a:spcAft>
                <a:spcPts val="1000"/>
              </a:spcAft>
            </a:pPr>
            <a:endParaRPr lang="es-CO" sz="16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9590526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19372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3.  Construyendo el cuidado del entorno</a:t>
            </a:r>
          </a:p>
        </p:txBody>
      </p:sp>
      <p:graphicFrame>
        <p:nvGraphicFramePr>
          <p:cNvPr id="5" name="Tabla 4"/>
          <p:cNvGraphicFramePr>
            <a:graphicFrameLocks noGrp="1"/>
          </p:cNvGraphicFramePr>
          <p:nvPr>
            <p:extLst>
              <p:ext uri="{D42A27DB-BD31-4B8C-83A1-F6EECF244321}">
                <p14:modId xmlns:p14="http://schemas.microsoft.com/office/powerpoint/2010/main" val="2747516905"/>
              </p:ext>
            </p:extLst>
          </p:nvPr>
        </p:nvGraphicFramePr>
        <p:xfrm>
          <a:off x="1397391" y="1371600"/>
          <a:ext cx="6886800" cy="3991899"/>
        </p:xfrm>
        <a:graphic>
          <a:graphicData uri="http://schemas.openxmlformats.org/drawingml/2006/table">
            <a:tbl>
              <a:tblPr firstRow="1" firstCol="1" bandRow="1">
                <a:tableStyleId>{5C22544A-7EE6-4342-B048-85BDC9FD1C3A}</a:tableStyleId>
              </a:tblPr>
              <a:tblGrid>
                <a:gridCol w="3957823"/>
                <a:gridCol w="1363749"/>
                <a:gridCol w="1565228"/>
              </a:tblGrid>
              <a:tr h="252997">
                <a:tc gridSpan="3">
                  <a:txBody>
                    <a:bodyPr/>
                    <a:lstStyle/>
                    <a:p>
                      <a:pPr algn="ctr">
                        <a:lnSpc>
                          <a:spcPct val="115000"/>
                        </a:lnSpc>
                        <a:spcAft>
                          <a:spcPts val="0"/>
                        </a:spcAft>
                      </a:pPr>
                      <a:r>
                        <a:rPr lang="es-CO" sz="1800" b="1" dirty="0">
                          <a:solidFill>
                            <a:schemeClr val="tx1"/>
                          </a:solidFill>
                          <a:effectLst/>
                        </a:rPr>
                        <a:t>FICHA TÉCNICA DEL  INDICADOR</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20000"/>
                        <a:lumOff val="80000"/>
                      </a:schemeClr>
                    </a:solidFill>
                  </a:tcPr>
                </a:tc>
                <a:tc hMerge="1">
                  <a:txBody>
                    <a:bodyPr/>
                    <a:lstStyle/>
                    <a:p>
                      <a:endParaRPr lang="es-CO"/>
                    </a:p>
                  </a:txBody>
                  <a:tcPr/>
                </a:tc>
                <a:tc hMerge="1">
                  <a:txBody>
                    <a:bodyPr/>
                    <a:lstStyle/>
                    <a:p>
                      <a:endParaRPr lang="es-CO"/>
                    </a:p>
                  </a:txBody>
                  <a:tcPr/>
                </a:tc>
              </a:tr>
              <a:tr h="252997">
                <a:tc>
                  <a:txBody>
                    <a:bodyPr/>
                    <a:lstStyle/>
                    <a:p>
                      <a:pPr algn="ctr">
                        <a:lnSpc>
                          <a:spcPct val="115000"/>
                        </a:lnSpc>
                        <a:spcAft>
                          <a:spcPts val="0"/>
                        </a:spcAft>
                      </a:pPr>
                      <a:r>
                        <a:rPr lang="es-CO" sz="1800" b="0" dirty="0">
                          <a:solidFill>
                            <a:schemeClr val="tx1"/>
                          </a:solidFill>
                          <a:effectLst/>
                        </a:rPr>
                        <a:t>Variables del indicador</a:t>
                      </a:r>
                      <a:endParaRPr lang="es-CO"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20000"/>
                        <a:lumOff val="80000"/>
                      </a:schemeClr>
                    </a:solidFill>
                  </a:tcPr>
                </a:tc>
                <a:tc>
                  <a:txBody>
                    <a:bodyPr/>
                    <a:lstStyle/>
                    <a:p>
                      <a:pPr algn="ctr">
                        <a:lnSpc>
                          <a:spcPct val="115000"/>
                        </a:lnSpc>
                        <a:spcAft>
                          <a:spcPts val="0"/>
                        </a:spcAft>
                      </a:pPr>
                      <a:r>
                        <a:rPr lang="es-CO" sz="1800" b="1" dirty="0">
                          <a:solidFill>
                            <a:schemeClr val="tx1"/>
                          </a:solidFill>
                          <a:effectLst/>
                          <a:latin typeface="+mn-lt"/>
                        </a:rPr>
                        <a:t>Resultados</a:t>
                      </a:r>
                      <a:endParaRPr lang="es-CO"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s-CO" sz="1800" b="1" dirty="0">
                          <a:solidFill>
                            <a:schemeClr val="tx1"/>
                          </a:solidFill>
                          <a:effectLst/>
                          <a:latin typeface="+mn-lt"/>
                        </a:rPr>
                        <a:t>Observaciones</a:t>
                      </a:r>
                      <a:endParaRPr lang="es-CO" sz="1800" b="1"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tc>
              </a:tr>
              <a:tr h="252997">
                <a:tc>
                  <a:txBody>
                    <a:bodyPr/>
                    <a:lstStyle/>
                    <a:p>
                      <a:pPr marL="0" lvl="0" indent="0" algn="l">
                        <a:lnSpc>
                          <a:spcPct val="115000"/>
                        </a:lnSpc>
                        <a:spcAft>
                          <a:spcPts val="0"/>
                        </a:spcAft>
                        <a:buFont typeface="+mj-lt"/>
                        <a:buNone/>
                      </a:pPr>
                      <a:r>
                        <a:rPr lang="es-CO" sz="1800" b="0" dirty="0">
                          <a:solidFill>
                            <a:schemeClr val="tx1"/>
                          </a:solidFill>
                          <a:effectLst/>
                        </a:rPr>
                        <a:t>Definición del indicador</a:t>
                      </a:r>
                      <a:endParaRPr lang="es-CO"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20000"/>
                        <a:lumOff val="8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a:solidFill>
                            <a:schemeClr val="tx1"/>
                          </a:solidFill>
                          <a:effectLst/>
                        </a:rPr>
                        <a:t> </a:t>
                      </a:r>
                      <a:endParaRPr lang="es-CO"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52997">
                <a:tc>
                  <a:txBody>
                    <a:bodyPr/>
                    <a:lstStyle/>
                    <a:p>
                      <a:pPr marL="0" lvl="0" indent="0" algn="l">
                        <a:lnSpc>
                          <a:spcPct val="115000"/>
                        </a:lnSpc>
                        <a:spcAft>
                          <a:spcPts val="0"/>
                        </a:spcAft>
                        <a:buFont typeface="+mj-lt"/>
                        <a:buNone/>
                      </a:pPr>
                      <a:r>
                        <a:rPr lang="es-CO" sz="1800" b="0" dirty="0">
                          <a:solidFill>
                            <a:schemeClr val="tx1"/>
                          </a:solidFill>
                          <a:effectLst/>
                        </a:rPr>
                        <a:t>Interpretación del indicador</a:t>
                      </a:r>
                      <a:endParaRPr lang="es-CO"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20000"/>
                        <a:lumOff val="8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a:solidFill>
                            <a:schemeClr val="tx1"/>
                          </a:solidFill>
                          <a:effectLst/>
                        </a:rPr>
                        <a:t> </a:t>
                      </a:r>
                      <a:endParaRPr lang="es-CO"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790505">
                <a:tc>
                  <a:txBody>
                    <a:bodyPr/>
                    <a:lstStyle/>
                    <a:p>
                      <a:pPr marL="0" lvl="0" indent="0" algn="l">
                        <a:lnSpc>
                          <a:spcPct val="115000"/>
                        </a:lnSpc>
                        <a:spcAft>
                          <a:spcPts val="0"/>
                        </a:spcAft>
                        <a:buFont typeface="+mj-lt"/>
                        <a:buNone/>
                      </a:pPr>
                      <a:r>
                        <a:rPr lang="es-CO" sz="1800" b="0" dirty="0">
                          <a:solidFill>
                            <a:schemeClr val="tx1"/>
                          </a:solidFill>
                          <a:effectLst/>
                        </a:rPr>
                        <a:t>Límite para el indicador o valor a partir del cual se considera que cumplo o no con el resultado</a:t>
                      </a:r>
                      <a:endParaRPr lang="es-CO"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20000"/>
                        <a:lumOff val="8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a:solidFill>
                            <a:schemeClr val="tx1"/>
                          </a:solidFill>
                          <a:effectLst/>
                        </a:rPr>
                        <a:t> </a:t>
                      </a:r>
                      <a:endParaRPr lang="es-CO"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52997">
                <a:tc>
                  <a:txBody>
                    <a:bodyPr/>
                    <a:lstStyle/>
                    <a:p>
                      <a:pPr marL="0" lvl="0" indent="0" algn="l">
                        <a:lnSpc>
                          <a:spcPct val="115000"/>
                        </a:lnSpc>
                        <a:spcAft>
                          <a:spcPts val="0"/>
                        </a:spcAft>
                        <a:buFont typeface="+mj-lt"/>
                        <a:buNone/>
                      </a:pPr>
                      <a:r>
                        <a:rPr lang="es-CO" sz="1800" b="0" dirty="0">
                          <a:solidFill>
                            <a:schemeClr val="tx1"/>
                          </a:solidFill>
                          <a:effectLst/>
                        </a:rPr>
                        <a:t>Método de cálculo</a:t>
                      </a:r>
                      <a:endParaRPr lang="es-CO"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20000"/>
                        <a:lumOff val="8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a:solidFill>
                            <a:schemeClr val="tx1"/>
                          </a:solidFill>
                          <a:effectLst/>
                        </a:rPr>
                        <a:t> </a:t>
                      </a:r>
                      <a:endParaRPr lang="es-CO"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21751">
                <a:tc>
                  <a:txBody>
                    <a:bodyPr/>
                    <a:lstStyle/>
                    <a:p>
                      <a:pPr marL="0" lvl="0" indent="0" algn="l">
                        <a:lnSpc>
                          <a:spcPct val="115000"/>
                        </a:lnSpc>
                        <a:spcAft>
                          <a:spcPts val="0"/>
                        </a:spcAft>
                        <a:buFont typeface="+mj-lt"/>
                        <a:buNone/>
                      </a:pPr>
                      <a:r>
                        <a:rPr lang="es-CO" sz="1800" b="0" dirty="0">
                          <a:solidFill>
                            <a:schemeClr val="tx1"/>
                          </a:solidFill>
                          <a:effectLst/>
                        </a:rPr>
                        <a:t>Fuente de la información para el cálculo</a:t>
                      </a:r>
                      <a:endParaRPr lang="es-CO"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20000"/>
                        <a:lumOff val="8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a:solidFill>
                            <a:schemeClr val="tx1"/>
                          </a:solidFill>
                          <a:effectLst/>
                        </a:rPr>
                        <a:t> </a:t>
                      </a:r>
                      <a:endParaRPr lang="es-CO"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52997">
                <a:tc>
                  <a:txBody>
                    <a:bodyPr/>
                    <a:lstStyle/>
                    <a:p>
                      <a:pPr marL="0" lvl="0" indent="0" algn="l">
                        <a:lnSpc>
                          <a:spcPct val="115000"/>
                        </a:lnSpc>
                        <a:spcAft>
                          <a:spcPts val="0"/>
                        </a:spcAft>
                        <a:buFont typeface="+mj-lt"/>
                        <a:buNone/>
                      </a:pPr>
                      <a:r>
                        <a:rPr lang="es-CO" sz="1800" b="0" dirty="0">
                          <a:solidFill>
                            <a:schemeClr val="tx1"/>
                          </a:solidFill>
                          <a:effectLst/>
                        </a:rPr>
                        <a:t>Periodicidad del reporte</a:t>
                      </a:r>
                      <a:endParaRPr lang="es-CO"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20000"/>
                        <a:lumOff val="8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a:solidFill>
                            <a:schemeClr val="tx1"/>
                          </a:solidFill>
                          <a:effectLst/>
                        </a:rPr>
                        <a:t> </a:t>
                      </a:r>
                      <a:endParaRPr lang="es-CO" sz="18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521751">
                <a:tc>
                  <a:txBody>
                    <a:bodyPr/>
                    <a:lstStyle/>
                    <a:p>
                      <a:pPr marL="0" lvl="0" indent="0" algn="l">
                        <a:lnSpc>
                          <a:spcPct val="115000"/>
                        </a:lnSpc>
                        <a:spcAft>
                          <a:spcPts val="0"/>
                        </a:spcAft>
                        <a:buFont typeface="+mj-lt"/>
                        <a:buNone/>
                      </a:pPr>
                      <a:r>
                        <a:rPr lang="es-CO" sz="1800" b="0" dirty="0">
                          <a:solidFill>
                            <a:schemeClr val="tx1"/>
                          </a:solidFill>
                          <a:effectLst/>
                        </a:rPr>
                        <a:t>Personas que deben conocer el resultado.</a:t>
                      </a:r>
                      <a:endParaRPr lang="es-CO"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20000"/>
                        <a:lumOff val="80000"/>
                      </a:schemeClr>
                    </a:solidFill>
                  </a:tcPr>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0"/>
                        </a:spcAft>
                      </a:pPr>
                      <a:r>
                        <a:rPr lang="es-CO" sz="1800" b="1" dirty="0">
                          <a:solidFill>
                            <a:schemeClr val="tx1"/>
                          </a:solidFill>
                          <a:effectLst/>
                        </a:rPr>
                        <a:t> </a:t>
                      </a:r>
                      <a:endParaRPr lang="es-CO"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524058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220925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s-CO" sz="2400" b="1" dirty="0">
                <a:solidFill>
                  <a:srgbClr val="77C319"/>
                </a:solidFill>
                <a:latin typeface="Calibri" panose="020F0502020204030204" pitchFamily="34" charset="0"/>
                <a:ea typeface="Calibri" panose="020F0502020204030204" pitchFamily="34" charset="0"/>
                <a:cs typeface="Times New Roman" panose="02020603050405020304" pitchFamily="18" charset="0"/>
              </a:rPr>
              <a:t>Mapa curricular</a:t>
            </a:r>
            <a:endParaRPr lang="es-CO" sz="2400" dirty="0">
              <a:solidFill>
                <a:srgbClr val="77C319"/>
              </a:solidFill>
              <a:latin typeface="Arial" panose="020B0604020202020204" pitchFamily="34" charset="0"/>
            </a:endParaRPr>
          </a:p>
        </p:txBody>
      </p:sp>
      <p:pic>
        <p:nvPicPr>
          <p:cNvPr id="5" name="Imagen 4"/>
          <p:cNvPicPr/>
          <p:nvPr/>
        </p:nvPicPr>
        <p:blipFill>
          <a:blip r:embed="rId2"/>
          <a:stretch>
            <a:fillRect/>
          </a:stretch>
        </p:blipFill>
        <p:spPr>
          <a:xfrm>
            <a:off x="159026" y="1573543"/>
            <a:ext cx="5419453" cy="3091222"/>
          </a:xfrm>
          <a:prstGeom prst="rect">
            <a:avLst/>
          </a:prstGeom>
        </p:spPr>
      </p:pic>
      <p:sp>
        <p:nvSpPr>
          <p:cNvPr id="6" name="CuadroTexto 5"/>
          <p:cNvSpPr txBox="1"/>
          <p:nvPr/>
        </p:nvSpPr>
        <p:spPr>
          <a:xfrm>
            <a:off x="5691116" y="1818740"/>
            <a:ext cx="3207224" cy="2862322"/>
          </a:xfrm>
          <a:prstGeom prst="rect">
            <a:avLst/>
          </a:prstGeom>
          <a:noFill/>
        </p:spPr>
        <p:txBody>
          <a:bodyPr wrap="square" rtlCol="0">
            <a:spAutoFit/>
          </a:bodyPr>
          <a:lstStyle/>
          <a:p>
            <a:pPr algn="ctr"/>
            <a:r>
              <a:rPr lang="es-CO" dirty="0" smtClean="0"/>
              <a:t>La Unidad de aprendizaje </a:t>
            </a:r>
            <a:r>
              <a:rPr lang="es-CO" b="1" i="1" dirty="0"/>
              <a:t>Diseño de indicadores, seguimiento y mejora </a:t>
            </a:r>
            <a:r>
              <a:rPr lang="es-CO" b="1" i="1" dirty="0" smtClean="0"/>
              <a:t>continua,</a:t>
            </a:r>
            <a:r>
              <a:rPr lang="es-CO" dirty="0" smtClean="0">
                <a:solidFill>
                  <a:srgbClr val="FF0000"/>
                </a:solidFill>
              </a:rPr>
              <a:t> </a:t>
            </a:r>
            <a:r>
              <a:rPr lang="es-CO" dirty="0" smtClean="0"/>
              <a:t>pertenece a la asignatura  Medición del desempeño del SG-SST</a:t>
            </a:r>
            <a:r>
              <a:rPr lang="es-CO" dirty="0" smtClean="0">
                <a:solidFill>
                  <a:srgbClr val="FF0000"/>
                </a:solidFill>
              </a:rPr>
              <a:t> </a:t>
            </a:r>
            <a:r>
              <a:rPr lang="es-CO" dirty="0" smtClean="0"/>
              <a:t>y al área de conocimiento Sistema de Gestión en Seguridad y Salud en el Trabajo</a:t>
            </a:r>
            <a:endParaRPr lang="es-CO" dirty="0" smtClean="0">
              <a:solidFill>
                <a:srgbClr val="FF0000"/>
              </a:solidFill>
            </a:endParaRPr>
          </a:p>
          <a:p>
            <a:pPr algn="ctr"/>
            <a:endParaRPr lang="es-CO" dirty="0">
              <a:solidFill>
                <a:srgbClr val="FF0000"/>
              </a:solidFill>
            </a:endParaRPr>
          </a:p>
        </p:txBody>
      </p:sp>
    </p:spTree>
    <p:extLst>
      <p:ext uri="{BB962C8B-B14F-4D97-AF65-F5344CB8AC3E}">
        <p14:creationId xmlns:p14="http://schemas.microsoft.com/office/powerpoint/2010/main" val="197904071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19372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3.  Construyendo el cuidado del entorno</a:t>
            </a:r>
          </a:p>
        </p:txBody>
      </p:sp>
      <p:sp>
        <p:nvSpPr>
          <p:cNvPr id="7" name="Rectangle 4"/>
          <p:cNvSpPr>
            <a:spLocks noChangeArrowheads="1"/>
          </p:cNvSpPr>
          <p:nvPr/>
        </p:nvSpPr>
        <p:spPr bwMode="auto">
          <a:xfrm>
            <a:off x="-402369" y="1334936"/>
            <a:ext cx="2857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CONCLUSIONES</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8" name="CuadroTexto 7"/>
          <p:cNvSpPr txBox="1"/>
          <p:nvPr/>
        </p:nvSpPr>
        <p:spPr>
          <a:xfrm>
            <a:off x="230914" y="1915321"/>
            <a:ext cx="8362921" cy="2031325"/>
          </a:xfrm>
          <a:prstGeom prst="rect">
            <a:avLst/>
          </a:prstGeom>
          <a:noFill/>
          <a:ln>
            <a:solidFill>
              <a:schemeClr val="accent1"/>
            </a:solidFill>
          </a:ln>
        </p:spPr>
        <p:txBody>
          <a:bodyPr wrap="square" rtlCol="0">
            <a:spAutoFit/>
          </a:bodyPr>
          <a:lstStyle/>
          <a:p>
            <a:r>
              <a:rPr lang="es-ES" dirty="0"/>
              <a:t>1. ¿Cómo siente que su empresa puede recibir esta información y aplicarla? ¿Por qué?</a:t>
            </a:r>
            <a:endParaRPr lang="es-CO" dirty="0"/>
          </a:p>
          <a:p>
            <a:r>
              <a:rPr lang="es-ES" dirty="0"/>
              <a:t>2. ¿Cuál indicador de los encontrados lo considera más favorable para la empresa del ejemplo anterior?</a:t>
            </a:r>
            <a:endParaRPr lang="es-CO" dirty="0"/>
          </a:p>
          <a:p>
            <a:r>
              <a:rPr lang="es-ES" dirty="0"/>
              <a:t>3. ¿Cuáles aspectos de seguridad y salud en el trabajo pueden evaluarse con estas fichas de indicadores?</a:t>
            </a:r>
            <a:endParaRPr lang="es-CO" dirty="0"/>
          </a:p>
          <a:p>
            <a:endParaRPr lang="es-CO" dirty="0"/>
          </a:p>
          <a:p>
            <a:pPr algn="just"/>
            <a:endParaRPr lang="es-CO" dirty="0" smtClean="0"/>
          </a:p>
        </p:txBody>
      </p:sp>
      <p:sp>
        <p:nvSpPr>
          <p:cNvPr id="9" name="CuadroTexto 8"/>
          <p:cNvSpPr txBox="1"/>
          <p:nvPr/>
        </p:nvSpPr>
        <p:spPr>
          <a:xfrm>
            <a:off x="184731" y="4484337"/>
            <a:ext cx="8455288" cy="707886"/>
          </a:xfrm>
          <a:prstGeom prst="rect">
            <a:avLst/>
          </a:prstGeom>
          <a:noFill/>
          <a:ln>
            <a:solidFill>
              <a:schemeClr val="accent1"/>
            </a:solidFill>
          </a:ln>
        </p:spPr>
        <p:txBody>
          <a:bodyPr wrap="square" rtlCol="0">
            <a:spAutoFit/>
          </a:bodyPr>
          <a:lstStyle/>
          <a:p>
            <a:pPr algn="ctr"/>
            <a:r>
              <a:rPr lang="es-ES" sz="2000" b="1" dirty="0">
                <a:solidFill>
                  <a:srgbClr val="0070C0"/>
                </a:solidFill>
              </a:rPr>
              <a:t>Ahora estas en capacidad de continuar el recorrido para el momento </a:t>
            </a:r>
            <a:r>
              <a:rPr lang="es-ES" sz="2000" b="1" dirty="0" smtClean="0">
                <a:solidFill>
                  <a:srgbClr val="0070C0"/>
                </a:solidFill>
              </a:rPr>
              <a:t>4  </a:t>
            </a:r>
            <a:r>
              <a:rPr lang="es-ES" sz="2000" b="1" dirty="0">
                <a:solidFill>
                  <a:srgbClr val="0070C0"/>
                </a:solidFill>
              </a:rPr>
              <a:t>“cuidado </a:t>
            </a:r>
            <a:r>
              <a:rPr lang="es-ES" sz="2000" b="1" dirty="0" smtClean="0">
                <a:solidFill>
                  <a:srgbClr val="0070C0"/>
                </a:solidFill>
              </a:rPr>
              <a:t>del otro”</a:t>
            </a:r>
            <a:endParaRPr lang="es-CO" sz="2000" dirty="0">
              <a:solidFill>
                <a:srgbClr val="0070C0"/>
              </a:solidFill>
            </a:endParaRPr>
          </a:p>
        </p:txBody>
      </p:sp>
    </p:spTree>
    <p:extLst>
      <p:ext uri="{BB962C8B-B14F-4D97-AF65-F5344CB8AC3E}">
        <p14:creationId xmlns:p14="http://schemas.microsoft.com/office/powerpoint/2010/main" val="405248933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270606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4.  Cuidado del otro</a:t>
            </a:r>
          </a:p>
        </p:txBody>
      </p:sp>
      <p:sp>
        <p:nvSpPr>
          <p:cNvPr id="6" name="3 Rectángulo"/>
          <p:cNvSpPr/>
          <p:nvPr/>
        </p:nvSpPr>
        <p:spPr>
          <a:xfrm>
            <a:off x="720112" y="3907978"/>
            <a:ext cx="7527235" cy="1373705"/>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s-CO" sz="2000" b="1" dirty="0" smtClean="0">
              <a:solidFill>
                <a:schemeClr val="tx1"/>
              </a:solidFill>
            </a:endParaRPr>
          </a:p>
          <a:p>
            <a:pPr algn="ctr"/>
            <a:endParaRPr lang="es-CO" sz="2000" b="1" dirty="0">
              <a:solidFill>
                <a:schemeClr val="tx1"/>
              </a:solidFill>
            </a:endParaRPr>
          </a:p>
          <a:p>
            <a:pPr algn="ctr"/>
            <a:r>
              <a:rPr lang="es-CO" b="1" dirty="0">
                <a:solidFill>
                  <a:schemeClr val="tx1"/>
                </a:solidFill>
              </a:rPr>
              <a:t>¿Qué medida en conjunto puedo aplicar para que todo el equipo de trabajo de la empresa conozca y comprenda los resultados de los indicadores del Sistema de Gestión en Seguridad y Salud en el Trabajo?</a:t>
            </a:r>
            <a:endParaRPr lang="es-CO" dirty="0">
              <a:solidFill>
                <a:schemeClr val="tx1"/>
              </a:solidFill>
            </a:endParaRPr>
          </a:p>
          <a:p>
            <a:pPr algn="ctr"/>
            <a:r>
              <a:rPr lang="es-ES" dirty="0">
                <a:solidFill>
                  <a:schemeClr val="tx1"/>
                </a:solidFill>
              </a:rPr>
              <a:t> </a:t>
            </a:r>
            <a:endParaRPr lang="es-CO" dirty="0">
              <a:solidFill>
                <a:schemeClr val="tx1"/>
              </a:solidFill>
            </a:endParaRPr>
          </a:p>
          <a:p>
            <a:pPr algn="ctr">
              <a:lnSpc>
                <a:spcPct val="115000"/>
              </a:lnSpc>
              <a:spcAft>
                <a:spcPts val="1000"/>
              </a:spcAft>
            </a:pPr>
            <a:endParaRPr lang="es-CO" sz="2000" dirty="0">
              <a:solidFill>
                <a:schemeClr val="tx1"/>
              </a:solidFill>
              <a:effectLst/>
              <a:ea typeface="Calibri" panose="020F0502020204030204" pitchFamily="34" charset="0"/>
              <a:cs typeface="Times New Roman" panose="02020603050405020304" pitchFamily="18" charset="0"/>
            </a:endParaRPr>
          </a:p>
        </p:txBody>
      </p:sp>
      <p:sp>
        <p:nvSpPr>
          <p:cNvPr id="2" name="Rectángulo 1"/>
          <p:cNvSpPr/>
          <p:nvPr/>
        </p:nvSpPr>
        <p:spPr>
          <a:xfrm>
            <a:off x="395433" y="937037"/>
            <a:ext cx="8176592" cy="3170099"/>
          </a:xfrm>
          <a:prstGeom prst="rect">
            <a:avLst/>
          </a:prstGeom>
        </p:spPr>
        <p:txBody>
          <a:bodyPr wrap="square">
            <a:spAutoFit/>
          </a:bodyPr>
          <a:lstStyle/>
          <a:p>
            <a:pPr algn="ctr"/>
            <a:r>
              <a:rPr lang="es-CO" sz="2000" i="1" dirty="0"/>
              <a:t> </a:t>
            </a:r>
            <a:r>
              <a:rPr lang="es-ES" b="1" dirty="0"/>
              <a:t>“El otro en cuanto otro no es aquí un objeto que se torna nuestro o que se convierte en nosotros; al contrario, se retira en su misterio [...] El otro no es un ser con quien nos enfrentamos, que nos amenaza o que quiere dominarnos [...] La relación con otro no es una relación idílica y armoniosa de comunión ni una empatía mediante la cual podemos ponernos en su lugar; lo reconocemos como semejante a nosotros y al mismo tiempo exterior: la relación con otro es una relación con un misterio”.</a:t>
            </a:r>
            <a:endParaRPr lang="es-CO" dirty="0"/>
          </a:p>
          <a:p>
            <a:pPr algn="ctr"/>
            <a:r>
              <a:rPr lang="es-ES" dirty="0"/>
              <a:t>Lévinas E (1993). El tiempo y el otro. pp. 129 – 130. Barcelona: Paidós</a:t>
            </a:r>
            <a:endParaRPr lang="es-CO" dirty="0"/>
          </a:p>
          <a:p>
            <a:pPr algn="ctr"/>
            <a:r>
              <a:rPr lang="es-CO" b="1" i="1" dirty="0"/>
              <a:t> </a:t>
            </a:r>
            <a:endParaRPr lang="es-CO" dirty="0"/>
          </a:p>
          <a:p>
            <a:pPr algn="ctr"/>
            <a:r>
              <a:rPr lang="es-CO" i="1" dirty="0"/>
              <a:t> </a:t>
            </a:r>
            <a:endParaRPr lang="es-CO" dirty="0"/>
          </a:p>
          <a:p>
            <a:pPr lvl="0" algn="ctr" eaLnBrk="0" fontAlgn="base" hangingPunct="0">
              <a:spcBef>
                <a:spcPct val="0"/>
              </a:spcBef>
              <a:spcAft>
                <a:spcPct val="0"/>
              </a:spcAft>
            </a:pPr>
            <a:endParaRPr lang="es-CO" i="1" dirty="0">
              <a:solidFill>
                <a:schemeClr val="tx2"/>
              </a:solidFill>
            </a:endParaRPr>
          </a:p>
        </p:txBody>
      </p:sp>
    </p:spTree>
    <p:extLst>
      <p:ext uri="{BB962C8B-B14F-4D97-AF65-F5344CB8AC3E}">
        <p14:creationId xmlns:p14="http://schemas.microsoft.com/office/powerpoint/2010/main" val="15221334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498322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4.  Contextualización Cuidado del otro</a:t>
            </a:r>
          </a:p>
        </p:txBody>
      </p:sp>
      <p:sp>
        <p:nvSpPr>
          <p:cNvPr id="8" name="3 Rectángulo"/>
          <p:cNvSpPr/>
          <p:nvPr/>
        </p:nvSpPr>
        <p:spPr>
          <a:xfrm>
            <a:off x="159026" y="1787856"/>
            <a:ext cx="8725667" cy="2931652"/>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pPr>
            <a:r>
              <a:rPr lang="es-ES" dirty="0">
                <a:solidFill>
                  <a:schemeClr val="tx1"/>
                </a:solidFill>
              </a:rPr>
              <a:t>El trabajo con el otro y para el otro, permite el reconocimiento de la realidad que nos habita, por eso el trabajo en equipo es una oportunidad para situarse en el mundo en un proceso de conocimiento, de comprensión, entendimiento y compromiso con la sociedad y con uno mismo. En esta Unidad de Aprendizaje el conocimiento de los indicadores de gestión como herramienta para la mejora continua del SG-SST son una oportunidad de consolidar el trabajo que usted viene realizando en su empresa, aportando a la evaluación del desempeño desde la claridad de los conceptos, su práctica y la entrega de este saber desde su interiorización hacia los otros.</a:t>
            </a:r>
            <a:endParaRPr lang="es-CO" dirty="0">
              <a:solidFill>
                <a:schemeClr val="tx1"/>
              </a:solidFill>
            </a:endParaRPr>
          </a:p>
          <a:p>
            <a:pPr algn="just">
              <a:lnSpc>
                <a:spcPct val="115000"/>
              </a:lnSpc>
              <a:spcAft>
                <a:spcPts val="0"/>
              </a:spcAft>
            </a:pPr>
            <a:endParaRPr lang="es-CO"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2462044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471699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4.  Construyendo el cuidado del otro</a:t>
            </a:r>
          </a:p>
        </p:txBody>
      </p:sp>
      <p:sp>
        <p:nvSpPr>
          <p:cNvPr id="6" name="Rectangle 4"/>
          <p:cNvSpPr>
            <a:spLocks noChangeArrowheads="1"/>
          </p:cNvSpPr>
          <p:nvPr/>
        </p:nvSpPr>
        <p:spPr bwMode="auto">
          <a:xfrm>
            <a:off x="-22559" y="809778"/>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OBJETIVO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7" name="CuadroTexto 6"/>
          <p:cNvSpPr txBox="1"/>
          <p:nvPr/>
        </p:nvSpPr>
        <p:spPr>
          <a:xfrm>
            <a:off x="57101" y="1149589"/>
            <a:ext cx="8841237" cy="615553"/>
          </a:xfrm>
          <a:prstGeom prst="rect">
            <a:avLst/>
          </a:prstGeom>
          <a:noFill/>
          <a:ln>
            <a:solidFill>
              <a:schemeClr val="accent1"/>
            </a:solidFill>
          </a:ln>
        </p:spPr>
        <p:txBody>
          <a:bodyPr wrap="square" rtlCol="0">
            <a:spAutoFit/>
          </a:bodyPr>
          <a:lstStyle/>
          <a:p>
            <a:pPr algn="just"/>
            <a:r>
              <a:rPr lang="es-ES" sz="1600" dirty="0"/>
              <a:t>Propiciar el trabajo en equipo con la asignación de roles y responsabilidades</a:t>
            </a:r>
            <a:endParaRPr lang="es-CO" sz="1600" dirty="0"/>
          </a:p>
          <a:p>
            <a:pPr algn="just"/>
            <a:endParaRPr lang="es-CO" dirty="0"/>
          </a:p>
        </p:txBody>
      </p:sp>
      <p:sp>
        <p:nvSpPr>
          <p:cNvPr id="8" name="Rectangle 4"/>
          <p:cNvSpPr>
            <a:spLocks noChangeArrowheads="1"/>
          </p:cNvSpPr>
          <p:nvPr/>
        </p:nvSpPr>
        <p:spPr bwMode="auto">
          <a:xfrm>
            <a:off x="-22559" y="1700211"/>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PASO A PASO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9" name="CuadroTexto 8"/>
          <p:cNvSpPr txBox="1"/>
          <p:nvPr/>
        </p:nvSpPr>
        <p:spPr>
          <a:xfrm>
            <a:off x="20892" y="2060505"/>
            <a:ext cx="8877447" cy="4555093"/>
          </a:xfrm>
          <a:prstGeom prst="rect">
            <a:avLst/>
          </a:prstGeom>
          <a:noFill/>
          <a:ln>
            <a:solidFill>
              <a:schemeClr val="accent1"/>
            </a:solidFill>
          </a:ln>
        </p:spPr>
        <p:txBody>
          <a:bodyPr wrap="square" rtlCol="0">
            <a:spAutoFit/>
          </a:bodyPr>
          <a:lstStyle/>
          <a:p>
            <a:pPr lvl="1" algn="just"/>
            <a:r>
              <a:rPr lang="es-ES" sz="1600" dirty="0"/>
              <a:t>En equipos de 4 personas definir roles en cuanto a: Un estudiante representa una Estructura (los recursos humanos y tecnológicos de su empresa), otro estudiante representa un Indicador de Proceso (puede ser el COPASST, inspecciones de seguridad), el tercer estudiante representa el indicador de resultado (la tasa de accidentalidad de su empresa), un cuarto estudiante es la gerencia.</a:t>
            </a:r>
            <a:endParaRPr lang="es-CO" sz="1600" dirty="0"/>
          </a:p>
          <a:p>
            <a:pPr lvl="1" algn="just"/>
            <a:r>
              <a:rPr lang="es-ES" sz="1600" dirty="0"/>
              <a:t>A cada estudiante se le entrega un papelógrafo y dos marcadores de diferente color.</a:t>
            </a:r>
            <a:endParaRPr lang="es-CO" sz="1600" dirty="0"/>
          </a:p>
          <a:p>
            <a:pPr lvl="1" algn="just"/>
            <a:r>
              <a:rPr lang="es-ES" sz="1600" dirty="0"/>
              <a:t>Se reúnen los 4 y el gerente le plantea a los otros tres estudiantes la necesidad de conocer que está pasando en la empresa con los recursos, el funcionamiento del Copasst, las inspecciones y la accidentalidad. También plantea que desea conocerlo en una forma ágil y gráfica, que permitan ser entendible para todos los integrantes de la empresa.</a:t>
            </a:r>
            <a:endParaRPr lang="es-CO" sz="1600" dirty="0"/>
          </a:p>
          <a:p>
            <a:pPr lvl="1" algn="just"/>
            <a:r>
              <a:rPr lang="es-ES" sz="1600" dirty="0"/>
              <a:t>Cada estudiante que representa los indicadores realiza el dibujo, gráfica o esquema que indique cómo se encuentra la empresa con respecto a lo solicitado por el gerente.</a:t>
            </a:r>
            <a:endParaRPr lang="es-CO" sz="1600" dirty="0"/>
          </a:p>
          <a:p>
            <a:pPr lvl="1" algn="just"/>
            <a:r>
              <a:rPr lang="es-ES" sz="1600" dirty="0"/>
              <a:t>Una vez los grupos terminan la actividad, el integrante que tenía el rol de Gerente, socializa al resto de compañeros y facilitador, la propuesta de indicador que de acuerdo a su análisis se requiere fortalecer. Fundamente su explicación con una estrategia que permita la oportunidad de mejora del mismo.</a:t>
            </a:r>
            <a:endParaRPr lang="es-CO" sz="1600" dirty="0"/>
          </a:p>
          <a:p>
            <a:pPr marL="742950" lvl="1" indent="-285750" algn="just">
              <a:buFont typeface="Arial" panose="020B0604020202020204" pitchFamily="34" charset="0"/>
              <a:buChar char="•"/>
            </a:pPr>
            <a:endParaRPr lang="es-CO" sz="1600" dirty="0"/>
          </a:p>
          <a:p>
            <a:pPr lvl="0"/>
            <a:endParaRPr lang="es-CO" dirty="0"/>
          </a:p>
        </p:txBody>
      </p:sp>
    </p:spTree>
    <p:extLst>
      <p:ext uri="{BB962C8B-B14F-4D97-AF65-F5344CB8AC3E}">
        <p14:creationId xmlns:p14="http://schemas.microsoft.com/office/powerpoint/2010/main" val="161177636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471699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4.  Construyendo el cuidado del otro</a:t>
            </a:r>
          </a:p>
        </p:txBody>
      </p:sp>
      <p:sp>
        <p:nvSpPr>
          <p:cNvPr id="10" name="Rectangle 4"/>
          <p:cNvSpPr>
            <a:spLocks noChangeArrowheads="1"/>
          </p:cNvSpPr>
          <p:nvPr/>
        </p:nvSpPr>
        <p:spPr bwMode="auto">
          <a:xfrm>
            <a:off x="-405777" y="1219884"/>
            <a:ext cx="2857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CONCLUSIONES</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1" name="CuadroTexto 10"/>
          <p:cNvSpPr txBox="1"/>
          <p:nvPr/>
        </p:nvSpPr>
        <p:spPr>
          <a:xfrm>
            <a:off x="159025" y="1634146"/>
            <a:ext cx="8441635" cy="2308324"/>
          </a:xfrm>
          <a:prstGeom prst="rect">
            <a:avLst/>
          </a:prstGeom>
          <a:noFill/>
          <a:ln>
            <a:solidFill>
              <a:schemeClr val="accent1"/>
            </a:solidFill>
          </a:ln>
        </p:spPr>
        <p:txBody>
          <a:bodyPr wrap="square" rtlCol="0">
            <a:spAutoFit/>
          </a:bodyPr>
          <a:lstStyle/>
          <a:p>
            <a:pPr algn="just"/>
            <a:r>
              <a:rPr lang="es-ES" dirty="0"/>
              <a:t>¿Para el equipo, qué sentimiento le produjo la asignación de cada una de las responsabilidades asignadas?</a:t>
            </a:r>
            <a:endParaRPr lang="es-CO" dirty="0"/>
          </a:p>
          <a:p>
            <a:pPr algn="just"/>
            <a:r>
              <a:rPr lang="es-ES" dirty="0"/>
              <a:t>¿Cómo se definieron los roles para la actividad? ¿Qué fortalezas se tuvieron en cuenta en los participantes?</a:t>
            </a:r>
            <a:endParaRPr lang="es-CO" dirty="0"/>
          </a:p>
          <a:p>
            <a:pPr algn="just"/>
            <a:r>
              <a:rPr lang="es-ES" dirty="0"/>
              <a:t>¿Realizar la actividad en grupo, permitió mayor tranquilidad que si hubiera sido individual? ¿Qué actitud tiene el equipo que le permite dar esta respuesta?</a:t>
            </a:r>
            <a:endParaRPr lang="es-CO" dirty="0"/>
          </a:p>
          <a:p>
            <a:pPr algn="just"/>
            <a:r>
              <a:rPr lang="es-ES" dirty="0"/>
              <a:t> </a:t>
            </a:r>
            <a:endParaRPr lang="es-CO" dirty="0"/>
          </a:p>
          <a:p>
            <a:pPr algn="ctr"/>
            <a:endParaRPr lang="es-CO" dirty="0"/>
          </a:p>
        </p:txBody>
      </p:sp>
      <p:sp>
        <p:nvSpPr>
          <p:cNvPr id="12" name="CuadroTexto 11"/>
          <p:cNvSpPr txBox="1"/>
          <p:nvPr/>
        </p:nvSpPr>
        <p:spPr>
          <a:xfrm>
            <a:off x="159026" y="4581177"/>
            <a:ext cx="8441635" cy="707886"/>
          </a:xfrm>
          <a:prstGeom prst="rect">
            <a:avLst/>
          </a:prstGeom>
          <a:noFill/>
          <a:ln>
            <a:solidFill>
              <a:schemeClr val="accent1"/>
            </a:solidFill>
          </a:ln>
        </p:spPr>
        <p:txBody>
          <a:bodyPr wrap="square" rtlCol="0">
            <a:spAutoFit/>
          </a:bodyPr>
          <a:lstStyle/>
          <a:p>
            <a:pPr algn="ctr"/>
            <a:r>
              <a:rPr lang="es-ES" sz="2000" b="1" dirty="0">
                <a:solidFill>
                  <a:srgbClr val="0070C0"/>
                </a:solidFill>
              </a:rPr>
              <a:t>Ahora estas en capacidad de continuar el recorrido para el momento </a:t>
            </a:r>
            <a:r>
              <a:rPr lang="es-ES" sz="2000" b="1" dirty="0" smtClean="0">
                <a:solidFill>
                  <a:srgbClr val="0070C0"/>
                </a:solidFill>
              </a:rPr>
              <a:t>5  </a:t>
            </a:r>
            <a:r>
              <a:rPr lang="es-ES" sz="2000" b="1" dirty="0">
                <a:solidFill>
                  <a:srgbClr val="0070C0"/>
                </a:solidFill>
              </a:rPr>
              <a:t>“cuidado </a:t>
            </a:r>
            <a:r>
              <a:rPr lang="es-ES" sz="2000" b="1" dirty="0" smtClean="0">
                <a:solidFill>
                  <a:srgbClr val="0070C0"/>
                </a:solidFill>
              </a:rPr>
              <a:t>del planeta” </a:t>
            </a:r>
            <a:endParaRPr lang="es-CO" sz="2000" dirty="0">
              <a:solidFill>
                <a:srgbClr val="0070C0"/>
              </a:solidFill>
            </a:endParaRPr>
          </a:p>
        </p:txBody>
      </p:sp>
    </p:spTree>
    <p:extLst>
      <p:ext uri="{BB962C8B-B14F-4D97-AF65-F5344CB8AC3E}">
        <p14:creationId xmlns:p14="http://schemas.microsoft.com/office/powerpoint/2010/main" val="213026565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11752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5.  Cuidado del planeta</a:t>
            </a:r>
          </a:p>
        </p:txBody>
      </p:sp>
      <p:sp>
        <p:nvSpPr>
          <p:cNvPr id="6" name="3 Rectángulo"/>
          <p:cNvSpPr/>
          <p:nvPr/>
        </p:nvSpPr>
        <p:spPr>
          <a:xfrm>
            <a:off x="826468" y="3916908"/>
            <a:ext cx="7608640" cy="1264976"/>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es-ES" sz="2000" b="1" dirty="0" smtClean="0">
              <a:solidFill>
                <a:schemeClr val="tx2"/>
              </a:solidFill>
            </a:endParaRPr>
          </a:p>
          <a:p>
            <a:pPr algn="ctr">
              <a:lnSpc>
                <a:spcPct val="115000"/>
              </a:lnSpc>
              <a:spcAft>
                <a:spcPts val="1000"/>
              </a:spcAft>
            </a:pPr>
            <a:r>
              <a:rPr lang="es-CO" sz="2000" b="1" dirty="0">
                <a:solidFill>
                  <a:schemeClr val="tx1"/>
                </a:solidFill>
              </a:rPr>
              <a:t>¿Cómo logro impactar positivamente el planeta, con unos buenos indicadores de resultado en mi empresa?</a:t>
            </a:r>
            <a:endParaRPr lang="es-CO" sz="2000" dirty="0">
              <a:ea typeface="Calibri" panose="020F0502020204030204" pitchFamily="34" charset="0"/>
              <a:cs typeface="Times New Roman" panose="02020603050405020304" pitchFamily="18" charset="0"/>
            </a:endParaRPr>
          </a:p>
          <a:p>
            <a:pPr algn="ctr">
              <a:lnSpc>
                <a:spcPct val="115000"/>
              </a:lnSpc>
              <a:spcAft>
                <a:spcPts val="1000"/>
              </a:spcAft>
            </a:pPr>
            <a:endParaRPr lang="es-CO" sz="2000" dirty="0">
              <a:effectLst/>
              <a:ea typeface="Calibri" panose="020F0502020204030204" pitchFamily="34" charset="0"/>
              <a:cs typeface="Times New Roman" panose="02020603050405020304" pitchFamily="18" charset="0"/>
            </a:endParaRPr>
          </a:p>
        </p:txBody>
      </p:sp>
      <p:sp>
        <p:nvSpPr>
          <p:cNvPr id="5" name="Rectangle 4"/>
          <p:cNvSpPr>
            <a:spLocks noChangeArrowheads="1"/>
          </p:cNvSpPr>
          <p:nvPr/>
        </p:nvSpPr>
        <p:spPr bwMode="auto">
          <a:xfrm>
            <a:off x="201053" y="1360459"/>
            <a:ext cx="8640417" cy="2369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a:r>
              <a:rPr lang="es-ES" sz="1600" b="1" i="1" dirty="0" smtClean="0"/>
              <a:t>“El </a:t>
            </a:r>
            <a:r>
              <a:rPr lang="es-ES" sz="1600" b="1" i="1" dirty="0"/>
              <a:t>cuidado constituye la categoría central del nuevo paradigma de civilización que trata de emerger en todo el mundo. El cuidado asume la doble función de prevención de daños futuros y regeneración de daños pasados. Saber cuidar se constituye en el aprendizaje fundamental dentro de los desafíos de supervivencia de la especie porque el cuidado no es una opción: los seres humanos aprendemos a cuidar o </a:t>
            </a:r>
            <a:r>
              <a:rPr lang="es-ES" sz="1600" b="1" i="1" dirty="0" smtClean="0"/>
              <a:t>perecemos”.</a:t>
            </a:r>
            <a:endParaRPr lang="es-CO" sz="1600" b="1" i="1" dirty="0"/>
          </a:p>
          <a:p>
            <a:pPr algn="ctr"/>
            <a:r>
              <a:rPr lang="es-ES" sz="1600" i="1" dirty="0"/>
              <a:t> </a:t>
            </a:r>
            <a:endParaRPr lang="es-CO" sz="1600" i="1" dirty="0"/>
          </a:p>
          <a:p>
            <a:pPr algn="ctr"/>
            <a:r>
              <a:rPr lang="es-ES" sz="1600" dirty="0"/>
              <a:t>Boff, L. (2003). El ethos que cuida. Recuperado de: http://www.lenardoboff.com/articulo</a:t>
            </a:r>
            <a:endParaRPr lang="es-CO" sz="1600" dirty="0"/>
          </a:p>
          <a:p>
            <a:pPr algn="ctr"/>
            <a:r>
              <a:rPr lang="es-CO" sz="1600" b="1" dirty="0"/>
              <a:t>	</a:t>
            </a:r>
            <a:endParaRPr lang="es-CO" sz="1600" dirty="0"/>
          </a:p>
          <a:p>
            <a:pPr lvl="0" algn="ctr" eaLnBrk="0" fontAlgn="base" hangingPunct="0">
              <a:spcBef>
                <a:spcPct val="0"/>
              </a:spcBef>
              <a:spcAft>
                <a:spcPct val="0"/>
              </a:spcAft>
            </a:pPr>
            <a:endParaRPr lang="es-CO" sz="1600" b="1"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4425237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39468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5.  Contextualización Cuidado del planeta</a:t>
            </a:r>
          </a:p>
        </p:txBody>
      </p:sp>
      <p:sp>
        <p:nvSpPr>
          <p:cNvPr id="6" name="3 Rectángulo"/>
          <p:cNvSpPr/>
          <p:nvPr/>
        </p:nvSpPr>
        <p:spPr>
          <a:xfrm>
            <a:off x="159026" y="1667644"/>
            <a:ext cx="8789761" cy="3043825"/>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lnSpc>
                <a:spcPct val="115000"/>
              </a:lnSpc>
            </a:pPr>
            <a:r>
              <a:rPr lang="es-ES" dirty="0">
                <a:solidFill>
                  <a:schemeClr val="tx1"/>
                </a:solidFill>
              </a:rPr>
              <a:t>Implementar acciones contundentes es lo que nos mueve hoy desde esta Unidad de Aprendizaje, con el conocimiento de los conceptos y aplicación de los indicadores y su revisión en beneficio de la sostenibilidad, no solo de nuestra empresa sino del planeta, es fundamental; a la vez que permite desde la empresa revisar el impacto generado por todas aquellas acciones que conllevan a prevenir y controlar la accidentalidad y la enfermedad laboral.</a:t>
            </a:r>
            <a:endParaRPr lang="es-CO" dirty="0">
              <a:solidFill>
                <a:schemeClr val="tx1"/>
              </a:solidFill>
            </a:endParaRPr>
          </a:p>
          <a:p>
            <a:pPr algn="just">
              <a:lnSpc>
                <a:spcPct val="115000"/>
              </a:lnSpc>
              <a:spcAft>
                <a:spcPts val="0"/>
              </a:spcAft>
            </a:pPr>
            <a:endParaRPr lang="es-CO" dirty="0">
              <a:solidFill>
                <a:schemeClr val="tx1"/>
              </a:solidFill>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878620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12845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5.  Construyendo el cuidado del planeta</a:t>
            </a:r>
          </a:p>
        </p:txBody>
      </p:sp>
      <p:sp>
        <p:nvSpPr>
          <p:cNvPr id="7" name="Rectangle 4"/>
          <p:cNvSpPr>
            <a:spLocks noChangeArrowheads="1"/>
          </p:cNvSpPr>
          <p:nvPr/>
        </p:nvSpPr>
        <p:spPr bwMode="auto">
          <a:xfrm>
            <a:off x="-172869" y="817111"/>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OBJETIVO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8" name="CuadroTexto 7"/>
          <p:cNvSpPr txBox="1"/>
          <p:nvPr/>
        </p:nvSpPr>
        <p:spPr>
          <a:xfrm>
            <a:off x="159027" y="1191810"/>
            <a:ext cx="8560904" cy="830997"/>
          </a:xfrm>
          <a:prstGeom prst="rect">
            <a:avLst/>
          </a:prstGeom>
          <a:noFill/>
          <a:ln>
            <a:solidFill>
              <a:schemeClr val="accent1"/>
            </a:solidFill>
          </a:ln>
        </p:spPr>
        <p:txBody>
          <a:bodyPr wrap="square" rtlCol="0">
            <a:spAutoFit/>
          </a:bodyPr>
          <a:lstStyle/>
          <a:p>
            <a:pPr algn="just"/>
            <a:r>
              <a:rPr lang="es-ES" sz="1600" dirty="0"/>
              <a:t>El estudiante establece a través de una medición de situaciones, el compromiso de una empresa con sus indicadores de resultado a efectos de construir estrategias de mejora que satisfagan la sostenibilidad del planeta. </a:t>
            </a:r>
            <a:endParaRPr lang="es-CO" sz="1600" dirty="0"/>
          </a:p>
        </p:txBody>
      </p:sp>
      <p:sp>
        <p:nvSpPr>
          <p:cNvPr id="9" name="Rectangle 4"/>
          <p:cNvSpPr>
            <a:spLocks noChangeArrowheads="1"/>
          </p:cNvSpPr>
          <p:nvPr/>
        </p:nvSpPr>
        <p:spPr bwMode="auto">
          <a:xfrm>
            <a:off x="0" y="1952691"/>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PASO A PASO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1" name="CuadroTexto 10"/>
          <p:cNvSpPr txBox="1"/>
          <p:nvPr/>
        </p:nvSpPr>
        <p:spPr>
          <a:xfrm>
            <a:off x="143214" y="2445005"/>
            <a:ext cx="8576717" cy="2585323"/>
          </a:xfrm>
          <a:prstGeom prst="rect">
            <a:avLst/>
          </a:prstGeom>
          <a:noFill/>
          <a:ln>
            <a:solidFill>
              <a:schemeClr val="accent1"/>
            </a:solidFill>
          </a:ln>
        </p:spPr>
        <p:txBody>
          <a:bodyPr wrap="square" rtlCol="0">
            <a:spAutoFit/>
          </a:bodyPr>
          <a:lstStyle/>
          <a:p>
            <a:r>
              <a:rPr lang="es-ES" dirty="0"/>
              <a:t>Retomando el caso de la empresa Innovar para crecer, revisada en el momento 3, Cuidado del entorno. Realice en grupos de 4 personas el siguiente ejercicio: </a:t>
            </a:r>
            <a:endParaRPr lang="es-ES" dirty="0" smtClean="0"/>
          </a:p>
          <a:p>
            <a:endParaRPr lang="es-ES" dirty="0"/>
          </a:p>
          <a:p>
            <a:pPr lvl="0"/>
            <a:r>
              <a:rPr lang="es-ES" dirty="0"/>
              <a:t>En una escala de 1 a 5, donde 1 es bajo y 5 alto; mida el compromiso de la empresa hacía el logro de sus objetivos con el sistema de gestión en SST, sostenibilidad y medio ambiente que pueden tener la presencia de las siguientes situaciones encontradas tras una evaluación de sus indicadores de resultados: </a:t>
            </a:r>
            <a:endParaRPr lang="es-CO" dirty="0"/>
          </a:p>
          <a:p>
            <a:r>
              <a:rPr lang="es-ES" dirty="0"/>
              <a:t> </a:t>
            </a:r>
            <a:endParaRPr lang="es-CO" dirty="0"/>
          </a:p>
          <a:p>
            <a:endParaRPr lang="es-CO" dirty="0"/>
          </a:p>
        </p:txBody>
      </p:sp>
    </p:spTree>
    <p:extLst>
      <p:ext uri="{BB962C8B-B14F-4D97-AF65-F5344CB8AC3E}">
        <p14:creationId xmlns:p14="http://schemas.microsoft.com/office/powerpoint/2010/main" val="8490483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12845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5.  Construyendo el cuidado del planeta</a:t>
            </a:r>
          </a:p>
        </p:txBody>
      </p:sp>
      <p:sp>
        <p:nvSpPr>
          <p:cNvPr id="11" name="Rectangle 4"/>
          <p:cNvSpPr>
            <a:spLocks noChangeArrowheads="1"/>
          </p:cNvSpPr>
          <p:nvPr/>
        </p:nvSpPr>
        <p:spPr bwMode="auto">
          <a:xfrm>
            <a:off x="-435800" y="787915"/>
            <a:ext cx="285747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CONCLUSIONES</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12" name="CuadroTexto 11"/>
          <p:cNvSpPr txBox="1"/>
          <p:nvPr/>
        </p:nvSpPr>
        <p:spPr>
          <a:xfrm>
            <a:off x="159026" y="1966699"/>
            <a:ext cx="8451117" cy="1754326"/>
          </a:xfrm>
          <a:prstGeom prst="rect">
            <a:avLst/>
          </a:prstGeom>
          <a:noFill/>
          <a:ln>
            <a:solidFill>
              <a:schemeClr val="accent1"/>
            </a:solidFill>
          </a:ln>
        </p:spPr>
        <p:txBody>
          <a:bodyPr wrap="square" rtlCol="0">
            <a:spAutoFit/>
          </a:bodyPr>
          <a:lstStyle/>
          <a:p>
            <a:r>
              <a:rPr lang="es-ES" dirty="0"/>
              <a:t>¿De acuerdo a la experiencia del ejercicio anterior, analice cómo su empresa cuida el planeta desde el control de los indicadores de Resultado del SG-SST?</a:t>
            </a:r>
            <a:endParaRPr lang="es-CO" dirty="0"/>
          </a:p>
          <a:p>
            <a:r>
              <a:rPr lang="es-ES" dirty="0"/>
              <a:t> </a:t>
            </a:r>
            <a:endParaRPr lang="es-CO" dirty="0"/>
          </a:p>
          <a:p>
            <a:pPr marL="285750" lvl="0" indent="-285750">
              <a:buFont typeface="Arial" panose="020B0604020202020204" pitchFamily="34" charset="0"/>
              <a:buChar char="•"/>
            </a:pPr>
            <a:endParaRPr lang="es-CO" dirty="0"/>
          </a:p>
          <a:p>
            <a:r>
              <a:rPr lang="es-ES" dirty="0">
                <a:solidFill>
                  <a:schemeClr val="tx2"/>
                </a:solidFill>
              </a:rPr>
              <a:t> </a:t>
            </a:r>
            <a:endParaRPr lang="es-CO" sz="1600" dirty="0">
              <a:solidFill>
                <a:schemeClr val="tx2"/>
              </a:solidFill>
            </a:endParaRPr>
          </a:p>
          <a:p>
            <a:pPr lvl="0"/>
            <a:endParaRPr lang="es-CO" dirty="0"/>
          </a:p>
        </p:txBody>
      </p:sp>
    </p:spTree>
    <p:extLst>
      <p:ext uri="{BB962C8B-B14F-4D97-AF65-F5344CB8AC3E}">
        <p14:creationId xmlns:p14="http://schemas.microsoft.com/office/powerpoint/2010/main" val="372734381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189186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Conclusiones </a:t>
            </a:r>
          </a:p>
        </p:txBody>
      </p:sp>
      <p:sp>
        <p:nvSpPr>
          <p:cNvPr id="5" name="CuadroTexto 4"/>
          <p:cNvSpPr txBox="1"/>
          <p:nvPr/>
        </p:nvSpPr>
        <p:spPr>
          <a:xfrm>
            <a:off x="281856" y="1179983"/>
            <a:ext cx="8370825" cy="3416320"/>
          </a:xfrm>
          <a:prstGeom prst="rect">
            <a:avLst/>
          </a:prstGeom>
          <a:noFill/>
          <a:ln>
            <a:solidFill>
              <a:schemeClr val="accent1"/>
            </a:solidFill>
          </a:ln>
        </p:spPr>
        <p:txBody>
          <a:bodyPr wrap="square" rtlCol="0">
            <a:spAutoFit/>
          </a:bodyPr>
          <a:lstStyle/>
          <a:p>
            <a:pPr algn="just"/>
            <a:r>
              <a:rPr lang="es-CO" sz="2400" dirty="0"/>
              <a:t>Los indicadores de seguridad y salud en el trabajo constituyen el marco para evaluar hasta qué punto se protege a los trabajadores de los peligros y riesgos relacionados con el trabajo. Estos indicadores son utilizados por empresas, gobiernos y otras partes interesadas para formular políticas y programas destinados a prevenir lesiones, enfermedades y muertes </a:t>
            </a:r>
            <a:r>
              <a:rPr lang="es-CO" sz="2400" dirty="0" smtClean="0"/>
              <a:t>a nivel laboral, </a:t>
            </a:r>
            <a:r>
              <a:rPr lang="es-CO" sz="2400" dirty="0"/>
              <a:t>así como para supervisar la aplicación de estos programas y para indicar áreas particulares de mayor riesgo, tales como ocupaciones, industrias o lugares </a:t>
            </a:r>
            <a:r>
              <a:rPr lang="es-CO" sz="2400" dirty="0" smtClean="0"/>
              <a:t>específicos. </a:t>
            </a:r>
          </a:p>
        </p:txBody>
      </p:sp>
      <p:sp>
        <p:nvSpPr>
          <p:cNvPr id="7" name="CuadroTexto 6"/>
          <p:cNvSpPr txBox="1"/>
          <p:nvPr/>
        </p:nvSpPr>
        <p:spPr>
          <a:xfrm>
            <a:off x="159026" y="5393837"/>
            <a:ext cx="8666626" cy="461665"/>
          </a:xfrm>
          <a:prstGeom prst="rect">
            <a:avLst/>
          </a:prstGeom>
          <a:noFill/>
        </p:spPr>
        <p:txBody>
          <a:bodyPr wrap="square" rtlCol="0">
            <a:spAutoFit/>
          </a:bodyPr>
          <a:lstStyle/>
          <a:p>
            <a:r>
              <a:rPr lang="es-CO" sz="1200" i="1" dirty="0" smtClean="0"/>
              <a:t>Tomado de OIT (Organización internacional </a:t>
            </a:r>
            <a:r>
              <a:rPr lang="es-CO" sz="1200" i="1" dirty="0"/>
              <a:t>del </a:t>
            </a:r>
            <a:r>
              <a:rPr lang="es-CO" sz="1200" i="1" dirty="0" smtClean="0"/>
              <a:t>trabajo) </a:t>
            </a:r>
            <a:r>
              <a:rPr lang="es-CO" sz="1200" i="1" dirty="0"/>
              <a:t>http://ilo.org/global/statistics-and-databases/statistics-overview-and-topics/safety-and-health/lang--es/index.htm</a:t>
            </a:r>
          </a:p>
        </p:txBody>
      </p:sp>
    </p:spTree>
    <p:extLst>
      <p:ext uri="{BB962C8B-B14F-4D97-AF65-F5344CB8AC3E}">
        <p14:creationId xmlns:p14="http://schemas.microsoft.com/office/powerpoint/2010/main" val="40860996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5670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a:t>
            </a:r>
            <a:r>
              <a:rPr lang="es-CO" sz="2400" b="1" dirty="0">
                <a:solidFill>
                  <a:srgbClr val="77C319"/>
                </a:solidFill>
                <a:latin typeface="Calibri" panose="020F0502020204030204" pitchFamily="34" charset="0"/>
                <a:ea typeface="Calibri" panose="020F0502020204030204" pitchFamily="34" charset="0"/>
                <a:cs typeface="Times New Roman" panose="02020603050405020304" pitchFamily="18" charset="0"/>
              </a:rPr>
              <a:t>1.  Cuidado de uno mismo</a:t>
            </a:r>
          </a:p>
        </p:txBody>
      </p:sp>
      <p:sp>
        <p:nvSpPr>
          <p:cNvPr id="8" name="Rectangle 4"/>
          <p:cNvSpPr>
            <a:spLocks noChangeArrowheads="1"/>
          </p:cNvSpPr>
          <p:nvPr/>
        </p:nvSpPr>
        <p:spPr bwMode="auto">
          <a:xfrm>
            <a:off x="159026" y="1619552"/>
            <a:ext cx="8441635"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a:r>
              <a:rPr lang="es-CO" sz="2000" b="1" i="1" dirty="0"/>
              <a:t>“El cuidado no hace referencia a una actividad concreta o a una actitud, no es un “dato externo” sino que es un modo de estar en el mundo relacionándonos con los demás. El cuidado es una categoría universal indispensable de la vida humana y necesaria en la vida cotidiana…”</a:t>
            </a:r>
            <a:r>
              <a:rPr lang="es-CO" sz="2000" dirty="0"/>
              <a:t> </a:t>
            </a:r>
            <a:endParaRPr lang="es-CO" sz="2000" dirty="0" smtClean="0"/>
          </a:p>
          <a:p>
            <a:pPr algn="ctr"/>
            <a:endParaRPr lang="es-CO" sz="2000" dirty="0"/>
          </a:p>
          <a:p>
            <a:pPr algn="ctr"/>
            <a:r>
              <a:rPr lang="en-US" sz="2000" i="1" dirty="0"/>
              <a:t>Cfr. Harknesss y Súpe. (1995). Culture and parenting. En M. Bornstein (Ed.) Handbook of parenting, Vol. 2. Biology and ecology of parenting, (pp. 211-234). Mahwah, NJ: Erlbaum. También Tudge, J. (2008). The everyday lives of young children. Culture, class and child rearing in diverse societies.Cambridge University Press.</a:t>
            </a:r>
            <a:endParaRPr lang="es-CO" sz="2000" dirty="0"/>
          </a:p>
          <a:p>
            <a:pPr algn="ctr"/>
            <a:r>
              <a:rPr lang="en-US" sz="2000" i="1" dirty="0"/>
              <a:t> </a:t>
            </a:r>
            <a:endParaRPr lang="es-CO" sz="2000" dirty="0"/>
          </a:p>
          <a:p>
            <a:pPr algn="ctr"/>
            <a:endParaRPr kumimoji="0" lang="es-CO" sz="2000" b="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8645718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159043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smtClean="0">
                <a:solidFill>
                  <a:srgbClr val="77C319"/>
                </a:solidFill>
                <a:latin typeface="Calibri" panose="020F0502020204030204" pitchFamily="34" charset="0"/>
                <a:ea typeface="Calibri" panose="020F0502020204030204" pitchFamily="34" charset="0"/>
                <a:cs typeface="Times New Roman" panose="02020603050405020304" pitchFamily="18" charset="0"/>
              </a:rPr>
              <a:t>Bibliografía</a:t>
            </a:r>
            <a:endPar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5" name="CuadroTexto 4"/>
          <p:cNvSpPr txBox="1"/>
          <p:nvPr/>
        </p:nvSpPr>
        <p:spPr>
          <a:xfrm>
            <a:off x="159026" y="1079561"/>
            <a:ext cx="8372415" cy="4801314"/>
          </a:xfrm>
          <a:prstGeom prst="rect">
            <a:avLst/>
          </a:prstGeom>
          <a:noFill/>
          <a:ln>
            <a:solidFill>
              <a:schemeClr val="accent1"/>
            </a:solidFill>
          </a:ln>
        </p:spPr>
        <p:txBody>
          <a:bodyPr wrap="square" rtlCol="0">
            <a:spAutoFit/>
          </a:bodyPr>
          <a:lstStyle/>
          <a:p>
            <a:r>
              <a:rPr lang="es-CO" dirty="0"/>
              <a:t> </a:t>
            </a:r>
          </a:p>
          <a:p>
            <a:pPr lvl="0"/>
            <a:r>
              <a:rPr lang="es-ES" sz="1200" i="1" dirty="0"/>
              <a:t>ARL SURA (1998) Evaluación y Análisis de Indicadores, tomado de (</a:t>
            </a:r>
            <a:r>
              <a:rPr lang="es-ES" sz="1200" i="1" u="sng" dirty="0">
                <a:hlinkClick r:id="rId2"/>
              </a:rPr>
              <a:t>www.arlsura.com/</a:t>
            </a:r>
            <a:r>
              <a:rPr lang="es-ES" sz="1200" i="1" u="sng" dirty="0" err="1">
                <a:hlinkClick r:id="rId2"/>
              </a:rPr>
              <a:t>pag_serlinea</a:t>
            </a:r>
            <a:r>
              <a:rPr lang="es-ES" sz="1200" i="1" u="sng" dirty="0">
                <a:hlinkClick r:id="rId2"/>
              </a:rPr>
              <a:t>/.../definicion_de_metas_indicadores.doc</a:t>
            </a:r>
            <a:r>
              <a:rPr lang="es-ES" sz="1200" i="1" dirty="0"/>
              <a:t>).</a:t>
            </a:r>
            <a:endParaRPr lang="es-CO" sz="1200" dirty="0"/>
          </a:p>
          <a:p>
            <a:r>
              <a:rPr lang="es-CO" sz="1200" b="1" i="1" dirty="0"/>
              <a:t> </a:t>
            </a:r>
            <a:endParaRPr lang="es-CO" sz="1200" dirty="0"/>
          </a:p>
          <a:p>
            <a:pPr lvl="0"/>
            <a:r>
              <a:rPr lang="es-ES" sz="1200" i="1" dirty="0"/>
              <a:t>ARL Sura CISTEMA -(</a:t>
            </a:r>
            <a:r>
              <a:rPr lang="es-ES" sz="1200" i="1" dirty="0">
                <a:hlinkClick r:id="rId3"/>
              </a:rPr>
              <a:t>http://www.arlsura.com/index.php/component/content/article/70-centro-de-documentacion-anterior/proteccion-ambiental-/549--sp-14574</a:t>
            </a:r>
            <a:r>
              <a:rPr lang="es-ES" sz="1200" i="1" dirty="0"/>
              <a:t>).</a:t>
            </a:r>
            <a:endParaRPr lang="es-CO" sz="1200" dirty="0"/>
          </a:p>
          <a:p>
            <a:r>
              <a:rPr lang="es-ES" sz="1200" i="1" dirty="0"/>
              <a:t> </a:t>
            </a:r>
            <a:endParaRPr lang="es-CO" sz="1200" dirty="0"/>
          </a:p>
          <a:p>
            <a:pPr lvl="0"/>
            <a:r>
              <a:rPr lang="es-ES" sz="1200" i="1" dirty="0"/>
              <a:t>“Balanced Scorecard como herramienta de control”, tomado de </a:t>
            </a:r>
            <a:r>
              <a:rPr lang="es-ES" sz="1200" i="1" dirty="0">
                <a:hlinkClick r:id="rId4"/>
              </a:rPr>
              <a:t>https://www.youtube.com/watch?v=2YQBQP_U-Vc</a:t>
            </a:r>
            <a:r>
              <a:rPr lang="es-ES" sz="1200" i="1" dirty="0"/>
              <a:t> recuperado el 30 octubre de 2014.</a:t>
            </a:r>
            <a:endParaRPr lang="es-CO" sz="1200" dirty="0"/>
          </a:p>
          <a:p>
            <a:r>
              <a:rPr lang="es-ES" sz="1200" i="1" dirty="0"/>
              <a:t> </a:t>
            </a:r>
            <a:endParaRPr lang="es-CO" sz="1200" dirty="0"/>
          </a:p>
          <a:p>
            <a:pPr lvl="0"/>
            <a:r>
              <a:rPr lang="es-ES" sz="1200" i="1" dirty="0"/>
              <a:t>Boff, L. (2012) ¿Qué significa el cuidado? Recuperado de </a:t>
            </a:r>
            <a:r>
              <a:rPr lang="es-ES" sz="1200" i="1" dirty="0">
                <a:hlinkClick r:id="rId5"/>
              </a:rPr>
              <a:t>http://www.servicioskoinonia.org/boff/articulo.php?num=489</a:t>
            </a:r>
            <a:endParaRPr lang="es-CO" sz="1200" dirty="0"/>
          </a:p>
          <a:p>
            <a:r>
              <a:rPr lang="es-ES" sz="1200" i="1" dirty="0"/>
              <a:t> </a:t>
            </a:r>
            <a:endParaRPr lang="es-CO" sz="1200" dirty="0"/>
          </a:p>
          <a:p>
            <a:pPr lvl="0"/>
            <a:r>
              <a:rPr lang="es-ES" sz="1200" i="1" dirty="0"/>
              <a:t>Boff, L. (2012) ¿Qué significa el cuidado? Recuperado de http://www.servicioskoinonia.org/boff/articulo.php?num=489</a:t>
            </a:r>
            <a:endParaRPr lang="es-CO" sz="1200" dirty="0"/>
          </a:p>
          <a:p>
            <a:r>
              <a:rPr lang="es-ES" sz="1200" i="1" dirty="0"/>
              <a:t> </a:t>
            </a:r>
            <a:endParaRPr lang="es-CO" sz="1200" dirty="0"/>
          </a:p>
          <a:p>
            <a:pPr lvl="0"/>
            <a:r>
              <a:rPr lang="es-ES" sz="1200" i="1" dirty="0"/>
              <a:t>Boff Leonardo, El ethos que cuida.2003. en www.leonardoboff.com/articulos  </a:t>
            </a:r>
            <a:endParaRPr lang="es-CO" sz="1200" dirty="0"/>
          </a:p>
          <a:p>
            <a:r>
              <a:rPr lang="es-ES" sz="1200" i="1" dirty="0"/>
              <a:t> </a:t>
            </a:r>
            <a:endParaRPr lang="es-CO" sz="1200" dirty="0"/>
          </a:p>
          <a:p>
            <a:pPr lvl="0"/>
            <a:r>
              <a:rPr lang="es-ES" sz="1200" i="1" dirty="0"/>
              <a:t>Cfr. Harknesss y Súper (1995) Culture and parenting. En M. Bornstein (Ed.) Handbook of parenting, Vol. 2. Biology and ecology of parenting, (pp. 211-234). Mahwah, NJ: Erlbaum. También Tudge, J.(2008) The everyday lives of young children. Culture, class and child rearing in diverse societies. Cambridge University Press.</a:t>
            </a:r>
            <a:endParaRPr lang="es-CO" sz="1200" dirty="0"/>
          </a:p>
          <a:p>
            <a:r>
              <a:rPr lang="es-ES" sz="1200" i="1" dirty="0"/>
              <a:t> </a:t>
            </a:r>
            <a:endParaRPr lang="es-CO" sz="1200" dirty="0"/>
          </a:p>
          <a:p>
            <a:pPr lvl="0"/>
            <a:r>
              <a:rPr lang="es-ES" sz="1200" i="1" dirty="0"/>
              <a:t>Diccionario de la Real Academia Española,  </a:t>
            </a:r>
            <a:r>
              <a:rPr lang="es-ES" sz="1200" i="1" dirty="0">
                <a:hlinkClick r:id="rId6"/>
              </a:rPr>
              <a:t>http://lema.rae.es/drae/?val=tasa</a:t>
            </a:r>
            <a:r>
              <a:rPr lang="es-ES" sz="1200" i="1" dirty="0"/>
              <a:t>, recuperado el 28 de octubre de 2014</a:t>
            </a:r>
            <a:endParaRPr lang="es-CO" sz="1200" dirty="0"/>
          </a:p>
          <a:p>
            <a:r>
              <a:rPr lang="es-ES" sz="1200" i="1" dirty="0"/>
              <a:t> </a:t>
            </a:r>
            <a:endParaRPr lang="es-CO" sz="1200" dirty="0"/>
          </a:p>
          <a:p>
            <a:pPr lvl="0"/>
            <a:r>
              <a:rPr lang="es-ES" sz="1200" i="1" dirty="0"/>
              <a:t>Echeverría, Rafael. La Escucha. NewField Consulting, Weston, agosto de 2005</a:t>
            </a:r>
            <a:endParaRPr lang="es-CO" sz="1200" dirty="0"/>
          </a:p>
          <a:p>
            <a:r>
              <a:rPr lang="es-ES" sz="1200" i="1" dirty="0"/>
              <a:t> </a:t>
            </a:r>
            <a:endParaRPr lang="es-CO" sz="1200" dirty="0"/>
          </a:p>
          <a:p>
            <a:pPr lvl="0"/>
            <a:r>
              <a:rPr lang="es-ES" sz="1200" i="1" dirty="0"/>
              <a:t>Emmanuel Lévinas, El tiempo y el otro, Paidós, Barcelona, 1993, pp. 129-130</a:t>
            </a:r>
            <a:endParaRPr lang="es-CO" sz="1200" dirty="0"/>
          </a:p>
        </p:txBody>
      </p:sp>
    </p:spTree>
    <p:extLst>
      <p:ext uri="{BB962C8B-B14F-4D97-AF65-F5344CB8AC3E}">
        <p14:creationId xmlns:p14="http://schemas.microsoft.com/office/powerpoint/2010/main" val="190628137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159043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smtClean="0">
                <a:solidFill>
                  <a:srgbClr val="77C319"/>
                </a:solidFill>
                <a:latin typeface="Calibri" panose="020F0502020204030204" pitchFamily="34" charset="0"/>
                <a:ea typeface="Calibri" panose="020F0502020204030204" pitchFamily="34" charset="0"/>
                <a:cs typeface="Times New Roman" panose="02020603050405020304" pitchFamily="18" charset="0"/>
              </a:rPr>
              <a:t>Bibliografía</a:t>
            </a:r>
            <a:endPar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6" name="CuadroTexto 5"/>
          <p:cNvSpPr txBox="1"/>
          <p:nvPr/>
        </p:nvSpPr>
        <p:spPr>
          <a:xfrm>
            <a:off x="159026" y="1243335"/>
            <a:ext cx="8645370" cy="4524315"/>
          </a:xfrm>
          <a:prstGeom prst="rect">
            <a:avLst/>
          </a:prstGeom>
          <a:noFill/>
          <a:ln>
            <a:solidFill>
              <a:schemeClr val="accent1"/>
            </a:solidFill>
          </a:ln>
        </p:spPr>
        <p:txBody>
          <a:bodyPr wrap="square" rtlCol="0">
            <a:spAutoFit/>
          </a:bodyPr>
          <a:lstStyle/>
          <a:p>
            <a:pPr lvl="0"/>
            <a:r>
              <a:rPr lang="es-CO" dirty="0"/>
              <a:t> </a:t>
            </a:r>
            <a:r>
              <a:rPr lang="es-ES" sz="1200" i="1" dirty="0"/>
              <a:t>Emmanuel Lévinas, El tiempo y el otro, Paidós, Barcelona, 1993, pp. 129-130</a:t>
            </a:r>
            <a:endParaRPr lang="es-CO" sz="1200" dirty="0"/>
          </a:p>
          <a:p>
            <a:r>
              <a:rPr lang="es-ES" sz="1200" i="1" dirty="0"/>
              <a:t> </a:t>
            </a:r>
            <a:endParaRPr lang="es-CO" sz="1200" dirty="0"/>
          </a:p>
          <a:p>
            <a:pPr lvl="0"/>
            <a:r>
              <a:rPr lang="es-ES" sz="1200" i="1" dirty="0"/>
              <a:t>Estadística descriptiva tomado de: </a:t>
            </a:r>
            <a:r>
              <a:rPr lang="es-ES" sz="1200" i="1" dirty="0">
                <a:hlinkClick r:id="rId2"/>
              </a:rPr>
              <a:t>http://www.ditutor.com/estadistica/estadistica.html</a:t>
            </a:r>
            <a:r>
              <a:rPr lang="es-ES" sz="1200" i="1" dirty="0"/>
              <a:t> recuperado el 30 octubre, 2014</a:t>
            </a:r>
            <a:endParaRPr lang="es-CO" sz="1200" dirty="0"/>
          </a:p>
          <a:p>
            <a:r>
              <a:rPr lang="es-ES" sz="1200" i="1" dirty="0"/>
              <a:t> </a:t>
            </a:r>
            <a:endParaRPr lang="es-CO" sz="1200" dirty="0"/>
          </a:p>
          <a:p>
            <a:pPr lvl="0"/>
            <a:r>
              <a:rPr lang="es-ES" sz="1200" i="1" dirty="0"/>
              <a:t>Fernando Bárcena, El delirio de las palabras, Herder, Barcelona, 2003, p. 88.</a:t>
            </a:r>
            <a:endParaRPr lang="es-CO" sz="1200" dirty="0"/>
          </a:p>
          <a:p>
            <a:r>
              <a:rPr lang="es-ES" sz="1200" i="1" dirty="0"/>
              <a:t> </a:t>
            </a:r>
            <a:endParaRPr lang="es-CO" sz="1200" dirty="0"/>
          </a:p>
          <a:p>
            <a:pPr lvl="0"/>
            <a:r>
              <a:rPr lang="es-ES" sz="1200" i="1" dirty="0"/>
              <a:t>Fundación Iberoamericana de Seguridad y Salud Ocupacional FISO,  </a:t>
            </a:r>
            <a:r>
              <a:rPr lang="es-ES" sz="1200" i="1" dirty="0">
                <a:hlinkClick r:id="rId3"/>
              </a:rPr>
              <a:t>https://www.google.com.co/webhp?sourceid=chrome-instant&amp;ion=1&amp;espv=2&amp;ie=UTF-8#q=fiso%20indicadores</a:t>
            </a:r>
            <a:r>
              <a:rPr lang="es-ES" sz="1200" i="1" dirty="0"/>
              <a:t>. Oscar Nieto Z.</a:t>
            </a:r>
            <a:endParaRPr lang="es-CO" sz="1200" dirty="0"/>
          </a:p>
          <a:p>
            <a:r>
              <a:rPr lang="es-ES" sz="1200" i="1" dirty="0"/>
              <a:t> </a:t>
            </a:r>
            <a:endParaRPr lang="es-CO" sz="1200" dirty="0"/>
          </a:p>
          <a:p>
            <a:pPr lvl="0"/>
            <a:r>
              <a:rPr lang="es-ES" sz="1200" i="1" dirty="0"/>
              <a:t>Indicadores de Gestión tomado de: </a:t>
            </a:r>
            <a:r>
              <a:rPr lang="es-ES" sz="1200" i="1" dirty="0">
                <a:hlinkClick r:id="rId4"/>
              </a:rPr>
              <a:t>https://www.youtube.com/watch?v=S0qNoLka1Zk</a:t>
            </a:r>
            <a:r>
              <a:rPr lang="es-ES" sz="1200" i="1" dirty="0"/>
              <a:t>;</a:t>
            </a:r>
            <a:endParaRPr lang="es-CO" sz="1200" dirty="0"/>
          </a:p>
          <a:p>
            <a:r>
              <a:rPr lang="es-ES" sz="1200" i="1" dirty="0"/>
              <a:t> </a:t>
            </a:r>
            <a:endParaRPr lang="es-CO" sz="1200" dirty="0"/>
          </a:p>
          <a:p>
            <a:pPr lvl="0"/>
            <a:r>
              <a:rPr lang="es-ES" sz="1200" i="1" dirty="0"/>
              <a:t>Ministerio de trabajo, (2014). Decreto 1443, implementación del Sistema de Gestión de la Seguridad y Salud en el trabajo. Recuperado de </a:t>
            </a:r>
            <a:r>
              <a:rPr lang="es-ES" sz="1200" i="1" dirty="0">
                <a:hlinkClick r:id="rId5"/>
              </a:rPr>
              <a:t>http://www.arlsura.com/index.php/decretos/2147-decreto-1443-de-2014</a:t>
            </a:r>
            <a:endParaRPr lang="es-CO" sz="1200" dirty="0"/>
          </a:p>
          <a:p>
            <a:r>
              <a:rPr lang="es-ES" sz="1200" i="1" dirty="0"/>
              <a:t> </a:t>
            </a:r>
            <a:endParaRPr lang="es-CO" sz="1200" dirty="0"/>
          </a:p>
          <a:p>
            <a:pPr lvl="0"/>
            <a:r>
              <a:rPr lang="es-ES" sz="1200" i="1" dirty="0"/>
              <a:t>Nieto (2010) Desarrollo de Indicadores para programas de seguridad y salud y ambiente</a:t>
            </a:r>
            <a:endParaRPr lang="es-CO" sz="1200" dirty="0"/>
          </a:p>
          <a:p>
            <a:r>
              <a:rPr lang="es-ES" sz="1200" i="1" dirty="0"/>
              <a:t> </a:t>
            </a:r>
            <a:endParaRPr lang="es-CO" sz="1200" dirty="0"/>
          </a:p>
          <a:p>
            <a:pPr lvl="0"/>
            <a:r>
              <a:rPr lang="es-ES" sz="1200" i="1" dirty="0"/>
              <a:t>Centro de escritura javeriano. Normas APA, sexta edición. </a:t>
            </a:r>
            <a:endParaRPr lang="es-CO" sz="1200" dirty="0"/>
          </a:p>
          <a:p>
            <a:r>
              <a:rPr lang="es-ES" sz="1200" i="1" dirty="0"/>
              <a:t> </a:t>
            </a:r>
            <a:endParaRPr lang="es-CO" sz="1200" dirty="0"/>
          </a:p>
          <a:p>
            <a:pPr lvl="0"/>
            <a:r>
              <a:rPr lang="es-ES" sz="1200" i="1" dirty="0"/>
              <a:t>Ramírez, Herman. Notas de clase en capacitación ARL Sura. 2014</a:t>
            </a:r>
            <a:endParaRPr lang="es-CO" sz="1200" dirty="0"/>
          </a:p>
          <a:p>
            <a:r>
              <a:rPr lang="es-ES" i="1" dirty="0"/>
              <a:t> </a:t>
            </a:r>
            <a:endParaRPr lang="es-CO" dirty="0"/>
          </a:p>
          <a:p>
            <a:r>
              <a:rPr lang="es-ES" i="1" dirty="0"/>
              <a:t> </a:t>
            </a:r>
            <a:endParaRPr lang="es-CO" dirty="0"/>
          </a:p>
          <a:p>
            <a:endParaRPr lang="es-CO" dirty="0"/>
          </a:p>
        </p:txBody>
      </p:sp>
    </p:spTree>
    <p:extLst>
      <p:ext uri="{BB962C8B-B14F-4D97-AF65-F5344CB8AC3E}">
        <p14:creationId xmlns:p14="http://schemas.microsoft.com/office/powerpoint/2010/main" val="349597652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123238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Autores </a:t>
            </a:r>
          </a:p>
        </p:txBody>
      </p:sp>
      <p:sp>
        <p:nvSpPr>
          <p:cNvPr id="5" name="CuadroTexto 4"/>
          <p:cNvSpPr txBox="1"/>
          <p:nvPr/>
        </p:nvSpPr>
        <p:spPr>
          <a:xfrm>
            <a:off x="184731" y="3147608"/>
            <a:ext cx="8190643" cy="1200329"/>
          </a:xfrm>
          <a:prstGeom prst="rect">
            <a:avLst/>
          </a:prstGeom>
          <a:noFill/>
          <a:ln>
            <a:solidFill>
              <a:schemeClr val="accent1"/>
            </a:solidFill>
          </a:ln>
        </p:spPr>
        <p:txBody>
          <a:bodyPr wrap="square" rtlCol="0">
            <a:spAutoFit/>
          </a:bodyPr>
          <a:lstStyle/>
          <a:p>
            <a:r>
              <a:rPr lang="es-CO" sz="2400" b="1" i="1" dirty="0">
                <a:solidFill>
                  <a:srgbClr val="0070C0"/>
                </a:solidFill>
              </a:rPr>
              <a:t>Inés Cecilia Pulgarín </a:t>
            </a:r>
            <a:r>
              <a:rPr lang="es-CO" sz="2400" b="1" i="1" dirty="0" smtClean="0">
                <a:solidFill>
                  <a:srgbClr val="0070C0"/>
                </a:solidFill>
              </a:rPr>
              <a:t>Cardona</a:t>
            </a:r>
          </a:p>
          <a:p>
            <a:r>
              <a:rPr lang="es-CO" sz="2400" b="1" i="1" dirty="0" smtClean="0">
                <a:solidFill>
                  <a:srgbClr val="0070C0"/>
                </a:solidFill>
              </a:rPr>
              <a:t>Eilyn Navarro Navarro  </a:t>
            </a:r>
            <a:endParaRPr lang="es-CO" sz="2400" b="1" i="1" dirty="0">
              <a:solidFill>
                <a:srgbClr val="0070C0"/>
              </a:solidFill>
            </a:endParaRPr>
          </a:p>
          <a:p>
            <a:endParaRPr lang="es-CO" sz="2400" dirty="0">
              <a:solidFill>
                <a:srgbClr val="0070C0"/>
              </a:solidFill>
            </a:endParaRPr>
          </a:p>
        </p:txBody>
      </p:sp>
    </p:spTree>
    <p:extLst>
      <p:ext uri="{BB962C8B-B14F-4D97-AF65-F5344CB8AC3E}">
        <p14:creationId xmlns:p14="http://schemas.microsoft.com/office/powerpoint/2010/main" val="15817551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356700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a:t>
            </a:r>
            <a:r>
              <a:rPr lang="es-CO" sz="2400" b="1" dirty="0">
                <a:solidFill>
                  <a:srgbClr val="77C319"/>
                </a:solidFill>
                <a:latin typeface="Calibri" panose="020F0502020204030204" pitchFamily="34" charset="0"/>
                <a:ea typeface="Calibri" panose="020F0502020204030204" pitchFamily="34" charset="0"/>
                <a:cs typeface="Times New Roman" panose="02020603050405020304" pitchFamily="18" charset="0"/>
              </a:rPr>
              <a:t>1.  Cuidado de uno mismo</a:t>
            </a:r>
          </a:p>
        </p:txBody>
      </p:sp>
      <p:sp>
        <p:nvSpPr>
          <p:cNvPr id="6" name="3 Rectángulo"/>
          <p:cNvSpPr/>
          <p:nvPr/>
        </p:nvSpPr>
        <p:spPr>
          <a:xfrm>
            <a:off x="260517" y="1661891"/>
            <a:ext cx="8340144" cy="2937403"/>
          </a:xfrm>
          <a:prstGeom prst="rect">
            <a:avLst/>
          </a:prstGeom>
          <a:solidFill>
            <a:schemeClr val="bg1">
              <a:lumMod val="9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r>
              <a:rPr lang="es-CO" b="1" dirty="0">
                <a:solidFill>
                  <a:schemeClr val="tx1"/>
                </a:solidFill>
              </a:rPr>
              <a:t>En mi vida, tiene importancia mejorar continuamente? ¿A qué aspectos hago referencia con el anterior interrogante?</a:t>
            </a:r>
            <a:endParaRPr lang="es-CO" dirty="0">
              <a:solidFill>
                <a:schemeClr val="tx1"/>
              </a:solidFill>
            </a:endParaRPr>
          </a:p>
          <a:p>
            <a:r>
              <a:rPr lang="es-CO" b="1" dirty="0">
                <a:solidFill>
                  <a:schemeClr val="tx1"/>
                </a:solidFill>
              </a:rPr>
              <a:t> </a:t>
            </a:r>
            <a:endParaRPr lang="es-CO" dirty="0">
              <a:solidFill>
                <a:schemeClr val="tx1"/>
              </a:solidFill>
            </a:endParaRPr>
          </a:p>
          <a:p>
            <a:pPr lvl="0"/>
            <a:r>
              <a:rPr lang="es-CO" b="1" dirty="0">
                <a:solidFill>
                  <a:schemeClr val="tx1"/>
                </a:solidFill>
              </a:rPr>
              <a:t> ¿Por qué es importante planear mi vida y luego evaluar si se ha cumplido lo planeado?</a:t>
            </a:r>
            <a:endParaRPr lang="es-CO" dirty="0">
              <a:solidFill>
                <a:schemeClr val="tx1"/>
              </a:solidFill>
            </a:endParaRPr>
          </a:p>
          <a:p>
            <a:r>
              <a:rPr lang="es-CO" b="1" dirty="0">
                <a:solidFill>
                  <a:schemeClr val="tx1"/>
                </a:solidFill>
              </a:rPr>
              <a:t> </a:t>
            </a:r>
            <a:endParaRPr lang="es-CO" dirty="0">
              <a:solidFill>
                <a:schemeClr val="tx1"/>
              </a:solidFill>
            </a:endParaRPr>
          </a:p>
          <a:p>
            <a:pPr lvl="0"/>
            <a:r>
              <a:rPr lang="es-CO" b="1" dirty="0">
                <a:solidFill>
                  <a:schemeClr val="tx1"/>
                </a:solidFill>
              </a:rPr>
              <a:t>¿Realizo evaluación de mi vida en cuanto a lo que he planeado y realizado?</a:t>
            </a:r>
            <a:endParaRPr lang="es-CO" dirty="0">
              <a:solidFill>
                <a:schemeClr val="tx1"/>
              </a:solidFill>
            </a:endParaRPr>
          </a:p>
          <a:p>
            <a:r>
              <a:rPr lang="es-CO" b="1" dirty="0">
                <a:solidFill>
                  <a:schemeClr val="tx1"/>
                </a:solidFill>
              </a:rPr>
              <a:t> </a:t>
            </a:r>
            <a:endParaRPr lang="es-CO" dirty="0">
              <a:solidFill>
                <a:schemeClr val="tx1"/>
              </a:solidFill>
            </a:endParaRPr>
          </a:p>
          <a:p>
            <a:pPr lvl="0"/>
            <a:r>
              <a:rPr lang="es-CO" b="1" dirty="0">
                <a:solidFill>
                  <a:schemeClr val="tx1"/>
                </a:solidFill>
              </a:rPr>
              <a:t>¿En mi vida he realizado la planificación de lo que quiero hacer, lo hago y verifico que esté bien hecho?  </a:t>
            </a:r>
            <a:endParaRPr lang="es-CO" dirty="0">
              <a:solidFill>
                <a:schemeClr val="tx1"/>
              </a:solidFill>
            </a:endParaRPr>
          </a:p>
          <a:p>
            <a:pPr lvl="0" algn="ctr"/>
            <a:endParaRPr lang="es-CO" b="1" dirty="0">
              <a:solidFill>
                <a:schemeClr val="tx1"/>
              </a:solidFill>
            </a:endParaRPr>
          </a:p>
        </p:txBody>
      </p:sp>
    </p:spTree>
    <p:extLst>
      <p:ext uri="{BB962C8B-B14F-4D97-AF65-F5344CB8AC3E}">
        <p14:creationId xmlns:p14="http://schemas.microsoft.com/office/powerpoint/2010/main" val="1306754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31767" y="232465"/>
            <a:ext cx="568886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algn="ctr" defTabSz="914400" eaLnBrk="0" fontAlgn="base" hangingPunct="0">
              <a:spcBef>
                <a:spcPct val="0"/>
              </a:spcBef>
              <a:spcAft>
                <a:spcPct val="0"/>
              </a:spcAft>
            </a:pPr>
            <a:r>
              <a:rPr lang="es-CO" sz="2400" b="1" dirty="0">
                <a:solidFill>
                  <a:srgbClr val="77C319"/>
                </a:solidFill>
                <a:latin typeface="Calibri" panose="020F0502020204030204" pitchFamily="34" charset="0"/>
                <a:ea typeface="Calibri" panose="020F0502020204030204" pitchFamily="34" charset="0"/>
                <a:cs typeface="Times New Roman" panose="02020603050405020304" pitchFamily="18" charset="0"/>
              </a:rPr>
              <a:t>1.  Construyendo el cuidado de uno mismo </a:t>
            </a:r>
          </a:p>
        </p:txBody>
      </p:sp>
      <p:sp>
        <p:nvSpPr>
          <p:cNvPr id="6" name="Rectangle 4"/>
          <p:cNvSpPr>
            <a:spLocks noChangeArrowheads="1"/>
          </p:cNvSpPr>
          <p:nvPr/>
        </p:nvSpPr>
        <p:spPr bwMode="auto">
          <a:xfrm>
            <a:off x="-76694" y="871463"/>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OBJETIVO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7" name="CuadroTexto 6"/>
          <p:cNvSpPr txBox="1"/>
          <p:nvPr/>
        </p:nvSpPr>
        <p:spPr>
          <a:xfrm>
            <a:off x="49193" y="1279939"/>
            <a:ext cx="8680574" cy="1200329"/>
          </a:xfrm>
          <a:prstGeom prst="rect">
            <a:avLst/>
          </a:prstGeom>
          <a:noFill/>
          <a:ln>
            <a:solidFill>
              <a:schemeClr val="accent1"/>
            </a:solidFill>
          </a:ln>
        </p:spPr>
        <p:txBody>
          <a:bodyPr wrap="square" rtlCol="0">
            <a:spAutoFit/>
          </a:bodyPr>
          <a:lstStyle/>
          <a:p>
            <a:pPr lvl="0" algn="just"/>
            <a:r>
              <a:rPr lang="es-ES" dirty="0"/>
              <a:t>Identificar como se planea en la vida, como se ejecuta y como se verifica, para mantener una vida digna¨ .</a:t>
            </a:r>
            <a:endParaRPr lang="es-CO" dirty="0"/>
          </a:p>
          <a:p>
            <a:endParaRPr lang="es-CO" dirty="0"/>
          </a:p>
          <a:p>
            <a:endParaRPr lang="es-CO" dirty="0"/>
          </a:p>
        </p:txBody>
      </p:sp>
      <p:sp>
        <p:nvSpPr>
          <p:cNvPr id="9" name="Rectangle 4"/>
          <p:cNvSpPr>
            <a:spLocks noChangeArrowheads="1"/>
          </p:cNvSpPr>
          <p:nvPr/>
        </p:nvSpPr>
        <p:spPr bwMode="auto">
          <a:xfrm>
            <a:off x="-76694" y="2463498"/>
            <a:ext cx="182434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sz="2000" b="1" u="none" strike="noStrike" cap="none" normalizeH="0" baseline="0" dirty="0" smtClean="0">
                <a:ln>
                  <a:noFill/>
                </a:ln>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PASO A PASO</a:t>
            </a:r>
            <a:endParaRPr kumimoji="0" lang="es-CO" sz="2000" b="0" u="none" strike="noStrike" cap="none" normalizeH="0" baseline="0" dirty="0" smtClean="0">
              <a:ln>
                <a:noFill/>
              </a:ln>
              <a:solidFill>
                <a:schemeClr val="tx1"/>
              </a:solidFill>
              <a:effectLst/>
              <a:latin typeface="Arial" panose="020B0604020202020204" pitchFamily="34" charset="0"/>
            </a:endParaRPr>
          </a:p>
        </p:txBody>
      </p:sp>
      <p:sp>
        <p:nvSpPr>
          <p:cNvPr id="8" name="CuadroTexto 7"/>
          <p:cNvSpPr txBox="1"/>
          <p:nvPr/>
        </p:nvSpPr>
        <p:spPr>
          <a:xfrm>
            <a:off x="49193" y="2863608"/>
            <a:ext cx="8680574" cy="3139321"/>
          </a:xfrm>
          <a:prstGeom prst="rect">
            <a:avLst/>
          </a:prstGeom>
          <a:noFill/>
          <a:ln>
            <a:solidFill>
              <a:schemeClr val="accent1"/>
            </a:solidFill>
          </a:ln>
        </p:spPr>
        <p:txBody>
          <a:bodyPr wrap="square" rtlCol="0">
            <a:spAutoFit/>
          </a:bodyPr>
          <a:lstStyle/>
          <a:p>
            <a:pPr lvl="0" algn="just"/>
            <a:r>
              <a:rPr lang="es-ES" dirty="0"/>
              <a:t>“PINTANDO NUESTRA VIDA: UNA OPORTUNIDAD PARA IDENTIFICAR COMO PLANEO, HAGO Y VERIFICO</a:t>
            </a:r>
          </a:p>
          <a:p>
            <a:pPr lvl="0" algn="just"/>
            <a:endParaRPr lang="es-ES" dirty="0"/>
          </a:p>
          <a:p>
            <a:pPr marL="742950" lvl="1" indent="-285750">
              <a:buFont typeface="Wingdings" panose="05000000000000000000" pitchFamily="2" charset="2"/>
              <a:buChar char="§"/>
            </a:pPr>
            <a:r>
              <a:rPr lang="es-ES" dirty="0" smtClean="0"/>
              <a:t>Los </a:t>
            </a:r>
            <a:r>
              <a:rPr lang="es-ES" dirty="0"/>
              <a:t>estudiantes contarán con una hoja de papel; utilizan colores, vinilos o crayolas.</a:t>
            </a:r>
            <a:endParaRPr lang="es-CO" sz="1600" dirty="0"/>
          </a:p>
          <a:p>
            <a:pPr marL="742950" lvl="1" indent="-285750">
              <a:buFont typeface="Arial" panose="020B0604020202020204" pitchFamily="34" charset="0"/>
              <a:buChar char="•"/>
            </a:pPr>
            <a:r>
              <a:rPr lang="es-ES" dirty="0"/>
              <a:t>Cada estudiante realizará una pintura inspirada en su propia vida, desde que era niño.</a:t>
            </a:r>
            <a:endParaRPr lang="es-CO" sz="1600" dirty="0"/>
          </a:p>
          <a:p>
            <a:pPr marL="742950" lvl="1" indent="-285750">
              <a:buFont typeface="Arial" panose="020B0604020202020204" pitchFamily="34" charset="0"/>
              <a:buChar char="•"/>
            </a:pPr>
            <a:r>
              <a:rPr lang="es-ES" dirty="0"/>
              <a:t>Se llevará a cabo la motivación para llevarlo a dejar imágenes o signos, desde lo que su sentir lo lleve a dejar plasmado en la pintura, que le representan los deseos que ha tenido desde niño, los que ha realizado y considera que </a:t>
            </a:r>
            <a:r>
              <a:rPr lang="es-ES" b="1" dirty="0"/>
              <a:t>no </a:t>
            </a:r>
            <a:r>
              <a:rPr lang="es-ES" dirty="0"/>
              <a:t>ha logrado desarrollar en el transcurso de su vida. </a:t>
            </a:r>
            <a:endParaRPr lang="es-CO" sz="1600" dirty="0"/>
          </a:p>
          <a:p>
            <a:pPr algn="just"/>
            <a:endParaRPr lang="es-CO" dirty="0"/>
          </a:p>
        </p:txBody>
      </p:sp>
    </p:spTree>
    <p:extLst>
      <p:ext uri="{BB962C8B-B14F-4D97-AF65-F5344CB8AC3E}">
        <p14:creationId xmlns:p14="http://schemas.microsoft.com/office/powerpoint/2010/main" val="16950424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59026" y="232465"/>
            <a:ext cx="585031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s-CO" sz="2400" dirty="0">
                <a:solidFill>
                  <a:srgbClr val="77C319"/>
                </a:solidFill>
                <a:latin typeface="Calibri" panose="020F0502020204030204" pitchFamily="34" charset="0"/>
                <a:ea typeface="Calibri" panose="020F0502020204030204" pitchFamily="34" charset="0"/>
                <a:cs typeface="Times New Roman" panose="02020603050405020304" pitchFamily="18" charset="0"/>
              </a:rPr>
              <a:t> </a:t>
            </a:r>
            <a:r>
              <a:rPr lang="es-CO" sz="2400" b="1" dirty="0">
                <a:solidFill>
                  <a:srgbClr val="77C319"/>
                </a:solidFill>
                <a:latin typeface="Calibri" panose="020F0502020204030204" pitchFamily="34" charset="0"/>
                <a:ea typeface="Calibri" panose="020F0502020204030204" pitchFamily="34" charset="0"/>
                <a:cs typeface="Times New Roman" panose="02020603050405020304" pitchFamily="18" charset="0"/>
              </a:rPr>
              <a:t>1.  Contextualización cuidado de uno mismo</a:t>
            </a:r>
          </a:p>
        </p:txBody>
      </p:sp>
      <p:sp>
        <p:nvSpPr>
          <p:cNvPr id="6" name="3 Rectángulo"/>
          <p:cNvSpPr/>
          <p:nvPr/>
        </p:nvSpPr>
        <p:spPr>
          <a:xfrm>
            <a:off x="159026" y="1160061"/>
            <a:ext cx="8680174" cy="4722124"/>
          </a:xfrm>
          <a:prstGeom prst="rect">
            <a:avLst/>
          </a:prstGeom>
          <a:solidFill>
            <a:sysClr val="window" lastClr="FFFFFF">
              <a:lumMod val="95000"/>
            </a:sysClr>
          </a:solidFill>
          <a:ln w="25400" cap="flat" cmpd="sng" algn="ctr">
            <a:solidFill>
              <a:srgbClr val="9BBB59">
                <a:lumMod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15000"/>
              </a:lnSpc>
              <a:spcBef>
                <a:spcPts val="0"/>
              </a:spcBef>
              <a:spcAft>
                <a:spcPts val="1000"/>
              </a:spcAft>
              <a:buClrTx/>
              <a:buSzTx/>
              <a:buFontTx/>
              <a:buNone/>
              <a:tabLst/>
              <a:defRPr/>
            </a:pPr>
            <a:r>
              <a:rPr kumimoji="0" lang="es-ES" sz="2800" b="0" i="0" u="none" strike="noStrike" kern="0" cap="none" spc="0" normalizeH="0" baseline="0" noProof="0" dirty="0">
                <a:ln>
                  <a:noFill/>
                </a:ln>
                <a:effectLst/>
                <a:uLnTx/>
                <a:uFillTx/>
                <a:latin typeface="Calibri"/>
                <a:ea typeface="Calibri" panose="020F0502020204030204" pitchFamily="34" charset="0"/>
                <a:cs typeface="Times New Roman" panose="02020603050405020304" pitchFamily="18" charset="0"/>
              </a:rPr>
              <a:t> </a:t>
            </a:r>
            <a:endParaRPr kumimoji="0" lang="es-ES" sz="2800" b="0" i="0" u="none" strike="noStrike" kern="0" cap="none" spc="0" normalizeH="0" baseline="0" noProof="0" dirty="0" smtClean="0">
              <a:ln>
                <a:noFill/>
              </a:ln>
              <a:effectLst/>
              <a:uLnTx/>
              <a:uFillTx/>
              <a:latin typeface="Calibri"/>
              <a:ea typeface="Calibri" panose="020F0502020204030204" pitchFamily="34" charset="0"/>
              <a:cs typeface="Times New Roman" panose="02020603050405020304" pitchFamily="18" charset="0"/>
            </a:endParaRPr>
          </a:p>
          <a:p>
            <a:pPr marL="0" marR="0" lvl="0" indent="0" defTabSz="914400" eaLnBrk="1" fontAlgn="auto" latinLnBrk="0" hangingPunct="1">
              <a:lnSpc>
                <a:spcPct val="115000"/>
              </a:lnSpc>
              <a:spcBef>
                <a:spcPts val="0"/>
              </a:spcBef>
              <a:spcAft>
                <a:spcPts val="1000"/>
              </a:spcAft>
              <a:buClrTx/>
              <a:buSzTx/>
              <a:buFontTx/>
              <a:buNone/>
              <a:tabLst/>
              <a:defRPr/>
            </a:pPr>
            <a:r>
              <a:rPr kumimoji="0" lang="es-ES" b="0" i="0" u="none" strike="noStrike" kern="0" cap="none" spc="0" normalizeH="0" baseline="0" noProof="0" dirty="0" smtClean="0">
                <a:ln>
                  <a:noFill/>
                </a:ln>
                <a:effectLst/>
                <a:uLnTx/>
                <a:uFillTx/>
                <a:latin typeface="Calibri"/>
                <a:ea typeface="Calibri" panose="020F0502020204030204" pitchFamily="34" charset="0"/>
                <a:cs typeface="Times New Roman" panose="02020603050405020304" pitchFamily="18" charset="0"/>
              </a:rPr>
              <a:t>Mis </a:t>
            </a:r>
            <a:r>
              <a:rPr kumimoji="0" lang="es-ES" b="0" i="0" u="none" strike="noStrike" kern="0" cap="none" spc="0" normalizeH="0" baseline="0" noProof="0" dirty="0">
                <a:ln>
                  <a:noFill/>
                </a:ln>
                <a:effectLst/>
                <a:uLnTx/>
                <a:uFillTx/>
                <a:latin typeface="Calibri"/>
                <a:ea typeface="Calibri" panose="020F0502020204030204" pitchFamily="34" charset="0"/>
                <a:cs typeface="Times New Roman" panose="02020603050405020304" pitchFamily="18" charset="0"/>
              </a:rPr>
              <a:t>experiencias </a:t>
            </a:r>
            <a:r>
              <a:rPr kumimoji="0" lang="es-ES" b="0" i="0" u="none" strike="noStrike" kern="0" cap="none" spc="0" normalizeH="0" baseline="0" noProof="0" dirty="0" smtClean="0">
                <a:ln>
                  <a:noFill/>
                </a:ln>
                <a:effectLst/>
                <a:uLnTx/>
                <a:uFillTx/>
                <a:latin typeface="Calibri"/>
                <a:ea typeface="Calibri" panose="020F0502020204030204" pitchFamily="34" charset="0"/>
                <a:cs typeface="Times New Roman" panose="02020603050405020304" pitchFamily="18" charset="0"/>
              </a:rPr>
              <a:t>previas</a:t>
            </a:r>
          </a:p>
          <a:p>
            <a:pPr algn="just"/>
            <a:r>
              <a:rPr lang="es-ES" dirty="0"/>
              <a:t>En el cuidado de uno mismo inicialmente se debe hacer conciencia de los peligros a los cuales el estudiante se ve expuesto en su trabajo y vida cotidiana, de acuerdo con la Unidad de Aprendizaje que pretende </a:t>
            </a:r>
            <a:r>
              <a:rPr lang="es-CO" dirty="0"/>
              <a:t>definir e interpretar los conceptos de los indicadores del Sistema de Gestión en Seguridad y Salud en el Trabajo, que sirven para evaluar la gestión integral en la empresa y poder realizar los ajustes necesarios al SGSST, dando cumplimiento a los requisitos de la legislación</a:t>
            </a:r>
            <a:r>
              <a:rPr lang="es-CO" dirty="0" smtClean="0"/>
              <a:t>.</a:t>
            </a:r>
          </a:p>
          <a:p>
            <a:pPr algn="just"/>
            <a:endParaRPr lang="es-CO" dirty="0"/>
          </a:p>
          <a:p>
            <a:pPr lvl="0" algn="just"/>
            <a:r>
              <a:rPr lang="es-ES" b="1" dirty="0"/>
              <a:t>¿Qué planeo en mi trabajo para mejorar la seguridad y la salud?</a:t>
            </a:r>
            <a:endParaRPr lang="es-CO" dirty="0"/>
          </a:p>
          <a:p>
            <a:pPr lvl="0" algn="just"/>
            <a:r>
              <a:rPr lang="es-ES" b="1" dirty="0"/>
              <a:t> ¿Qué actividades ejecuto en mi trabajo para mejorar mi seguridad y mi salud?   </a:t>
            </a:r>
            <a:endParaRPr lang="es-CO" dirty="0"/>
          </a:p>
          <a:p>
            <a:pPr lvl="0" algn="just"/>
            <a:r>
              <a:rPr lang="es-ES" b="1" dirty="0"/>
              <a:t>¿Cómo reviso lo que me afecta en cuanto a mi seguridad y mi salud en el trabajo?</a:t>
            </a:r>
            <a:endParaRPr lang="es-CO" dirty="0"/>
          </a:p>
          <a:p>
            <a:pPr lvl="0" algn="just"/>
            <a:r>
              <a:rPr lang="es-ES" b="1" dirty="0"/>
              <a:t>¿Qué emociones me genera no revisar si mejoraran las condiciones de seguridad y salud en mi trabajo y por qué? </a:t>
            </a:r>
            <a:endParaRPr lang="es-CO" dirty="0"/>
          </a:p>
          <a:p>
            <a:r>
              <a:rPr lang="es-ES" sz="2000" dirty="0"/>
              <a:t> </a:t>
            </a:r>
            <a:endParaRPr lang="es-CO" sz="2000" dirty="0"/>
          </a:p>
          <a:p>
            <a:pPr lvl="0" defTabSz="914400">
              <a:lnSpc>
                <a:spcPct val="115000"/>
              </a:lnSpc>
              <a:spcAft>
                <a:spcPts val="1000"/>
              </a:spcAft>
              <a:defRPr/>
            </a:pPr>
            <a:endParaRPr lang="es-CO" sz="2000" kern="0" dirty="0">
              <a:ea typeface="Calibri" panose="020F0502020204030204" pitchFamily="34" charset="0"/>
              <a:cs typeface="Times New Roman" panose="02020603050405020304" pitchFamily="18" charset="0"/>
            </a:endParaRPr>
          </a:p>
          <a:p>
            <a:pPr marL="0" marR="0" lvl="0" indent="0" defTabSz="914400" eaLnBrk="1" fontAlgn="auto" latinLnBrk="0" hangingPunct="1">
              <a:lnSpc>
                <a:spcPct val="115000"/>
              </a:lnSpc>
              <a:spcBef>
                <a:spcPts val="0"/>
              </a:spcBef>
              <a:spcAft>
                <a:spcPts val="1000"/>
              </a:spcAft>
              <a:buClrTx/>
              <a:buSzTx/>
              <a:buFontTx/>
              <a:buNone/>
              <a:tabLst/>
              <a:defRPr/>
            </a:pPr>
            <a:endParaRPr kumimoji="0" lang="es-CO" sz="2000" b="0" i="0" u="none" strike="noStrike" kern="0" cap="none" spc="0" normalizeH="0" baseline="0" noProof="0" dirty="0">
              <a:ln>
                <a:noFill/>
              </a:ln>
              <a:effectLst/>
              <a:uLnTx/>
              <a:uFillTx/>
              <a:latin typeface="Calibri"/>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458474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1187</TotalTime>
  <Words>4869</Words>
  <Application>Microsoft Macintosh PowerPoint</Application>
  <PresentationFormat>On-screen Show (4:3)</PresentationFormat>
  <Paragraphs>690</Paragraphs>
  <Slides>62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62</vt:i4>
      </vt:variant>
    </vt:vector>
  </HeadingPairs>
  <TitlesOfParts>
    <vt:vector size="69" baseType="lpstr">
      <vt:lpstr>Arial Black</vt:lpstr>
      <vt:lpstr>Calibri</vt:lpstr>
      <vt:lpstr>Tahoma</vt:lpstr>
      <vt:lpstr>Times New Roman</vt:lpstr>
      <vt:lpstr>Wingdings</vt:lpstr>
      <vt:lpstr>Arial</vt: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Silvia Aguirre</dc:creator>
  <cp:lastModifiedBy>Clara E Restrepo B</cp:lastModifiedBy>
  <cp:revision>226</cp:revision>
  <dcterms:created xsi:type="dcterms:W3CDTF">2015-01-22T21:04:18Z</dcterms:created>
  <dcterms:modified xsi:type="dcterms:W3CDTF">2016-05-12T16:24:45Z</dcterms:modified>
</cp:coreProperties>
</file>