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sldIdLst>
    <p:sldId id="259" r:id="rId2"/>
    <p:sldId id="260" r:id="rId3"/>
    <p:sldId id="266" r:id="rId4"/>
    <p:sldId id="471" r:id="rId5"/>
    <p:sldId id="326" r:id="rId6"/>
    <p:sldId id="426" r:id="rId7"/>
    <p:sldId id="337" r:id="rId8"/>
    <p:sldId id="272" r:id="rId9"/>
    <p:sldId id="274" r:id="rId10"/>
    <p:sldId id="427" r:id="rId11"/>
    <p:sldId id="428" r:id="rId12"/>
    <p:sldId id="276" r:id="rId13"/>
    <p:sldId id="439" r:id="rId14"/>
    <p:sldId id="340" r:id="rId15"/>
    <p:sldId id="429" r:id="rId16"/>
    <p:sldId id="341" r:id="rId17"/>
    <p:sldId id="343" r:id="rId18"/>
    <p:sldId id="277" r:id="rId19"/>
    <p:sldId id="342" r:id="rId20"/>
    <p:sldId id="344" r:id="rId21"/>
    <p:sldId id="345" r:id="rId22"/>
    <p:sldId id="346" r:id="rId23"/>
    <p:sldId id="431" r:id="rId24"/>
    <p:sldId id="430" r:id="rId25"/>
    <p:sldId id="432" r:id="rId26"/>
    <p:sldId id="433" r:id="rId27"/>
    <p:sldId id="469" r:id="rId28"/>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C319"/>
    <a:srgbClr val="15ACFF"/>
    <a:srgbClr val="00FFCC"/>
    <a:srgbClr val="0094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D113A9D2-9D6B-4929-AA2D-F23B5EE8CBE7}" styleName="Estilo temático 2 - Énfasis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Estilo temático 2 - Énfasis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Estilo temático 2 - Énfasis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Estilo temático 2 - Énfasis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Estilo temático 2 - Énfasis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81" autoAdjust="0"/>
    <p:restoredTop sz="92643"/>
  </p:normalViewPr>
  <p:slideViewPr>
    <p:cSldViewPr snapToGrid="0" snapToObjects="1">
      <p:cViewPr>
        <p:scale>
          <a:sx n="70" d="100"/>
          <a:sy n="70" d="100"/>
        </p:scale>
        <p:origin x="640" y="-42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dirty="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8E38D1-5B87-4930-957B-5A678626311F}" type="datetimeFigureOut">
              <a:rPr lang="es-ES_tradnl" smtClean="0"/>
              <a:t>30/6/16</a:t>
            </a:fld>
            <a:endParaRPr lang="es-ES_tradnl" dirty="0"/>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ES_tradnl" dirty="0"/>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dirty="0"/>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0B5807-2D8D-40AA-85EE-5D95CD940C2B}" type="slidenum">
              <a:rPr lang="es-ES_tradnl" smtClean="0"/>
              <a:t>‹#›</a:t>
            </a:fld>
            <a:endParaRPr lang="es-ES_tradnl" dirty="0"/>
          </a:p>
        </p:txBody>
      </p:sp>
    </p:spTree>
    <p:extLst>
      <p:ext uri="{BB962C8B-B14F-4D97-AF65-F5344CB8AC3E}">
        <p14:creationId xmlns:p14="http://schemas.microsoft.com/office/powerpoint/2010/main" val="20702200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56FBA424-403B-47C3-B86F-C530A1A313EF}" type="slidenum">
              <a:rPr lang="es-CO" smtClean="0"/>
              <a:t>1</a:t>
            </a:fld>
            <a:endParaRPr lang="es-CO" dirty="0"/>
          </a:p>
        </p:txBody>
      </p:sp>
    </p:spTree>
    <p:extLst>
      <p:ext uri="{BB962C8B-B14F-4D97-AF65-F5344CB8AC3E}">
        <p14:creationId xmlns:p14="http://schemas.microsoft.com/office/powerpoint/2010/main" val="1454288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dirty="0" smtClean="0"/>
              <a:t>Ver</a:t>
            </a:r>
            <a:r>
              <a:rPr lang="es-CO" baseline="0" dirty="0" smtClean="0"/>
              <a:t> cartilla páginas 23 a 25</a:t>
            </a:r>
            <a:endParaRPr lang="es-ES_tradnl" dirty="0"/>
          </a:p>
        </p:txBody>
      </p:sp>
      <p:sp>
        <p:nvSpPr>
          <p:cNvPr id="4" name="Marcador de número de diapositiva 3"/>
          <p:cNvSpPr>
            <a:spLocks noGrp="1"/>
          </p:cNvSpPr>
          <p:nvPr>
            <p:ph type="sldNum" sz="quarter" idx="10"/>
          </p:nvPr>
        </p:nvSpPr>
        <p:spPr/>
        <p:txBody>
          <a:bodyPr/>
          <a:lstStyle/>
          <a:p>
            <a:fld id="{EB0B5807-2D8D-40AA-85EE-5D95CD940C2B}" type="slidenum">
              <a:rPr lang="es-ES_tradnl" smtClean="0"/>
              <a:t>5</a:t>
            </a:fld>
            <a:endParaRPr lang="es-ES_tradnl" dirty="0"/>
          </a:p>
        </p:txBody>
      </p:sp>
    </p:spTree>
    <p:extLst>
      <p:ext uri="{BB962C8B-B14F-4D97-AF65-F5344CB8AC3E}">
        <p14:creationId xmlns:p14="http://schemas.microsoft.com/office/powerpoint/2010/main" val="10800979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dirty="0" smtClean="0"/>
              <a:t>Ver</a:t>
            </a:r>
            <a:r>
              <a:rPr lang="es-CO" baseline="0" dirty="0" smtClean="0"/>
              <a:t> cartilla páginas 23 a 25</a:t>
            </a:r>
            <a:endParaRPr lang="es-ES_tradnl" dirty="0"/>
          </a:p>
        </p:txBody>
      </p:sp>
      <p:sp>
        <p:nvSpPr>
          <p:cNvPr id="4" name="Marcador de número de diapositiva 3"/>
          <p:cNvSpPr>
            <a:spLocks noGrp="1"/>
          </p:cNvSpPr>
          <p:nvPr>
            <p:ph type="sldNum" sz="quarter" idx="10"/>
          </p:nvPr>
        </p:nvSpPr>
        <p:spPr/>
        <p:txBody>
          <a:bodyPr/>
          <a:lstStyle/>
          <a:p>
            <a:fld id="{EB0B5807-2D8D-40AA-85EE-5D95CD940C2B}" type="slidenum">
              <a:rPr lang="es-ES_tradnl" smtClean="0"/>
              <a:t>6</a:t>
            </a:fld>
            <a:endParaRPr lang="es-ES_tradnl" dirty="0"/>
          </a:p>
        </p:txBody>
      </p:sp>
    </p:spTree>
    <p:extLst>
      <p:ext uri="{BB962C8B-B14F-4D97-AF65-F5344CB8AC3E}">
        <p14:creationId xmlns:p14="http://schemas.microsoft.com/office/powerpoint/2010/main" val="23602703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dirty="0" smtClean="0"/>
              <a:t>Ver cartilla página</a:t>
            </a:r>
            <a:r>
              <a:rPr lang="es-CO" baseline="0" dirty="0" smtClean="0"/>
              <a:t> 39 a 57</a:t>
            </a:r>
            <a:endParaRPr lang="es-ES_tradnl" dirty="0"/>
          </a:p>
        </p:txBody>
      </p:sp>
      <p:sp>
        <p:nvSpPr>
          <p:cNvPr id="4" name="Marcador de número de diapositiva 3"/>
          <p:cNvSpPr>
            <a:spLocks noGrp="1"/>
          </p:cNvSpPr>
          <p:nvPr>
            <p:ph type="sldNum" sz="quarter" idx="10"/>
          </p:nvPr>
        </p:nvSpPr>
        <p:spPr/>
        <p:txBody>
          <a:bodyPr/>
          <a:lstStyle/>
          <a:p>
            <a:fld id="{EB0B5807-2D8D-40AA-85EE-5D95CD940C2B}" type="slidenum">
              <a:rPr lang="es-ES_tradnl" smtClean="0"/>
              <a:t>12</a:t>
            </a:fld>
            <a:endParaRPr lang="es-ES_tradnl" dirty="0"/>
          </a:p>
        </p:txBody>
      </p:sp>
    </p:spTree>
    <p:extLst>
      <p:ext uri="{BB962C8B-B14F-4D97-AF65-F5344CB8AC3E}">
        <p14:creationId xmlns:p14="http://schemas.microsoft.com/office/powerpoint/2010/main" val="30545693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dirty="0" smtClean="0"/>
              <a:t>Ver cartilla página</a:t>
            </a:r>
            <a:r>
              <a:rPr lang="es-CO" baseline="0" dirty="0" smtClean="0"/>
              <a:t> 39 a 57</a:t>
            </a:r>
            <a:endParaRPr lang="es-ES_tradnl" dirty="0"/>
          </a:p>
        </p:txBody>
      </p:sp>
      <p:sp>
        <p:nvSpPr>
          <p:cNvPr id="4" name="Marcador de número de diapositiva 3"/>
          <p:cNvSpPr>
            <a:spLocks noGrp="1"/>
          </p:cNvSpPr>
          <p:nvPr>
            <p:ph type="sldNum" sz="quarter" idx="10"/>
          </p:nvPr>
        </p:nvSpPr>
        <p:spPr/>
        <p:txBody>
          <a:bodyPr/>
          <a:lstStyle/>
          <a:p>
            <a:fld id="{EB0B5807-2D8D-40AA-85EE-5D95CD940C2B}" type="slidenum">
              <a:rPr lang="es-ES_tradnl" smtClean="0"/>
              <a:t>13</a:t>
            </a:fld>
            <a:endParaRPr lang="es-ES_tradnl" dirty="0"/>
          </a:p>
        </p:txBody>
      </p:sp>
    </p:spTree>
    <p:extLst>
      <p:ext uri="{BB962C8B-B14F-4D97-AF65-F5344CB8AC3E}">
        <p14:creationId xmlns:p14="http://schemas.microsoft.com/office/powerpoint/2010/main" val="36479712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042824B2-ABB5-014F-A6E2-40296137E319}" type="datetimeFigureOut">
              <a:rPr lang="es-ES" smtClean="0"/>
              <a:t>30/6/16</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322D3129-0687-2747-B23B-08220C9A178D}" type="slidenum">
              <a:rPr lang="es-ES" smtClean="0"/>
              <a:t>‹#›</a:t>
            </a:fld>
            <a:endParaRPr lang="es-ES" dirty="0"/>
          </a:p>
        </p:txBody>
      </p:sp>
    </p:spTree>
    <p:extLst>
      <p:ext uri="{BB962C8B-B14F-4D97-AF65-F5344CB8AC3E}">
        <p14:creationId xmlns:p14="http://schemas.microsoft.com/office/powerpoint/2010/main" val="7452780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1600200"/>
            <a:ext cx="8229600" cy="4525963"/>
          </a:xfrm>
          <a:prstGeom prst="rect">
            <a:avLst/>
          </a:prstGeo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42824B2-ABB5-014F-A6E2-40296137E319}" type="datetimeFigureOut">
              <a:rPr lang="es-ES" smtClean="0"/>
              <a:t>30/6/16</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322D3129-0687-2747-B23B-08220C9A178D}" type="slidenum">
              <a:rPr lang="es-ES" smtClean="0"/>
              <a:t>‹#›</a:t>
            </a:fld>
            <a:endParaRPr lang="es-ES" dirty="0"/>
          </a:p>
        </p:txBody>
      </p:sp>
    </p:spTree>
    <p:extLst>
      <p:ext uri="{BB962C8B-B14F-4D97-AF65-F5344CB8AC3E}">
        <p14:creationId xmlns:p14="http://schemas.microsoft.com/office/powerpoint/2010/main" val="23474439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a:prstGeom prst="rect">
            <a:avLst/>
          </a:prstGeo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42824B2-ABB5-014F-A6E2-40296137E319}" type="datetimeFigureOut">
              <a:rPr lang="es-ES" smtClean="0"/>
              <a:t>30/6/16</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322D3129-0687-2747-B23B-08220C9A178D}" type="slidenum">
              <a:rPr lang="es-ES" smtClean="0"/>
              <a:t>‹#›</a:t>
            </a:fld>
            <a:endParaRPr lang="es-ES" dirty="0"/>
          </a:p>
        </p:txBody>
      </p:sp>
    </p:spTree>
    <p:extLst>
      <p:ext uri="{BB962C8B-B14F-4D97-AF65-F5344CB8AC3E}">
        <p14:creationId xmlns:p14="http://schemas.microsoft.com/office/powerpoint/2010/main" val="30921229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a:xfrm>
            <a:off x="457200" y="1600200"/>
            <a:ext cx="8229600" cy="4525963"/>
          </a:xfrm>
          <a:prstGeom prst="rect">
            <a:avLst/>
          </a:prstGeo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42824B2-ABB5-014F-A6E2-40296137E319}" type="datetimeFigureOut">
              <a:rPr lang="es-ES" smtClean="0"/>
              <a:t>30/6/16</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322D3129-0687-2747-B23B-08220C9A178D}" type="slidenum">
              <a:rPr lang="es-ES" smtClean="0"/>
              <a:t>‹#›</a:t>
            </a:fld>
            <a:endParaRPr lang="es-ES" dirty="0"/>
          </a:p>
        </p:txBody>
      </p:sp>
    </p:spTree>
    <p:extLst>
      <p:ext uri="{BB962C8B-B14F-4D97-AF65-F5344CB8AC3E}">
        <p14:creationId xmlns:p14="http://schemas.microsoft.com/office/powerpoint/2010/main" val="42409003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042824B2-ABB5-014F-A6E2-40296137E319}" type="datetimeFigureOut">
              <a:rPr lang="es-ES" smtClean="0"/>
              <a:t>30/6/16</a:t>
            </a:fld>
            <a:endParaRPr lang="es-ES" dirty="0"/>
          </a:p>
        </p:txBody>
      </p:sp>
      <p:sp>
        <p:nvSpPr>
          <p:cNvPr id="5" name="Marcador de pie de página 4"/>
          <p:cNvSpPr>
            <a:spLocks noGrp="1"/>
          </p:cNvSpPr>
          <p:nvPr>
            <p:ph type="ftr" sz="quarter" idx="11"/>
          </p:nvPr>
        </p:nvSpPr>
        <p:spPr/>
        <p:txBody>
          <a:bodyPr/>
          <a:lstStyle/>
          <a:p>
            <a:endParaRPr lang="es-ES" dirty="0"/>
          </a:p>
        </p:txBody>
      </p:sp>
      <p:sp>
        <p:nvSpPr>
          <p:cNvPr id="6" name="Marcador de número de diapositiva 5"/>
          <p:cNvSpPr>
            <a:spLocks noGrp="1"/>
          </p:cNvSpPr>
          <p:nvPr>
            <p:ph type="sldNum" sz="quarter" idx="12"/>
          </p:nvPr>
        </p:nvSpPr>
        <p:spPr/>
        <p:txBody>
          <a:bodyPr/>
          <a:lstStyle/>
          <a:p>
            <a:fld id="{322D3129-0687-2747-B23B-08220C9A178D}" type="slidenum">
              <a:rPr lang="es-ES" smtClean="0"/>
              <a:t>‹#›</a:t>
            </a:fld>
            <a:endParaRPr lang="es-ES" dirty="0"/>
          </a:p>
        </p:txBody>
      </p:sp>
    </p:spTree>
    <p:extLst>
      <p:ext uri="{BB962C8B-B14F-4D97-AF65-F5344CB8AC3E}">
        <p14:creationId xmlns:p14="http://schemas.microsoft.com/office/powerpoint/2010/main" val="26395741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042824B2-ABB5-014F-A6E2-40296137E319}" type="datetimeFigureOut">
              <a:rPr lang="es-ES" smtClean="0"/>
              <a:t>30/6/16</a:t>
            </a:fld>
            <a:endParaRPr lang="es-ES" dirty="0"/>
          </a:p>
        </p:txBody>
      </p:sp>
      <p:sp>
        <p:nvSpPr>
          <p:cNvPr id="6" name="Marcador de pie de página 5"/>
          <p:cNvSpPr>
            <a:spLocks noGrp="1"/>
          </p:cNvSpPr>
          <p:nvPr>
            <p:ph type="ftr" sz="quarter" idx="11"/>
          </p:nvPr>
        </p:nvSpPr>
        <p:spPr/>
        <p:txBody>
          <a:bodyPr/>
          <a:lstStyle/>
          <a:p>
            <a:endParaRPr lang="es-ES" dirty="0"/>
          </a:p>
        </p:txBody>
      </p:sp>
      <p:sp>
        <p:nvSpPr>
          <p:cNvPr id="7" name="Marcador de número de diapositiva 6"/>
          <p:cNvSpPr>
            <a:spLocks noGrp="1"/>
          </p:cNvSpPr>
          <p:nvPr>
            <p:ph type="sldNum" sz="quarter" idx="12"/>
          </p:nvPr>
        </p:nvSpPr>
        <p:spPr/>
        <p:txBody>
          <a:bodyPr/>
          <a:lstStyle/>
          <a:p>
            <a:fld id="{322D3129-0687-2747-B23B-08220C9A178D}" type="slidenum">
              <a:rPr lang="es-ES" smtClean="0"/>
              <a:t>‹#›</a:t>
            </a:fld>
            <a:endParaRPr lang="es-ES" dirty="0"/>
          </a:p>
        </p:txBody>
      </p:sp>
    </p:spTree>
    <p:extLst>
      <p:ext uri="{BB962C8B-B14F-4D97-AF65-F5344CB8AC3E}">
        <p14:creationId xmlns:p14="http://schemas.microsoft.com/office/powerpoint/2010/main" val="25207462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042824B2-ABB5-014F-A6E2-40296137E319}" type="datetimeFigureOut">
              <a:rPr lang="es-ES" smtClean="0"/>
              <a:t>30/6/16</a:t>
            </a:fld>
            <a:endParaRPr lang="es-ES" dirty="0"/>
          </a:p>
        </p:txBody>
      </p:sp>
      <p:sp>
        <p:nvSpPr>
          <p:cNvPr id="8" name="Marcador de pie de página 7"/>
          <p:cNvSpPr>
            <a:spLocks noGrp="1"/>
          </p:cNvSpPr>
          <p:nvPr>
            <p:ph type="ftr" sz="quarter" idx="11"/>
          </p:nvPr>
        </p:nvSpPr>
        <p:spPr/>
        <p:txBody>
          <a:bodyPr/>
          <a:lstStyle/>
          <a:p>
            <a:endParaRPr lang="es-ES" dirty="0"/>
          </a:p>
        </p:txBody>
      </p:sp>
      <p:sp>
        <p:nvSpPr>
          <p:cNvPr id="9" name="Marcador de número de diapositiva 8"/>
          <p:cNvSpPr>
            <a:spLocks noGrp="1"/>
          </p:cNvSpPr>
          <p:nvPr>
            <p:ph type="sldNum" sz="quarter" idx="12"/>
          </p:nvPr>
        </p:nvSpPr>
        <p:spPr/>
        <p:txBody>
          <a:bodyPr/>
          <a:lstStyle/>
          <a:p>
            <a:fld id="{322D3129-0687-2747-B23B-08220C9A178D}" type="slidenum">
              <a:rPr lang="es-ES" smtClean="0"/>
              <a:t>‹#›</a:t>
            </a:fld>
            <a:endParaRPr lang="es-ES" dirty="0"/>
          </a:p>
        </p:txBody>
      </p:sp>
    </p:spTree>
    <p:extLst>
      <p:ext uri="{BB962C8B-B14F-4D97-AF65-F5344CB8AC3E}">
        <p14:creationId xmlns:p14="http://schemas.microsoft.com/office/powerpoint/2010/main" val="2941531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042824B2-ABB5-014F-A6E2-40296137E319}" type="datetimeFigureOut">
              <a:rPr lang="es-ES" smtClean="0"/>
              <a:t>30/6/16</a:t>
            </a:fld>
            <a:endParaRPr lang="es-ES" dirty="0"/>
          </a:p>
        </p:txBody>
      </p:sp>
      <p:sp>
        <p:nvSpPr>
          <p:cNvPr id="4" name="Marcador de pie de página 3"/>
          <p:cNvSpPr>
            <a:spLocks noGrp="1"/>
          </p:cNvSpPr>
          <p:nvPr>
            <p:ph type="ftr" sz="quarter" idx="11"/>
          </p:nvPr>
        </p:nvSpPr>
        <p:spPr/>
        <p:txBody>
          <a:bodyPr/>
          <a:lstStyle/>
          <a:p>
            <a:endParaRPr lang="es-ES" dirty="0"/>
          </a:p>
        </p:txBody>
      </p:sp>
      <p:sp>
        <p:nvSpPr>
          <p:cNvPr id="5" name="Marcador de número de diapositiva 4"/>
          <p:cNvSpPr>
            <a:spLocks noGrp="1"/>
          </p:cNvSpPr>
          <p:nvPr>
            <p:ph type="sldNum" sz="quarter" idx="12"/>
          </p:nvPr>
        </p:nvSpPr>
        <p:spPr/>
        <p:txBody>
          <a:bodyPr/>
          <a:lstStyle/>
          <a:p>
            <a:fld id="{322D3129-0687-2747-B23B-08220C9A178D}" type="slidenum">
              <a:rPr lang="es-ES" smtClean="0"/>
              <a:t>‹#›</a:t>
            </a:fld>
            <a:endParaRPr lang="es-ES" dirty="0"/>
          </a:p>
        </p:txBody>
      </p:sp>
    </p:spTree>
    <p:extLst>
      <p:ext uri="{BB962C8B-B14F-4D97-AF65-F5344CB8AC3E}">
        <p14:creationId xmlns:p14="http://schemas.microsoft.com/office/powerpoint/2010/main" val="1439834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042824B2-ABB5-014F-A6E2-40296137E319}" type="datetimeFigureOut">
              <a:rPr lang="es-ES" smtClean="0"/>
              <a:t>30/6/16</a:t>
            </a:fld>
            <a:endParaRPr lang="es-ES" dirty="0"/>
          </a:p>
        </p:txBody>
      </p:sp>
      <p:sp>
        <p:nvSpPr>
          <p:cNvPr id="3" name="Marcador de pie de página 2"/>
          <p:cNvSpPr>
            <a:spLocks noGrp="1"/>
          </p:cNvSpPr>
          <p:nvPr>
            <p:ph type="ftr" sz="quarter" idx="11"/>
          </p:nvPr>
        </p:nvSpPr>
        <p:spPr/>
        <p:txBody>
          <a:bodyPr/>
          <a:lstStyle/>
          <a:p>
            <a:endParaRPr lang="es-ES" dirty="0"/>
          </a:p>
        </p:txBody>
      </p:sp>
      <p:sp>
        <p:nvSpPr>
          <p:cNvPr id="4" name="Marcador de número de diapositiva 3"/>
          <p:cNvSpPr>
            <a:spLocks noGrp="1"/>
          </p:cNvSpPr>
          <p:nvPr>
            <p:ph type="sldNum" sz="quarter" idx="12"/>
          </p:nvPr>
        </p:nvSpPr>
        <p:spPr/>
        <p:txBody>
          <a:bodyPr/>
          <a:lstStyle/>
          <a:p>
            <a:fld id="{322D3129-0687-2747-B23B-08220C9A178D}" type="slidenum">
              <a:rPr lang="es-ES" smtClean="0"/>
              <a:t>‹#›</a:t>
            </a:fld>
            <a:endParaRPr lang="es-ES" dirty="0"/>
          </a:p>
        </p:txBody>
      </p:sp>
    </p:spTree>
    <p:extLst>
      <p:ext uri="{BB962C8B-B14F-4D97-AF65-F5344CB8AC3E}">
        <p14:creationId xmlns:p14="http://schemas.microsoft.com/office/powerpoint/2010/main" val="18672272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042824B2-ABB5-014F-A6E2-40296137E319}" type="datetimeFigureOut">
              <a:rPr lang="es-ES" smtClean="0"/>
              <a:t>30/6/16</a:t>
            </a:fld>
            <a:endParaRPr lang="es-ES" dirty="0"/>
          </a:p>
        </p:txBody>
      </p:sp>
      <p:sp>
        <p:nvSpPr>
          <p:cNvPr id="6" name="Marcador de pie de página 5"/>
          <p:cNvSpPr>
            <a:spLocks noGrp="1"/>
          </p:cNvSpPr>
          <p:nvPr>
            <p:ph type="ftr" sz="quarter" idx="11"/>
          </p:nvPr>
        </p:nvSpPr>
        <p:spPr/>
        <p:txBody>
          <a:bodyPr/>
          <a:lstStyle/>
          <a:p>
            <a:endParaRPr lang="es-ES" dirty="0"/>
          </a:p>
        </p:txBody>
      </p:sp>
      <p:sp>
        <p:nvSpPr>
          <p:cNvPr id="7" name="Marcador de número de diapositiva 6"/>
          <p:cNvSpPr>
            <a:spLocks noGrp="1"/>
          </p:cNvSpPr>
          <p:nvPr>
            <p:ph type="sldNum" sz="quarter" idx="12"/>
          </p:nvPr>
        </p:nvSpPr>
        <p:spPr/>
        <p:txBody>
          <a:bodyPr/>
          <a:lstStyle/>
          <a:p>
            <a:fld id="{322D3129-0687-2747-B23B-08220C9A178D}" type="slidenum">
              <a:rPr lang="es-ES" smtClean="0"/>
              <a:t>‹#›</a:t>
            </a:fld>
            <a:endParaRPr lang="es-ES" dirty="0"/>
          </a:p>
        </p:txBody>
      </p:sp>
    </p:spTree>
    <p:extLst>
      <p:ext uri="{BB962C8B-B14F-4D97-AF65-F5344CB8AC3E}">
        <p14:creationId xmlns:p14="http://schemas.microsoft.com/office/powerpoint/2010/main" val="15781465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dirty="0"/>
          </a:p>
        </p:txBody>
      </p:sp>
      <p:sp>
        <p:nvSpPr>
          <p:cNvPr id="4" name="Marcador de tex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042824B2-ABB5-014F-A6E2-40296137E319}" type="datetimeFigureOut">
              <a:rPr lang="es-ES" smtClean="0"/>
              <a:t>30/6/16</a:t>
            </a:fld>
            <a:endParaRPr lang="es-ES" dirty="0"/>
          </a:p>
        </p:txBody>
      </p:sp>
      <p:sp>
        <p:nvSpPr>
          <p:cNvPr id="6" name="Marcador de pie de página 5"/>
          <p:cNvSpPr>
            <a:spLocks noGrp="1"/>
          </p:cNvSpPr>
          <p:nvPr>
            <p:ph type="ftr" sz="quarter" idx="11"/>
          </p:nvPr>
        </p:nvSpPr>
        <p:spPr/>
        <p:txBody>
          <a:bodyPr/>
          <a:lstStyle/>
          <a:p>
            <a:endParaRPr lang="es-ES" dirty="0"/>
          </a:p>
        </p:txBody>
      </p:sp>
      <p:sp>
        <p:nvSpPr>
          <p:cNvPr id="7" name="Marcador de número de diapositiva 6"/>
          <p:cNvSpPr>
            <a:spLocks noGrp="1"/>
          </p:cNvSpPr>
          <p:nvPr>
            <p:ph type="sldNum" sz="quarter" idx="12"/>
          </p:nvPr>
        </p:nvSpPr>
        <p:spPr/>
        <p:txBody>
          <a:bodyPr/>
          <a:lstStyle/>
          <a:p>
            <a:fld id="{322D3129-0687-2747-B23B-08220C9A178D}" type="slidenum">
              <a:rPr lang="es-ES" smtClean="0"/>
              <a:t>‹#›</a:t>
            </a:fld>
            <a:endParaRPr lang="es-ES" dirty="0"/>
          </a:p>
        </p:txBody>
      </p:sp>
    </p:spTree>
    <p:extLst>
      <p:ext uri="{BB962C8B-B14F-4D97-AF65-F5344CB8AC3E}">
        <p14:creationId xmlns:p14="http://schemas.microsoft.com/office/powerpoint/2010/main" val="237860030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dirty="0" smtClean="0"/>
              <a:t>Clic para editar título</a:t>
            </a:r>
            <a:endParaRPr lang="es-ES" dirty="0"/>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2824B2-ABB5-014F-A6E2-40296137E319}" type="datetimeFigureOut">
              <a:rPr lang="es-ES" smtClean="0"/>
              <a:t>30/6/16</a:t>
            </a:fld>
            <a:endParaRPr lang="es-ES" dirty="0"/>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dirty="0"/>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2D3129-0687-2747-B23B-08220C9A178D}" type="slidenum">
              <a:rPr lang="es-ES" smtClean="0"/>
              <a:t>‹#›</a:t>
            </a:fld>
            <a:endParaRPr lang="es-ES" dirty="0"/>
          </a:p>
        </p:txBody>
      </p:sp>
      <p:pic>
        <p:nvPicPr>
          <p:cNvPr id="8" name="Imagen 7" descr="Presentacion.jp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95370" y="411163"/>
            <a:ext cx="8833502" cy="6446837"/>
          </a:xfrm>
          <a:prstGeom prst="rect">
            <a:avLst/>
          </a:prstGeom>
        </p:spPr>
      </p:pic>
    </p:spTree>
    <p:extLst>
      <p:ext uri="{BB962C8B-B14F-4D97-AF65-F5344CB8AC3E}">
        <p14:creationId xmlns:p14="http://schemas.microsoft.com/office/powerpoint/2010/main" val="424146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13.xml.rels><?xml version="1.0" encoding="UTF-8" standalone="yes"?>
<Relationships xmlns="http://schemas.openxmlformats.org/package/2006/relationships"><Relationship Id="rId3" Type="http://schemas.openxmlformats.org/officeDocument/2006/relationships/image" Target="../media/image9.jpg"/><Relationship Id="rId4" Type="http://schemas.openxmlformats.org/officeDocument/2006/relationships/hyperlink" Target="https://www.google.com.co/url?sa=i&amp;rct=j&amp;q=&amp;esrc=s&amp;source=images&amp;cd=&amp;cad=rja&amp;uact=8&amp;ved=0ahUKEwjKlsaB7OHMAhWM1x4KHbNSBgcQjRwIBw&amp;url=https://www.emaze.com/@AOWROZFR/ESTUDIO-DE-CASO&amp;psig=AFQjCNHj3TPbEOg4Q_YGk_Jmk4gyjUxerQ&amp;ust=1463599410168963" TargetMode="External"/><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jpg"/><Relationship Id="rId3" Type="http://schemas.openxmlformats.org/officeDocument/2006/relationships/hyperlink" Target="http://shounyalamillatallerliderazgo.blogspot.com.co/p/1-ensayo-sobre-las-habilidades-de.html"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jpg"/><Relationship Id="rId3" Type="http://schemas.openxmlformats.org/officeDocument/2006/relationships/hyperlink" Target="http://up-spain.com/blog/wp-content/uploads/2015/02/Trabajo-en-equipo.jp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 Id="rId3"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2.jpg"/><Relationship Id="rId3" Type="http://schemas.openxmlformats.org/officeDocument/2006/relationships/hyperlink" Target="http://www.grandespymes.com.ar/2015/09/02/4-tips-para-el-verdadero-trabajo-en-equipo/"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3.jpg"/><Relationship Id="rId3" Type="http://schemas.openxmlformats.org/officeDocument/2006/relationships/hyperlink" Target="http://greatowork.com/ventajas-y-desventajas-del-trabajo-en-equipo/"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4.jpg"/><Relationship Id="rId3" Type="http://schemas.openxmlformats.org/officeDocument/2006/relationships/hyperlink" Target="http://negociosonlineymas.blogspot.com.co/2015/01/como-hacer-un-buen-trabajo-en-equipo.html"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5.jpg"/><Relationship Id="rId3" Type="http://schemas.openxmlformats.org/officeDocument/2006/relationships/hyperlink" Target="http://fress.co/30-imagenes-de-trabajo-en-equipo/"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6.jpg"/><Relationship Id="rId3" Type="http://schemas.openxmlformats.org/officeDocument/2006/relationships/hyperlink" Target="http://pensardesdeeltinto.es/la-carreta-trabajo-en-equipo/"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7.jpg"/><Relationship Id="rId3" Type="http://schemas.openxmlformats.org/officeDocument/2006/relationships/hyperlink" Target="http://www.coscatl.com/blog/trabajo_equipo_impacto_resultados"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www.edutedis.com/cursos-privados/catalogo-de-cursos/recursoshumanos/comunicacion-efectiva-y-trabajo-en-equipo/" TargetMode="External"/><Relationship Id="rId4" Type="http://schemas.openxmlformats.org/officeDocument/2006/relationships/hyperlink" Target="http://www.edutedis.com/fileadmin/user_upload/Formacion_continua/cursos_tablet/2-12_Comunicacion_efectiva.pdf" TargetMode="External"/><Relationship Id="rId1" Type="http://schemas.openxmlformats.org/officeDocument/2006/relationships/slideLayout" Target="../slideLayouts/slideLayout1.xml"/><Relationship Id="rId2" Type="http://schemas.openxmlformats.org/officeDocument/2006/relationships/hyperlink" Target="http://www.edutedis.com/cursos-privados/catalogo-de-cursos/recursos-humanos/comunicacion-efectiva-y-trabajo-en-equipo/"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8.png"/><Relationship Id="rId3" Type="http://schemas.microsoft.com/office/2007/relationships/hdphoto" Target="../media/hdphoto1.wdp"/></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jpeg"/><Relationship Id="rId3" Type="http://schemas.openxmlformats.org/officeDocument/2006/relationships/hyperlink" Target="http://ticonarace.blogspot.com.co/2015/11/habilidades-sociales.html"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hyperlink" Target="https://tallersocialdevaldeorras.wordpress.com/talleres-de-desarrollo-personal/habilidades-sociales/" TargetMode="External"/><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4" Type="http://schemas.openxmlformats.org/officeDocument/2006/relationships/hyperlink" Target="http://semanaeconomica.com/article/management/gerencia/166792-habilidades-blandas-se-puede-ensenar-a-ser-lider/" TargetMode="External"/><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jpg"/><Relationship Id="rId3" Type="http://schemas.openxmlformats.org/officeDocument/2006/relationships/hyperlink" Target="http://www.salesup.com/crm-online/cc-trabajo-en-equipo.s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5090823" y="2123266"/>
            <a:ext cx="3535472" cy="1366528"/>
          </a:xfrm>
          <a:prstGeom prst="rect">
            <a:avLst/>
          </a:prstGeom>
        </p:spPr>
        <p:txBody>
          <a:bodyPr wrap="square">
            <a:spAutoFit/>
          </a:bodyPr>
          <a:lstStyle/>
          <a:p>
            <a:pPr algn="ctr">
              <a:lnSpc>
                <a:spcPct val="115000"/>
              </a:lnSpc>
            </a:pPr>
            <a:r>
              <a:rPr lang="es-CO" sz="2400" b="1" dirty="0" smtClean="0">
                <a:solidFill>
                  <a:srgbClr val="0070C0"/>
                </a:solidFill>
                <a:ea typeface="Calibri" panose="020F0502020204030204" pitchFamily="34" charset="0"/>
                <a:cs typeface="Times New Roman" panose="02020603050405020304" pitchFamily="18" charset="0"/>
              </a:rPr>
              <a:t>HABILIDADES DE LIDERAZGO PARA EL TRABAJO EN EQUIPO</a:t>
            </a:r>
            <a:endParaRPr lang="es-CO" sz="2400" b="1" dirty="0">
              <a:solidFill>
                <a:srgbClr val="0070C0"/>
              </a:solidFill>
              <a:ea typeface="Calibri" panose="020F0502020204030204" pitchFamily="34" charset="0"/>
              <a:cs typeface="Times New Roman" panose="02020603050405020304" pitchFamily="18" charset="0"/>
            </a:endParaRPr>
          </a:p>
        </p:txBody>
      </p:sp>
      <p:pic>
        <p:nvPicPr>
          <p:cNvPr id="5" name="Imagen 4"/>
          <p:cNvPicPr>
            <a:picLocks noChangeAspect="1"/>
          </p:cNvPicPr>
          <p:nvPr/>
        </p:nvPicPr>
        <p:blipFill>
          <a:blip r:embed="rId3"/>
          <a:stretch>
            <a:fillRect/>
          </a:stretch>
        </p:blipFill>
        <p:spPr>
          <a:xfrm>
            <a:off x="337653" y="1209869"/>
            <a:ext cx="4407825" cy="4407825"/>
          </a:xfrm>
          <a:prstGeom prst="rect">
            <a:avLst/>
          </a:prstGeom>
        </p:spPr>
      </p:pic>
    </p:spTree>
    <p:extLst>
      <p:ext uri="{BB962C8B-B14F-4D97-AF65-F5344CB8AC3E}">
        <p14:creationId xmlns:p14="http://schemas.microsoft.com/office/powerpoint/2010/main" val="326171788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12" name="Título 1"/>
          <p:cNvSpPr txBox="1">
            <a:spLocks/>
          </p:cNvSpPr>
          <p:nvPr/>
        </p:nvSpPr>
        <p:spPr>
          <a:xfrm>
            <a:off x="207127" y="80217"/>
            <a:ext cx="6399083" cy="61823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2, Competencias de un líder</a:t>
            </a:r>
            <a:endParaRPr lang="es-ES" sz="2400" dirty="0">
              <a:solidFill>
                <a:srgbClr val="77C319"/>
              </a:solidFill>
            </a:endParaRPr>
          </a:p>
        </p:txBody>
      </p:sp>
      <p:sp>
        <p:nvSpPr>
          <p:cNvPr id="3" name="2 CuadroTexto"/>
          <p:cNvSpPr txBox="1"/>
          <p:nvPr/>
        </p:nvSpPr>
        <p:spPr>
          <a:xfrm>
            <a:off x="491319" y="1576001"/>
            <a:ext cx="8147714" cy="3970318"/>
          </a:xfrm>
          <a:prstGeom prst="rect">
            <a:avLst/>
          </a:prstGeom>
          <a:noFill/>
        </p:spPr>
        <p:txBody>
          <a:bodyPr wrap="square" rtlCol="0">
            <a:spAutoFit/>
          </a:bodyPr>
          <a:lstStyle/>
          <a:p>
            <a:pPr marL="285750" indent="-285750" algn="just">
              <a:buFont typeface="Arial" pitchFamily="34" charset="0"/>
              <a:buChar char="•"/>
            </a:pPr>
            <a:r>
              <a:rPr lang="es-CO" b="1" dirty="0" smtClean="0"/>
              <a:t>Dar información: </a:t>
            </a:r>
            <a:r>
              <a:rPr lang="es-CO" dirty="0"/>
              <a:t>Lo más importante a la hora de comunicar una información, decisión, opinión </a:t>
            </a:r>
            <a:r>
              <a:rPr lang="es-CO" dirty="0" smtClean="0"/>
              <a:t>es decidir </a:t>
            </a:r>
            <a:r>
              <a:rPr lang="es-CO" dirty="0"/>
              <a:t>la postura a tomar. Aunque parezca algo tan evidente, la experiencia nos </a:t>
            </a:r>
            <a:r>
              <a:rPr lang="es-CO" dirty="0" smtClean="0"/>
              <a:t>demuestra que </a:t>
            </a:r>
            <a:r>
              <a:rPr lang="es-CO" dirty="0"/>
              <a:t>si no se tiene muy clara cuál será nuestra postura, abrimos un camino a </a:t>
            </a:r>
            <a:r>
              <a:rPr lang="es-CO" dirty="0" smtClean="0"/>
              <a:t>la </a:t>
            </a:r>
            <a:r>
              <a:rPr lang="es-CO" dirty="0"/>
              <a:t>ambivalencia, y esto hará que seamos presa fácil de la manipulación</a:t>
            </a:r>
            <a:r>
              <a:rPr lang="es-CO" dirty="0" smtClean="0"/>
              <a:t>.</a:t>
            </a:r>
          </a:p>
          <a:p>
            <a:pPr marL="285750" indent="-285750" algn="just">
              <a:buFont typeface="Arial" pitchFamily="34" charset="0"/>
              <a:buChar char="•"/>
            </a:pPr>
            <a:endParaRPr lang="es-CO" dirty="0"/>
          </a:p>
          <a:p>
            <a:pPr marL="285750" indent="-285750" algn="just">
              <a:buFont typeface="Arial" pitchFamily="34" charset="0"/>
              <a:buChar char="•"/>
            </a:pPr>
            <a:r>
              <a:rPr lang="es-CO" b="1" dirty="0" smtClean="0"/>
              <a:t>Hacer criticas: </a:t>
            </a:r>
            <a:r>
              <a:rPr lang="es-CO" dirty="0"/>
              <a:t>Hacer una crítica puede llegar a ser con relativa frecuencia una experiencia </a:t>
            </a:r>
            <a:r>
              <a:rPr lang="es-CO" dirty="0" smtClean="0"/>
              <a:t>difícil, incluso </a:t>
            </a:r>
            <a:r>
              <a:rPr lang="es-CO" dirty="0"/>
              <a:t>un riesgo para la convivencia social y </a:t>
            </a:r>
            <a:r>
              <a:rPr lang="es-CO" dirty="0" smtClean="0"/>
              <a:t>laboral. Sin </a:t>
            </a:r>
            <a:r>
              <a:rPr lang="es-CO" dirty="0"/>
              <a:t>embargo, hacer una crítica, puede ser también una oportunidad para </a:t>
            </a:r>
            <a:r>
              <a:rPr lang="es-CO" dirty="0" smtClean="0"/>
              <a:t>el desarrollo </a:t>
            </a:r>
            <a:r>
              <a:rPr lang="es-CO" dirty="0"/>
              <a:t>personal y social A través de ella y con su práctica podemos ayudar a </a:t>
            </a:r>
            <a:r>
              <a:rPr lang="es-CO" dirty="0" smtClean="0"/>
              <a:t>mejorar nuestras </a:t>
            </a:r>
            <a:r>
              <a:rPr lang="es-CO" dirty="0"/>
              <a:t>relaciones interpersonales, los servicios que producimos y las condiciones en </a:t>
            </a:r>
            <a:r>
              <a:rPr lang="es-CO" dirty="0" smtClean="0"/>
              <a:t>las que trabajamos. Porque criticar no es otra cosa que dar criterios para cambiar. Criticar no es humillar, ni tiene por qué ser una experiencia dolorosa para quien la hace ni para quien la recibe.</a:t>
            </a:r>
            <a:endParaRPr lang="es-CO" dirty="0"/>
          </a:p>
        </p:txBody>
      </p:sp>
    </p:spTree>
    <p:extLst>
      <p:ext uri="{BB962C8B-B14F-4D97-AF65-F5344CB8AC3E}">
        <p14:creationId xmlns:p14="http://schemas.microsoft.com/office/powerpoint/2010/main" val="19194903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12" name="Título 1"/>
          <p:cNvSpPr txBox="1">
            <a:spLocks/>
          </p:cNvSpPr>
          <p:nvPr/>
        </p:nvSpPr>
        <p:spPr>
          <a:xfrm>
            <a:off x="207127" y="80217"/>
            <a:ext cx="6399083" cy="61823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2, Competencias de un líder</a:t>
            </a:r>
            <a:endParaRPr lang="es-ES" sz="2400" dirty="0">
              <a:solidFill>
                <a:srgbClr val="77C319"/>
              </a:solidFill>
            </a:endParaRPr>
          </a:p>
        </p:txBody>
      </p:sp>
      <p:sp>
        <p:nvSpPr>
          <p:cNvPr id="2" name="1 CuadroTexto"/>
          <p:cNvSpPr txBox="1"/>
          <p:nvPr/>
        </p:nvSpPr>
        <p:spPr>
          <a:xfrm>
            <a:off x="573206" y="1473958"/>
            <a:ext cx="8011236" cy="3693319"/>
          </a:xfrm>
          <a:prstGeom prst="rect">
            <a:avLst/>
          </a:prstGeom>
          <a:noFill/>
        </p:spPr>
        <p:txBody>
          <a:bodyPr wrap="square" rtlCol="0">
            <a:spAutoFit/>
          </a:bodyPr>
          <a:lstStyle/>
          <a:p>
            <a:pPr marL="285750" indent="-285750" algn="just">
              <a:buFont typeface="Arial" pitchFamily="34" charset="0"/>
              <a:buChar char="•"/>
            </a:pPr>
            <a:r>
              <a:rPr lang="es-CO" b="1" dirty="0" smtClean="0"/>
              <a:t>Recibir criticas: </a:t>
            </a:r>
            <a:r>
              <a:rPr lang="es-CO" dirty="0"/>
              <a:t>Como hemos visto, responder a réplicas y objeciones y hacer críticas </a:t>
            </a:r>
            <a:r>
              <a:rPr lang="es-CO" dirty="0" smtClean="0"/>
              <a:t>eran situaciones </a:t>
            </a:r>
            <a:r>
              <a:rPr lang="es-CO" dirty="0"/>
              <a:t>difíciles y comprometidas, recibir críticas no lo es </a:t>
            </a:r>
            <a:r>
              <a:rPr lang="es-CO" dirty="0" smtClean="0"/>
              <a:t>menos. Debemos recordar </a:t>
            </a:r>
            <a:r>
              <a:rPr lang="es-CO" dirty="0"/>
              <a:t>que cada situación puede introducir matizaciones importantes que ayudan </a:t>
            </a:r>
            <a:r>
              <a:rPr lang="es-CO" dirty="0" smtClean="0"/>
              <a:t>a configurar </a:t>
            </a:r>
            <a:r>
              <a:rPr lang="es-CO" dirty="0"/>
              <a:t>la toma de decisiones respecto a aceptar, rechazar o posponer la crítica que </a:t>
            </a:r>
            <a:r>
              <a:rPr lang="es-CO" dirty="0" smtClean="0"/>
              <a:t>a uno </a:t>
            </a:r>
            <a:r>
              <a:rPr lang="es-CO" dirty="0"/>
              <a:t>le hacen</a:t>
            </a:r>
            <a:r>
              <a:rPr lang="es-CO" dirty="0" smtClean="0"/>
              <a:t>.</a:t>
            </a:r>
          </a:p>
          <a:p>
            <a:pPr marL="285750" indent="-285750" algn="just">
              <a:buFont typeface="Arial" pitchFamily="34" charset="0"/>
              <a:buChar char="•"/>
            </a:pPr>
            <a:endParaRPr lang="es-CO" dirty="0"/>
          </a:p>
          <a:p>
            <a:pPr marL="285750" indent="-285750" algn="just">
              <a:buFont typeface="Arial" pitchFamily="34" charset="0"/>
              <a:buChar char="•"/>
            </a:pPr>
            <a:r>
              <a:rPr lang="es-CO" b="1" dirty="0" smtClean="0"/>
              <a:t>El </a:t>
            </a:r>
            <a:r>
              <a:rPr lang="es-CO" b="1" dirty="0" err="1" smtClean="0"/>
              <a:t>feedbak</a:t>
            </a:r>
            <a:r>
              <a:rPr lang="es-CO" b="1" dirty="0" smtClean="0"/>
              <a:t> o retroalimentación: </a:t>
            </a:r>
            <a:r>
              <a:rPr lang="es-CO" dirty="0"/>
              <a:t>Es comunicar información a la otra persona, grupo, acerca de cómo percibimos </a:t>
            </a:r>
            <a:r>
              <a:rPr lang="es-CO" dirty="0" smtClean="0"/>
              <a:t>su comportamiento </a:t>
            </a:r>
            <a:r>
              <a:rPr lang="es-CO" dirty="0"/>
              <a:t>y cómo éste nos está afectando personalmente o afecta a los resultados </a:t>
            </a:r>
            <a:r>
              <a:rPr lang="es-CO" dirty="0" smtClean="0"/>
              <a:t>o ejecución </a:t>
            </a:r>
            <a:r>
              <a:rPr lang="es-CO" dirty="0"/>
              <a:t>de una tarea o </a:t>
            </a:r>
            <a:r>
              <a:rPr lang="es-CO" dirty="0" smtClean="0"/>
              <a:t>proceso determinado. Comunicamos </a:t>
            </a:r>
            <a:r>
              <a:rPr lang="es-CO" dirty="0"/>
              <a:t>esta información con la pretensión de estimular cambios positivos </a:t>
            </a:r>
            <a:r>
              <a:rPr lang="es-CO" dirty="0" smtClean="0"/>
              <a:t>y progresos </a:t>
            </a:r>
            <a:r>
              <a:rPr lang="es-CO" dirty="0"/>
              <a:t>en dicho comportamiento. Nos permite </a:t>
            </a:r>
            <a:r>
              <a:rPr lang="es-CO" dirty="0" smtClean="0"/>
              <a:t>develar </a:t>
            </a:r>
            <a:r>
              <a:rPr lang="es-CO" dirty="0"/>
              <a:t>y descubrir los efectos de lo </a:t>
            </a:r>
            <a:r>
              <a:rPr lang="es-CO" dirty="0" smtClean="0"/>
              <a:t>que hacemos </a:t>
            </a:r>
            <a:r>
              <a:rPr lang="es-CO" dirty="0"/>
              <a:t>o decimos y corregir, por tanto, nuestro modo de proceder si éste no cosecha </a:t>
            </a:r>
            <a:r>
              <a:rPr lang="es-CO" dirty="0" smtClean="0"/>
              <a:t>los resultados </a:t>
            </a:r>
            <a:r>
              <a:rPr lang="es-CO" dirty="0"/>
              <a:t>esperados.</a:t>
            </a:r>
          </a:p>
        </p:txBody>
      </p:sp>
    </p:spTree>
    <p:extLst>
      <p:ext uri="{BB962C8B-B14F-4D97-AF65-F5344CB8AC3E}">
        <p14:creationId xmlns:p14="http://schemas.microsoft.com/office/powerpoint/2010/main" val="3694775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311771" y="890201"/>
            <a:ext cx="8220206" cy="5078313"/>
          </a:xfrm>
          <a:prstGeom prst="rect">
            <a:avLst/>
          </a:prstGeom>
        </p:spPr>
        <p:txBody>
          <a:bodyPr wrap="square">
            <a:spAutoFit/>
          </a:bodyPr>
          <a:lstStyle/>
          <a:p>
            <a:pPr marL="285750" indent="-285750" algn="just">
              <a:buFont typeface="Arial" pitchFamily="34" charset="0"/>
              <a:buChar char="•"/>
            </a:pPr>
            <a:r>
              <a:rPr lang="es-CO" b="1" dirty="0" smtClean="0"/>
              <a:t>Estratégicas: </a:t>
            </a:r>
          </a:p>
          <a:p>
            <a:pPr algn="just"/>
            <a:endParaRPr lang="es-CO" b="1" dirty="0"/>
          </a:p>
          <a:p>
            <a:pPr lvl="1" algn="just"/>
            <a:r>
              <a:rPr lang="es-CO" dirty="0" smtClean="0"/>
              <a:t>La </a:t>
            </a:r>
            <a:r>
              <a:rPr lang="es-CO" dirty="0"/>
              <a:t>función estratégica del líder consiste </a:t>
            </a:r>
            <a:r>
              <a:rPr lang="es-CO" dirty="0" smtClean="0"/>
              <a:t>en determinar </a:t>
            </a:r>
            <a:r>
              <a:rPr lang="es-CO" dirty="0"/>
              <a:t>Qué hay que hacer, Cuándo y </a:t>
            </a:r>
            <a:r>
              <a:rPr lang="es-CO" dirty="0" smtClean="0"/>
              <a:t>por Quién </a:t>
            </a:r>
            <a:r>
              <a:rPr lang="es-CO" dirty="0"/>
              <a:t>para alcanzar los objetivos de </a:t>
            </a:r>
            <a:r>
              <a:rPr lang="es-CO" dirty="0" smtClean="0"/>
              <a:t>la empresa.</a:t>
            </a:r>
          </a:p>
          <a:p>
            <a:pPr algn="just"/>
            <a:endParaRPr lang="es-CO" dirty="0"/>
          </a:p>
          <a:p>
            <a:pPr marL="285750" indent="-285750" algn="just">
              <a:buFont typeface="Arial" pitchFamily="34" charset="0"/>
              <a:buChar char="•"/>
            </a:pPr>
            <a:r>
              <a:rPr lang="es-CO" b="1" dirty="0" smtClean="0"/>
              <a:t>Organizativas: </a:t>
            </a:r>
          </a:p>
          <a:p>
            <a:pPr algn="just"/>
            <a:endParaRPr lang="es-CO" dirty="0"/>
          </a:p>
          <a:p>
            <a:pPr lvl="1" algn="just"/>
            <a:r>
              <a:rPr lang="es-CO" dirty="0" smtClean="0"/>
              <a:t>La función organizativa de un líder consiste en la puesta </a:t>
            </a:r>
            <a:r>
              <a:rPr lang="es-CO" dirty="0"/>
              <a:t>en funcionamiento y realización de los planes aprobados, a través de </a:t>
            </a:r>
            <a:r>
              <a:rPr lang="es-CO" dirty="0" smtClean="0"/>
              <a:t>los colaboradores</a:t>
            </a:r>
            <a:r>
              <a:rPr lang="es-CO" dirty="0"/>
              <a:t>, para alcanzar o sobrepasar los resultados esperados</a:t>
            </a:r>
            <a:r>
              <a:rPr lang="es-CO" dirty="0" smtClean="0"/>
              <a:t>.</a:t>
            </a:r>
          </a:p>
          <a:p>
            <a:pPr algn="just"/>
            <a:endParaRPr lang="es-CO" dirty="0"/>
          </a:p>
          <a:p>
            <a:pPr marL="285750" indent="-285750" algn="just">
              <a:buFont typeface="Arial" pitchFamily="34" charset="0"/>
              <a:buChar char="•"/>
            </a:pPr>
            <a:r>
              <a:rPr lang="es-CO" b="1" dirty="0" smtClean="0"/>
              <a:t>Operativas: </a:t>
            </a:r>
          </a:p>
          <a:p>
            <a:pPr algn="just"/>
            <a:endParaRPr lang="es-CO" dirty="0"/>
          </a:p>
          <a:p>
            <a:pPr lvl="1" algn="just"/>
            <a:r>
              <a:rPr lang="es-CO" dirty="0"/>
              <a:t>H</a:t>
            </a:r>
            <a:r>
              <a:rPr lang="es-CO" dirty="0" smtClean="0"/>
              <a:t>ace </a:t>
            </a:r>
            <a:r>
              <a:rPr lang="es-CO" dirty="0"/>
              <a:t>referencia a la ejecución de todos los planes que se han planteado. </a:t>
            </a:r>
            <a:r>
              <a:rPr lang="es-CO" dirty="0" smtClean="0"/>
              <a:t>Un líder no </a:t>
            </a:r>
            <a:r>
              <a:rPr lang="es-CO" dirty="0"/>
              <a:t>solo debe organizar el trabajo de todo </a:t>
            </a:r>
            <a:r>
              <a:rPr lang="es-CO" dirty="0" smtClean="0"/>
              <a:t>el equipo</a:t>
            </a:r>
            <a:r>
              <a:rPr lang="es-CO" dirty="0"/>
              <a:t>. Debe además ser el primero en desarrollar esos planes en la medida de lo </a:t>
            </a:r>
            <a:r>
              <a:rPr lang="es-CO" dirty="0" smtClean="0"/>
              <a:t>posible. En </a:t>
            </a:r>
            <a:r>
              <a:rPr lang="es-CO" dirty="0"/>
              <a:t>otras palabras podemos decir que el líder debe comenzar a trabajar en aquellas </a:t>
            </a:r>
            <a:r>
              <a:rPr lang="es-CO" dirty="0" smtClean="0"/>
              <a:t>tareas que </a:t>
            </a:r>
            <a:r>
              <a:rPr lang="es-CO" dirty="0"/>
              <a:t>le competen según la organización que se haya planteado dando ejemplo al resto </a:t>
            </a:r>
            <a:r>
              <a:rPr lang="es-CO" dirty="0" smtClean="0"/>
              <a:t>del equipo</a:t>
            </a:r>
            <a:r>
              <a:rPr lang="es-CO" dirty="0"/>
              <a:t>.</a:t>
            </a:r>
            <a:endParaRPr lang="es-ES_tradnl" dirty="0" smtClean="0"/>
          </a:p>
        </p:txBody>
      </p:sp>
      <p:sp>
        <p:nvSpPr>
          <p:cNvPr id="12" name="Título 1"/>
          <p:cNvSpPr txBox="1">
            <a:spLocks/>
          </p:cNvSpPr>
          <p:nvPr/>
        </p:nvSpPr>
        <p:spPr>
          <a:xfrm>
            <a:off x="207127" y="80217"/>
            <a:ext cx="6399083" cy="61823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3, Funciones esenciales de un líder</a:t>
            </a:r>
            <a:endParaRPr lang="es-ES" sz="2400" dirty="0">
              <a:solidFill>
                <a:srgbClr val="77C319"/>
              </a:solidFill>
            </a:endParaRPr>
          </a:p>
        </p:txBody>
      </p:sp>
    </p:spTree>
    <p:extLst>
      <p:ext uri="{BB962C8B-B14F-4D97-AF65-F5344CB8AC3E}">
        <p14:creationId xmlns:p14="http://schemas.microsoft.com/office/powerpoint/2010/main" val="14897157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207127" y="881148"/>
            <a:ext cx="8350019" cy="5078313"/>
          </a:xfrm>
          <a:prstGeom prst="rect">
            <a:avLst/>
          </a:prstGeom>
        </p:spPr>
        <p:txBody>
          <a:bodyPr wrap="square">
            <a:spAutoFit/>
          </a:bodyPr>
          <a:lstStyle/>
          <a:p>
            <a:pPr marL="285750" indent="-285750" algn="just">
              <a:buFont typeface="Arial" pitchFamily="34" charset="0"/>
              <a:buChar char="•"/>
            </a:pPr>
            <a:r>
              <a:rPr lang="es-ES_tradnl" b="1" dirty="0" smtClean="0"/>
              <a:t>Técnicas:</a:t>
            </a:r>
          </a:p>
          <a:p>
            <a:pPr algn="just"/>
            <a:endParaRPr lang="es-ES_tradnl" dirty="0"/>
          </a:p>
          <a:p>
            <a:pPr lvl="1" algn="just"/>
            <a:r>
              <a:rPr lang="es-CO" dirty="0"/>
              <a:t>El líder no tiene porque saber hacer de todo pero es indiscutible que debe ser </a:t>
            </a:r>
            <a:r>
              <a:rPr lang="es-CO" dirty="0" smtClean="0"/>
              <a:t>una fuente </a:t>
            </a:r>
            <a:r>
              <a:rPr lang="es-CO" dirty="0"/>
              <a:t>de conocimiento para todos sus subordinados. No hablamos de controlar </a:t>
            </a:r>
            <a:r>
              <a:rPr lang="es-CO" dirty="0" smtClean="0"/>
              <a:t>con minuciosidad </a:t>
            </a:r>
            <a:r>
              <a:rPr lang="es-CO" dirty="0"/>
              <a:t>todo el trabajo que los miembros del equipo realizan. Simplemente </a:t>
            </a:r>
            <a:r>
              <a:rPr lang="es-CO" dirty="0" smtClean="0"/>
              <a:t>debe ayudar </a:t>
            </a:r>
            <a:r>
              <a:rPr lang="es-CO" dirty="0"/>
              <a:t>de manera técnica, al menos de manera general, aquellas dudas o problemas </a:t>
            </a:r>
            <a:r>
              <a:rPr lang="es-CO" dirty="0" smtClean="0"/>
              <a:t>que se </a:t>
            </a:r>
            <a:r>
              <a:rPr lang="es-CO" dirty="0"/>
              <a:t>planteen dentro del trabajo diario de las personas a las que lidera</a:t>
            </a:r>
            <a:r>
              <a:rPr lang="es-CO" dirty="0" smtClean="0"/>
              <a:t>.</a:t>
            </a:r>
          </a:p>
          <a:p>
            <a:pPr algn="just"/>
            <a:endParaRPr lang="es-CO" dirty="0" smtClean="0"/>
          </a:p>
          <a:p>
            <a:pPr algn="just"/>
            <a:endParaRPr lang="es-CO" dirty="0"/>
          </a:p>
          <a:p>
            <a:pPr algn="just"/>
            <a:endParaRPr lang="es-CO" dirty="0" smtClean="0"/>
          </a:p>
          <a:p>
            <a:pPr algn="just"/>
            <a:endParaRPr lang="es-CO" dirty="0"/>
          </a:p>
          <a:p>
            <a:pPr marL="285750" indent="-285750" algn="just">
              <a:buFont typeface="Arial" pitchFamily="34" charset="0"/>
              <a:buChar char="•"/>
            </a:pPr>
            <a:r>
              <a:rPr lang="es-CO" b="1" dirty="0" smtClean="0"/>
              <a:t>Representativas:</a:t>
            </a:r>
          </a:p>
          <a:p>
            <a:pPr algn="just"/>
            <a:endParaRPr lang="es-CO" dirty="0"/>
          </a:p>
          <a:p>
            <a:pPr lvl="1" algn="just"/>
            <a:r>
              <a:rPr lang="es-CO" dirty="0"/>
              <a:t>Esta es la función de la representación y del control: detectar, medir y evaluar </a:t>
            </a:r>
            <a:r>
              <a:rPr lang="es-CO" dirty="0" smtClean="0"/>
              <a:t>las desviaciones </a:t>
            </a:r>
            <a:r>
              <a:rPr lang="es-CO" dirty="0"/>
              <a:t>respecto a los estándares y tomar las medidas correctoras necesarias, </a:t>
            </a:r>
            <a:r>
              <a:rPr lang="es-CO" dirty="0" smtClean="0"/>
              <a:t>que faciliten </a:t>
            </a:r>
            <a:r>
              <a:rPr lang="es-CO" dirty="0"/>
              <a:t>el logro de los objetivos</a:t>
            </a:r>
            <a:r>
              <a:rPr lang="es-CO" dirty="0" smtClean="0"/>
              <a:t>.</a:t>
            </a:r>
          </a:p>
          <a:p>
            <a:pPr algn="just"/>
            <a:r>
              <a:rPr lang="es-CO" dirty="0" smtClean="0"/>
              <a:t>	</a:t>
            </a:r>
            <a:endParaRPr lang="es-CO" dirty="0"/>
          </a:p>
        </p:txBody>
      </p:sp>
      <p:sp>
        <p:nvSpPr>
          <p:cNvPr id="12" name="Título 1"/>
          <p:cNvSpPr txBox="1">
            <a:spLocks/>
          </p:cNvSpPr>
          <p:nvPr/>
        </p:nvSpPr>
        <p:spPr>
          <a:xfrm>
            <a:off x="207127" y="80217"/>
            <a:ext cx="6399083" cy="61823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3, Funciones esenciales de un líder</a:t>
            </a:r>
            <a:endParaRPr lang="es-ES" sz="2400" dirty="0">
              <a:solidFill>
                <a:srgbClr val="77C319"/>
              </a:solidFill>
            </a:endParaRPr>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59950" y="2895093"/>
            <a:ext cx="4031382" cy="1620000"/>
          </a:xfrm>
          <a:prstGeom prst="rect">
            <a:avLst/>
          </a:prstGeom>
          <a:ln>
            <a:noFill/>
          </a:ln>
          <a:effectLst>
            <a:softEdge rad="112500"/>
          </a:effectLst>
        </p:spPr>
      </p:pic>
      <p:sp>
        <p:nvSpPr>
          <p:cNvPr id="5" name="4 Rectángulo"/>
          <p:cNvSpPr/>
          <p:nvPr/>
        </p:nvSpPr>
        <p:spPr>
          <a:xfrm>
            <a:off x="450376" y="5728628"/>
            <a:ext cx="8441834" cy="461665"/>
          </a:xfrm>
          <a:prstGeom prst="rect">
            <a:avLst/>
          </a:prstGeom>
        </p:spPr>
        <p:txBody>
          <a:bodyPr wrap="square">
            <a:spAutoFit/>
          </a:bodyPr>
          <a:lstStyle/>
          <a:p>
            <a:pPr algn="ctr"/>
            <a:r>
              <a:rPr lang="es-CO" sz="800" u="sng" dirty="0">
                <a:hlinkClick r:id="rId4"/>
              </a:rPr>
              <a:t>https://www.google.com.co/url?sa=i&amp;rct=j&amp;q=&amp;esrc=s&amp;source=images&amp;cd=&amp;cad=rja&amp;uact=8&amp;ved=0ahUKEwjKlsaB7OHMAhWM1x4KHbNSBgcQjRwIBw&amp;url=https%3A%2F%2Fwww.emaze.com%2F%40AOWROZFR%2FESTUDIO-DE-CASO&amp;psig=AFQjCNHj3TPbEOg4Q_YGk_Jmk4gyjUxerQ&amp;ust=1463599410168963</a:t>
            </a:r>
            <a:endParaRPr lang="es-CO" sz="800" dirty="0"/>
          </a:p>
          <a:p>
            <a:pPr algn="ctr"/>
            <a:endParaRPr lang="es-CO" sz="800" dirty="0"/>
          </a:p>
        </p:txBody>
      </p:sp>
    </p:spTree>
    <p:extLst>
      <p:ext uri="{BB962C8B-B14F-4D97-AF65-F5344CB8AC3E}">
        <p14:creationId xmlns:p14="http://schemas.microsoft.com/office/powerpoint/2010/main" val="7555631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461897" y="1028700"/>
            <a:ext cx="8220206" cy="4247317"/>
          </a:xfrm>
          <a:prstGeom prst="rect">
            <a:avLst/>
          </a:prstGeom>
        </p:spPr>
        <p:txBody>
          <a:bodyPr wrap="square">
            <a:spAutoFit/>
          </a:bodyPr>
          <a:lstStyle/>
          <a:p>
            <a:pPr algn="just"/>
            <a:r>
              <a:rPr lang="es-CO" b="1" dirty="0"/>
              <a:t>Mediadoras:</a:t>
            </a:r>
          </a:p>
          <a:p>
            <a:pPr algn="just"/>
            <a:endParaRPr lang="es-CO" dirty="0"/>
          </a:p>
          <a:p>
            <a:pPr lvl="1" algn="just"/>
            <a:r>
              <a:rPr lang="es-CO" dirty="0"/>
              <a:t>El trabajo en equipo debe desarrollarse dentro de un clima de diálogo y participación para que sea verdaderamente muy eficaz. El clima de diálogo y participación puede pasar por dificultades que el líder debe saber resolver desarrollando una función </a:t>
            </a:r>
            <a:r>
              <a:rPr lang="es-CO" dirty="0" smtClean="0"/>
              <a:t>media</a:t>
            </a:r>
          </a:p>
          <a:p>
            <a:pPr lvl="1" algn="just"/>
            <a:endParaRPr lang="es-CO" dirty="0"/>
          </a:p>
          <a:p>
            <a:pPr lvl="1" algn="just"/>
            <a:r>
              <a:rPr lang="es-CO" dirty="0" smtClean="0"/>
              <a:t>Debemos recordar también que un líder debe ser </a:t>
            </a:r>
            <a:r>
              <a:rPr lang="es-CO" b="1" dirty="0" smtClean="0"/>
              <a:t>flexible</a:t>
            </a:r>
            <a:r>
              <a:rPr lang="es-CO" dirty="0" smtClean="0"/>
              <a:t>, </a:t>
            </a:r>
            <a:r>
              <a:rPr lang="es-CO" dirty="0"/>
              <a:t>u</a:t>
            </a:r>
            <a:r>
              <a:rPr lang="es-CO" dirty="0" smtClean="0"/>
              <a:t>n </a:t>
            </a:r>
            <a:r>
              <a:rPr lang="es-CO" dirty="0"/>
              <a:t>buen liderazgo implicara tratar a </a:t>
            </a:r>
            <a:r>
              <a:rPr lang="es-CO" dirty="0" smtClean="0"/>
              <a:t>cada persona </a:t>
            </a:r>
            <a:r>
              <a:rPr lang="es-CO" dirty="0"/>
              <a:t>dentro del equipo de una manera distinta puesto que no todos somos </a:t>
            </a:r>
            <a:r>
              <a:rPr lang="es-CO" dirty="0" smtClean="0"/>
              <a:t>iguales, reaccionamos </a:t>
            </a:r>
            <a:r>
              <a:rPr lang="es-CO" dirty="0"/>
              <a:t>igual ante un mismo estímulo o trabajamos al mismo ritmo y con la </a:t>
            </a:r>
            <a:r>
              <a:rPr lang="es-CO" dirty="0" smtClean="0"/>
              <a:t>misma precisión. </a:t>
            </a:r>
            <a:r>
              <a:rPr lang="es-CO" dirty="0"/>
              <a:t>Junto a la flexibilidad podemos señalar igualmente la capacidad de </a:t>
            </a:r>
            <a:r>
              <a:rPr lang="es-CO" b="1" dirty="0"/>
              <a:t>delegar </a:t>
            </a:r>
            <a:r>
              <a:rPr lang="es-CO" dirty="0" smtClean="0"/>
              <a:t>como una </a:t>
            </a:r>
            <a:r>
              <a:rPr lang="es-CO" dirty="0"/>
              <a:t>de las habilidades que más favorecerán la labor de liderazgo. Un buen líder </a:t>
            </a:r>
            <a:r>
              <a:rPr lang="es-CO" dirty="0" smtClean="0"/>
              <a:t>debe aprender </a:t>
            </a:r>
            <a:r>
              <a:rPr lang="es-CO" dirty="0"/>
              <a:t>a delegar con confianza en sus subordinados, si no en todos, al menos si </a:t>
            </a:r>
            <a:r>
              <a:rPr lang="es-CO" dirty="0" smtClean="0"/>
              <a:t>en algunos</a:t>
            </a:r>
            <a:r>
              <a:rPr lang="es-CO" dirty="0"/>
              <a:t>.</a:t>
            </a:r>
          </a:p>
        </p:txBody>
      </p:sp>
      <p:sp>
        <p:nvSpPr>
          <p:cNvPr id="12" name="Título 1"/>
          <p:cNvSpPr txBox="1">
            <a:spLocks/>
          </p:cNvSpPr>
          <p:nvPr/>
        </p:nvSpPr>
        <p:spPr>
          <a:xfrm>
            <a:off x="207127" y="80217"/>
            <a:ext cx="6399083" cy="61823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3, Funciones esenciales de un líder</a:t>
            </a:r>
            <a:endParaRPr lang="es-ES" sz="2400" dirty="0">
              <a:solidFill>
                <a:srgbClr val="77C319"/>
              </a:solidFill>
            </a:endParaRPr>
          </a:p>
        </p:txBody>
      </p:sp>
    </p:spTree>
    <p:extLst>
      <p:ext uri="{BB962C8B-B14F-4D97-AF65-F5344CB8AC3E}">
        <p14:creationId xmlns:p14="http://schemas.microsoft.com/office/powerpoint/2010/main" val="39343972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12" name="Título 1"/>
          <p:cNvSpPr txBox="1">
            <a:spLocks/>
          </p:cNvSpPr>
          <p:nvPr/>
        </p:nvSpPr>
        <p:spPr>
          <a:xfrm>
            <a:off x="207127" y="80217"/>
            <a:ext cx="6399083" cy="61823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4, Funciones complementarias de un líder</a:t>
            </a:r>
            <a:endParaRPr lang="es-ES" sz="2400" dirty="0">
              <a:solidFill>
                <a:srgbClr val="77C319"/>
              </a:solidFill>
            </a:endParaRPr>
          </a:p>
        </p:txBody>
      </p:sp>
      <p:sp>
        <p:nvSpPr>
          <p:cNvPr id="2" name="1 CuadroTexto"/>
          <p:cNvSpPr txBox="1"/>
          <p:nvPr/>
        </p:nvSpPr>
        <p:spPr>
          <a:xfrm>
            <a:off x="504967" y="1018359"/>
            <a:ext cx="7915702" cy="4524315"/>
          </a:xfrm>
          <a:prstGeom prst="rect">
            <a:avLst/>
          </a:prstGeom>
          <a:noFill/>
        </p:spPr>
        <p:txBody>
          <a:bodyPr wrap="square" rtlCol="0">
            <a:spAutoFit/>
          </a:bodyPr>
          <a:lstStyle/>
          <a:p>
            <a:pPr marL="285750" indent="-285750">
              <a:buFont typeface="Arial" pitchFamily="34" charset="0"/>
              <a:buChar char="•"/>
            </a:pPr>
            <a:r>
              <a:rPr lang="es-CO" b="1" dirty="0" smtClean="0"/>
              <a:t>Símbolo:</a:t>
            </a:r>
          </a:p>
          <a:p>
            <a:endParaRPr lang="es-CO" dirty="0"/>
          </a:p>
          <a:p>
            <a:pPr lvl="1" algn="just"/>
            <a:r>
              <a:rPr lang="es-CO" dirty="0"/>
              <a:t>Él líder debe ser la cabeza visible del equipo, el máximo representante y </a:t>
            </a:r>
            <a:r>
              <a:rPr lang="es-CO" dirty="0" smtClean="0"/>
              <a:t>el responsable </a:t>
            </a:r>
            <a:r>
              <a:rPr lang="es-CO" dirty="0"/>
              <a:t>del mismo. Si alguno de los miembros del equipo falla será el líder </a:t>
            </a:r>
            <a:r>
              <a:rPr lang="es-CO" dirty="0" smtClean="0"/>
              <a:t>el encargado </a:t>
            </a:r>
            <a:r>
              <a:rPr lang="es-CO" dirty="0"/>
              <a:t>de representar este fallo, es decir, dentro de sus competencias debe estar </a:t>
            </a:r>
            <a:r>
              <a:rPr lang="es-CO" dirty="0" smtClean="0"/>
              <a:t>el responsabilizarse </a:t>
            </a:r>
            <a:r>
              <a:rPr lang="es-CO" dirty="0"/>
              <a:t>de los resultados de los miembros de su equipo y el de defender a </a:t>
            </a:r>
            <a:r>
              <a:rPr lang="es-CO" dirty="0" smtClean="0"/>
              <a:t>tales miembros </a:t>
            </a:r>
            <a:r>
              <a:rPr lang="es-CO" dirty="0"/>
              <a:t>ante las adversidades externas.</a:t>
            </a:r>
            <a:r>
              <a:rPr lang="es-CO" dirty="0" smtClean="0"/>
              <a:t> </a:t>
            </a:r>
          </a:p>
          <a:p>
            <a:pPr lvl="1" algn="just"/>
            <a:endParaRPr lang="es-CO" dirty="0" smtClean="0"/>
          </a:p>
          <a:p>
            <a:pPr marL="285750" indent="-285750">
              <a:buFont typeface="Arial" pitchFamily="34" charset="0"/>
              <a:buChar char="•"/>
            </a:pPr>
            <a:r>
              <a:rPr lang="es-CO" b="1" dirty="0" smtClean="0"/>
              <a:t>Sustituto:</a:t>
            </a:r>
          </a:p>
          <a:p>
            <a:endParaRPr lang="es-CO" dirty="0"/>
          </a:p>
          <a:p>
            <a:pPr lvl="1" algn="just"/>
            <a:r>
              <a:rPr lang="es-CO" dirty="0" smtClean="0"/>
              <a:t>Si </a:t>
            </a:r>
            <a:r>
              <a:rPr lang="es-CO" dirty="0"/>
              <a:t>una persona del equipo cae enferma o debe ausentarse por algún motivo de </a:t>
            </a:r>
            <a:r>
              <a:rPr lang="es-CO" dirty="0" smtClean="0"/>
              <a:t>su puesto </a:t>
            </a:r>
            <a:r>
              <a:rPr lang="es-CO" dirty="0"/>
              <a:t>de trabajo el líder deberá ocupar su lugar desarrollando las labores que </a:t>
            </a:r>
            <a:r>
              <a:rPr lang="es-CO" dirty="0" smtClean="0"/>
              <a:t>esta persona </a:t>
            </a:r>
            <a:r>
              <a:rPr lang="es-CO" dirty="0"/>
              <a:t>desempeñe si bien no con la misma eficacia si al menos con la suficiente </a:t>
            </a:r>
            <a:r>
              <a:rPr lang="es-CO" dirty="0" smtClean="0"/>
              <a:t>eficiencia como </a:t>
            </a:r>
            <a:r>
              <a:rPr lang="es-CO" dirty="0"/>
              <a:t>para que el trabajo normal del equipo no sufra excesivos retrasos o se paralice </a:t>
            </a:r>
            <a:r>
              <a:rPr lang="es-CO" dirty="0" smtClean="0"/>
              <a:t>por completo</a:t>
            </a:r>
            <a:r>
              <a:rPr lang="es-CO" dirty="0"/>
              <a:t>.</a:t>
            </a:r>
          </a:p>
        </p:txBody>
      </p:sp>
    </p:spTree>
    <p:extLst>
      <p:ext uri="{BB962C8B-B14F-4D97-AF65-F5344CB8AC3E}">
        <p14:creationId xmlns:p14="http://schemas.microsoft.com/office/powerpoint/2010/main" val="25334992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461897" y="3443284"/>
            <a:ext cx="8220206" cy="2585323"/>
          </a:xfrm>
          <a:prstGeom prst="rect">
            <a:avLst/>
          </a:prstGeom>
        </p:spPr>
        <p:txBody>
          <a:bodyPr wrap="square">
            <a:spAutoFit/>
          </a:bodyPr>
          <a:lstStyle/>
          <a:p>
            <a:pPr algn="just"/>
            <a:r>
              <a:rPr lang="es-CO" b="1" dirty="0" smtClean="0"/>
              <a:t>Ideólogo: </a:t>
            </a:r>
          </a:p>
          <a:p>
            <a:pPr algn="just"/>
            <a:endParaRPr lang="es-CO" b="1" dirty="0"/>
          </a:p>
          <a:p>
            <a:pPr algn="just"/>
            <a:r>
              <a:rPr lang="es-CO" dirty="0" smtClean="0"/>
              <a:t>Un líder debe </a:t>
            </a:r>
            <a:r>
              <a:rPr lang="es-CO" dirty="0"/>
              <a:t>ser el primero en plantear </a:t>
            </a:r>
            <a:r>
              <a:rPr lang="es-CO" dirty="0" smtClean="0"/>
              <a:t>soluciones, vías </a:t>
            </a:r>
            <a:r>
              <a:rPr lang="es-CO" dirty="0"/>
              <a:t>de trabajo o propuestas de mejora sin que por ello se dejen de tener en cuenta las </a:t>
            </a:r>
            <a:r>
              <a:rPr lang="es-CO" dirty="0" smtClean="0"/>
              <a:t>del resto </a:t>
            </a:r>
            <a:r>
              <a:rPr lang="es-CO" dirty="0"/>
              <a:t>del equipo. Si llegado el caso no es capaz de proponer actuaciones antes que el </a:t>
            </a:r>
            <a:r>
              <a:rPr lang="es-CO" dirty="0" smtClean="0"/>
              <a:t>resto si </a:t>
            </a:r>
            <a:r>
              <a:rPr lang="es-CO" dirty="0"/>
              <a:t>sería conveniente al menos que demostrase el interés por tales acciones sirviendo así </a:t>
            </a:r>
            <a:r>
              <a:rPr lang="es-CO" dirty="0" smtClean="0"/>
              <a:t>de modelo </a:t>
            </a:r>
            <a:r>
              <a:rPr lang="es-CO" dirty="0"/>
              <a:t>a seguir o imitar por las personas a las que lidera.</a:t>
            </a:r>
            <a:endParaRPr lang="es-ES_tradnl" dirty="0"/>
          </a:p>
          <a:p>
            <a:pPr lvl="0" algn="just"/>
            <a:r>
              <a:rPr lang="es-ES_tradnl" b="1" dirty="0"/>
              <a:t/>
            </a:r>
            <a:br>
              <a:rPr lang="es-ES_tradnl" b="1" dirty="0"/>
            </a:br>
            <a:endParaRPr lang="es-CO" dirty="0">
              <a:latin typeface="Calibri" panose="020F0502020204030204" pitchFamily="34" charset="0"/>
              <a:ea typeface="Calibri" panose="020F0502020204030204" pitchFamily="34" charset="0"/>
              <a:cs typeface="Times New Roman" panose="02020603050405020304" pitchFamily="18" charset="0"/>
            </a:endParaRPr>
          </a:p>
        </p:txBody>
      </p:sp>
      <p:sp>
        <p:nvSpPr>
          <p:cNvPr id="12" name="Título 1"/>
          <p:cNvSpPr txBox="1">
            <a:spLocks/>
          </p:cNvSpPr>
          <p:nvPr/>
        </p:nvSpPr>
        <p:spPr>
          <a:xfrm>
            <a:off x="207127" y="80217"/>
            <a:ext cx="6399083" cy="61823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4, Funciones complementarias de un líder</a:t>
            </a:r>
            <a:endParaRPr lang="es-ES" sz="2400" dirty="0">
              <a:solidFill>
                <a:srgbClr val="77C319"/>
              </a:solidFill>
            </a:endParaRPr>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98316" y="1082933"/>
            <a:ext cx="4347368" cy="2520000"/>
          </a:xfrm>
          <a:prstGeom prst="rect">
            <a:avLst/>
          </a:prstGeom>
          <a:ln>
            <a:noFill/>
          </a:ln>
          <a:effectLst>
            <a:softEdge rad="112500"/>
          </a:effectLst>
        </p:spPr>
      </p:pic>
      <p:sp>
        <p:nvSpPr>
          <p:cNvPr id="4" name="3 Rectángulo"/>
          <p:cNvSpPr/>
          <p:nvPr/>
        </p:nvSpPr>
        <p:spPr>
          <a:xfrm>
            <a:off x="2286000" y="3602933"/>
            <a:ext cx="4572000" cy="338554"/>
          </a:xfrm>
          <a:prstGeom prst="rect">
            <a:avLst/>
          </a:prstGeom>
        </p:spPr>
        <p:txBody>
          <a:bodyPr>
            <a:spAutoFit/>
          </a:bodyPr>
          <a:lstStyle/>
          <a:p>
            <a:pPr algn="ctr"/>
            <a:r>
              <a:rPr lang="es-CO" sz="800" dirty="0">
                <a:hlinkClick r:id="rId3"/>
              </a:rPr>
              <a:t>http://</a:t>
            </a:r>
            <a:r>
              <a:rPr lang="es-CO" sz="800" dirty="0" smtClean="0">
                <a:hlinkClick r:id="rId3"/>
              </a:rPr>
              <a:t>shounyalamillatallerliderazgo.blogspot.com.co/p/1-ensayo-sobre-las-habilidades-de.html</a:t>
            </a:r>
            <a:endParaRPr lang="es-CO" sz="800" dirty="0" smtClean="0"/>
          </a:p>
          <a:p>
            <a:pPr algn="ctr"/>
            <a:endParaRPr lang="es-CO" sz="800" dirty="0"/>
          </a:p>
        </p:txBody>
      </p:sp>
    </p:spTree>
    <p:extLst>
      <p:ext uri="{BB962C8B-B14F-4D97-AF65-F5344CB8AC3E}">
        <p14:creationId xmlns:p14="http://schemas.microsoft.com/office/powerpoint/2010/main" val="39327648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366362" y="1037230"/>
            <a:ext cx="8220206" cy="4247317"/>
          </a:xfrm>
          <a:prstGeom prst="rect">
            <a:avLst/>
          </a:prstGeom>
        </p:spPr>
        <p:txBody>
          <a:bodyPr wrap="square">
            <a:spAutoFit/>
          </a:bodyPr>
          <a:lstStyle/>
          <a:p>
            <a:pPr algn="just"/>
            <a:r>
              <a:rPr lang="es-CO" dirty="0"/>
              <a:t>Vivimos en una sociedad ambivalente que promueve por un lado el individualismo </a:t>
            </a:r>
            <a:r>
              <a:rPr lang="es-CO" dirty="0" smtClean="0"/>
              <a:t>y por </a:t>
            </a:r>
            <a:r>
              <a:rPr lang="es-CO" dirty="0"/>
              <a:t>otro lado nos conmina a ser polivalentes y tener la capacidad de adaptarnos a </a:t>
            </a:r>
            <a:r>
              <a:rPr lang="es-CO" dirty="0" smtClean="0"/>
              <a:t>las nuevas </a:t>
            </a:r>
            <a:r>
              <a:rPr lang="es-CO" dirty="0"/>
              <a:t>tendencias para mejorar la productividad en nuestros centros de trabajo</a:t>
            </a:r>
            <a:r>
              <a:rPr lang="es-CO" dirty="0" smtClean="0"/>
              <a:t>.</a:t>
            </a:r>
          </a:p>
          <a:p>
            <a:pPr algn="just"/>
            <a:endParaRPr lang="es-CO" dirty="0"/>
          </a:p>
          <a:p>
            <a:pPr algn="just"/>
            <a:r>
              <a:rPr lang="es-CO" b="1" dirty="0" smtClean="0"/>
              <a:t>El Trabajo En Equipo </a:t>
            </a:r>
            <a:r>
              <a:rPr lang="es-CO" dirty="0" smtClean="0"/>
              <a:t>es un </a:t>
            </a:r>
            <a:r>
              <a:rPr lang="es-CO" dirty="0"/>
              <a:t>conjunto </a:t>
            </a:r>
            <a:r>
              <a:rPr lang="es-CO" dirty="0" smtClean="0"/>
              <a:t>de personas </a:t>
            </a:r>
            <a:r>
              <a:rPr lang="es-CO" dirty="0"/>
              <a:t>que comparten objetivos, metas y responsabilidades, y que realizan </a:t>
            </a:r>
            <a:r>
              <a:rPr lang="es-CO" dirty="0" smtClean="0"/>
              <a:t>las actividades </a:t>
            </a:r>
            <a:r>
              <a:rPr lang="es-CO" dirty="0"/>
              <a:t>de forma </a:t>
            </a:r>
            <a:r>
              <a:rPr lang="es-CO" dirty="0" smtClean="0"/>
              <a:t>coordinada.</a:t>
            </a:r>
          </a:p>
          <a:p>
            <a:pPr algn="just"/>
            <a:endParaRPr lang="es-CO" dirty="0"/>
          </a:p>
          <a:p>
            <a:pPr algn="just"/>
            <a:r>
              <a:rPr lang="es-CO" dirty="0"/>
              <a:t>¿Qué </a:t>
            </a:r>
            <a:r>
              <a:rPr lang="es-CO" b="1" dirty="0"/>
              <a:t>ventajas </a:t>
            </a:r>
            <a:r>
              <a:rPr lang="es-CO" dirty="0"/>
              <a:t>presenta el Trabajo en Equipo</a:t>
            </a:r>
            <a:r>
              <a:rPr lang="es-CO" dirty="0" smtClean="0"/>
              <a:t>?</a:t>
            </a:r>
          </a:p>
          <a:p>
            <a:pPr algn="just"/>
            <a:endParaRPr lang="es-CO" dirty="0"/>
          </a:p>
          <a:p>
            <a:pPr marL="285750" indent="-285750" algn="just">
              <a:buFont typeface="Arial" pitchFamily="34" charset="0"/>
              <a:buChar char="•"/>
            </a:pPr>
            <a:r>
              <a:rPr lang="es-CO" dirty="0" smtClean="0"/>
              <a:t>Tiene </a:t>
            </a:r>
            <a:r>
              <a:rPr lang="es-CO" dirty="0"/>
              <a:t>un rápido periodo de respuesta.</a:t>
            </a:r>
          </a:p>
          <a:p>
            <a:pPr marL="285750" indent="-285750" algn="just">
              <a:buFont typeface="Arial" pitchFamily="34" charset="0"/>
              <a:buChar char="•"/>
            </a:pPr>
            <a:r>
              <a:rPr lang="es-CO" dirty="0" smtClean="0"/>
              <a:t>Puede </a:t>
            </a:r>
            <a:r>
              <a:rPr lang="es-CO" dirty="0"/>
              <a:t>ofrecer garantías de calidad para cada paso del proceso productivo.</a:t>
            </a:r>
          </a:p>
          <a:p>
            <a:pPr marL="285750" indent="-285750" algn="just">
              <a:buFont typeface="Arial" pitchFamily="34" charset="0"/>
              <a:buChar char="•"/>
            </a:pPr>
            <a:r>
              <a:rPr lang="es-CO" dirty="0" smtClean="0"/>
              <a:t>Facilita </a:t>
            </a:r>
            <a:r>
              <a:rPr lang="es-CO" dirty="0"/>
              <a:t>una detección más fácil y rápida del error y su corrección allí donde </a:t>
            </a:r>
            <a:r>
              <a:rPr lang="es-CO" dirty="0" smtClean="0"/>
              <a:t>se produzca</a:t>
            </a:r>
            <a:r>
              <a:rPr lang="es-CO" dirty="0"/>
              <a:t>.</a:t>
            </a:r>
          </a:p>
          <a:p>
            <a:pPr marL="285750" indent="-285750" algn="just">
              <a:buFont typeface="Arial" pitchFamily="34" charset="0"/>
              <a:buChar char="•"/>
            </a:pPr>
            <a:r>
              <a:rPr lang="es-CO" dirty="0" smtClean="0"/>
              <a:t>Las </a:t>
            </a:r>
            <a:r>
              <a:rPr lang="es-CO" dirty="0"/>
              <a:t>debilidades de una persona pueden verse compensadas por las competencias </a:t>
            </a:r>
            <a:r>
              <a:rPr lang="es-CO" dirty="0" smtClean="0"/>
              <a:t>de otro </a:t>
            </a:r>
            <a:r>
              <a:rPr lang="es-CO" dirty="0"/>
              <a:t>miembro del equipo.</a:t>
            </a:r>
            <a:endParaRPr lang="es-ES_tradnl" dirty="0"/>
          </a:p>
        </p:txBody>
      </p:sp>
      <p:sp>
        <p:nvSpPr>
          <p:cNvPr id="12" name="Título 1"/>
          <p:cNvSpPr txBox="1">
            <a:spLocks/>
          </p:cNvSpPr>
          <p:nvPr/>
        </p:nvSpPr>
        <p:spPr>
          <a:xfrm>
            <a:off x="207127" y="80217"/>
            <a:ext cx="6399083" cy="61823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5, Trabajo en equipo</a:t>
            </a:r>
            <a:endParaRPr lang="es-ES" sz="2400" dirty="0">
              <a:solidFill>
                <a:srgbClr val="77C319"/>
              </a:solidFill>
            </a:endParaRPr>
          </a:p>
        </p:txBody>
      </p:sp>
    </p:spTree>
    <p:extLst>
      <p:ext uri="{BB962C8B-B14F-4D97-AF65-F5344CB8AC3E}">
        <p14:creationId xmlns:p14="http://schemas.microsoft.com/office/powerpoint/2010/main" val="26588647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253511" y="1028700"/>
            <a:ext cx="8560905" cy="4524315"/>
          </a:xfrm>
          <a:prstGeom prst="rect">
            <a:avLst/>
          </a:prstGeom>
        </p:spPr>
        <p:txBody>
          <a:bodyPr wrap="square">
            <a:spAutoFit/>
          </a:bodyPr>
          <a:lstStyle/>
          <a:p>
            <a:pPr algn="just"/>
            <a:r>
              <a:rPr lang="es-CO" b="1" dirty="0" smtClean="0"/>
              <a:t>Características de los equipos de trabajo:</a:t>
            </a:r>
          </a:p>
          <a:p>
            <a:pPr algn="just"/>
            <a:endParaRPr lang="es-CO" dirty="0" smtClean="0"/>
          </a:p>
          <a:p>
            <a:pPr marL="285750" indent="-285750" algn="just">
              <a:buFont typeface="Arial" pitchFamily="34" charset="0"/>
              <a:buChar char="•"/>
            </a:pPr>
            <a:r>
              <a:rPr lang="es-CO" dirty="0" smtClean="0"/>
              <a:t>El </a:t>
            </a:r>
            <a:r>
              <a:rPr lang="es-CO" dirty="0"/>
              <a:t>liderazgo es compartido por varios</a:t>
            </a:r>
            <a:r>
              <a:rPr lang="es-CO" dirty="0" smtClean="0"/>
              <a:t>.</a:t>
            </a:r>
            <a:endParaRPr lang="es-CO" dirty="0"/>
          </a:p>
          <a:p>
            <a:pPr marL="285750" indent="-285750" algn="just">
              <a:buFont typeface="Arial" pitchFamily="34" charset="0"/>
              <a:buChar char="•"/>
            </a:pPr>
            <a:r>
              <a:rPr lang="es-CO" dirty="0" smtClean="0"/>
              <a:t>La </a:t>
            </a:r>
            <a:r>
              <a:rPr lang="es-CO" dirty="0"/>
              <a:t>responsabilidad es tanto individual como conjunta</a:t>
            </a:r>
            <a:r>
              <a:rPr lang="es-CO" dirty="0" smtClean="0"/>
              <a:t>.</a:t>
            </a:r>
            <a:endParaRPr lang="es-CO" dirty="0"/>
          </a:p>
          <a:p>
            <a:pPr marL="285750" indent="-285750" algn="just">
              <a:buFont typeface="Arial" pitchFamily="34" charset="0"/>
              <a:buChar char="•"/>
            </a:pPr>
            <a:r>
              <a:rPr lang="es-CO" dirty="0" smtClean="0"/>
              <a:t>El </a:t>
            </a:r>
            <a:r>
              <a:rPr lang="es-CO" dirty="0"/>
              <a:t>objetivo es específico del equipo y diferente al de otros equipos y al conjunto </a:t>
            </a:r>
            <a:r>
              <a:rPr lang="es-CO" dirty="0" smtClean="0"/>
              <a:t>de la </a:t>
            </a:r>
            <a:r>
              <a:rPr lang="es-CO" dirty="0"/>
              <a:t>organización, pero tributario del mismo</a:t>
            </a:r>
            <a:r>
              <a:rPr lang="es-CO" dirty="0" smtClean="0"/>
              <a:t>.</a:t>
            </a:r>
            <a:endParaRPr lang="es-CO" dirty="0"/>
          </a:p>
          <a:p>
            <a:pPr marL="285750" indent="-285750" algn="just">
              <a:buFont typeface="Arial" pitchFamily="34" charset="0"/>
              <a:buChar char="•"/>
            </a:pPr>
            <a:r>
              <a:rPr lang="es-CO" dirty="0" smtClean="0"/>
              <a:t>Se </a:t>
            </a:r>
            <a:r>
              <a:rPr lang="es-CO" dirty="0"/>
              <a:t>generan productos que son fruto del trabajo colectivo.</a:t>
            </a:r>
          </a:p>
          <a:p>
            <a:pPr marL="285750" indent="-285750" algn="just">
              <a:buFont typeface="Arial" pitchFamily="34" charset="0"/>
              <a:buChar char="•"/>
            </a:pPr>
            <a:r>
              <a:rPr lang="es-CO" dirty="0" smtClean="0"/>
              <a:t>Se </a:t>
            </a:r>
            <a:r>
              <a:rPr lang="es-CO" dirty="0"/>
              <a:t>fomentan las discusiones abiertas y las reuniones; el objetivo es la resolución </a:t>
            </a:r>
            <a:r>
              <a:rPr lang="es-CO" dirty="0" smtClean="0"/>
              <a:t>de problemas </a:t>
            </a:r>
            <a:r>
              <a:rPr lang="es-CO" dirty="0"/>
              <a:t>de manera activa</a:t>
            </a:r>
            <a:r>
              <a:rPr lang="es-CO" dirty="0" smtClean="0"/>
              <a:t>.</a:t>
            </a:r>
          </a:p>
          <a:p>
            <a:pPr marL="285750" indent="-285750" algn="just">
              <a:buFont typeface="Arial" pitchFamily="34" charset="0"/>
              <a:buChar char="•"/>
            </a:pPr>
            <a:r>
              <a:rPr lang="es-CO" dirty="0"/>
              <a:t>Los resultados se miden en forma directa mediante la evaluación del producto </a:t>
            </a:r>
            <a:r>
              <a:rPr lang="es-CO" dirty="0" smtClean="0"/>
              <a:t>del trabajo </a:t>
            </a:r>
            <a:r>
              <a:rPr lang="es-CO" dirty="0"/>
              <a:t>colectivo.</a:t>
            </a:r>
          </a:p>
          <a:p>
            <a:pPr marL="285750" indent="-285750" algn="just">
              <a:buFont typeface="Arial" pitchFamily="34" charset="0"/>
              <a:buChar char="•"/>
            </a:pPr>
            <a:r>
              <a:rPr lang="es-CO" dirty="0" smtClean="0"/>
              <a:t>Se </a:t>
            </a:r>
            <a:r>
              <a:rPr lang="es-CO" dirty="0"/>
              <a:t>discute, se decide y se trabaja conjuntamente</a:t>
            </a:r>
            <a:r>
              <a:rPr lang="es-CO" dirty="0" smtClean="0"/>
              <a:t>.</a:t>
            </a:r>
          </a:p>
          <a:p>
            <a:endParaRPr lang="es-CO" dirty="0"/>
          </a:p>
          <a:p>
            <a:pPr algn="ctr"/>
            <a:r>
              <a:rPr lang="es-CO" i="1" dirty="0"/>
              <a:t>"Equipos son aquellos que consiguen resultados, y no esos grupos incongruentes a</a:t>
            </a:r>
          </a:p>
          <a:p>
            <a:pPr algn="ctr"/>
            <a:r>
              <a:rPr lang="es-CO" i="1" dirty="0"/>
              <a:t>los que solemos darles esa denominación por que pensamos que el término resulta</a:t>
            </a:r>
          </a:p>
          <a:p>
            <a:pPr algn="ctr"/>
            <a:r>
              <a:rPr lang="es-CO" i="1" dirty="0"/>
              <a:t>motivador para la </a:t>
            </a:r>
            <a:r>
              <a:rPr lang="es-CO" i="1" dirty="0" smtClean="0"/>
              <a:t>gente», </a:t>
            </a:r>
            <a:r>
              <a:rPr lang="es-CO" i="1" dirty="0"/>
              <a:t>(</a:t>
            </a:r>
            <a:r>
              <a:rPr lang="es-CO" i="1" dirty="0" err="1"/>
              <a:t>J.Katzenbach</a:t>
            </a:r>
            <a:r>
              <a:rPr lang="es-CO" i="1" dirty="0"/>
              <a:t> y D. Smith, </a:t>
            </a:r>
            <a:r>
              <a:rPr lang="es-CO" i="1" dirty="0" err="1"/>
              <a:t>op</a:t>
            </a:r>
            <a:r>
              <a:rPr lang="es-CO" i="1" dirty="0"/>
              <a:t>. </a:t>
            </a:r>
            <a:r>
              <a:rPr lang="es-CO" i="1" dirty="0" err="1"/>
              <a:t>cit</a:t>
            </a:r>
            <a:r>
              <a:rPr lang="es-CO" i="1" dirty="0"/>
              <a:t>)</a:t>
            </a:r>
            <a:endParaRPr lang="es-ES_tradnl" i="1" dirty="0"/>
          </a:p>
        </p:txBody>
      </p:sp>
      <p:sp>
        <p:nvSpPr>
          <p:cNvPr id="12" name="Título 1"/>
          <p:cNvSpPr txBox="1">
            <a:spLocks/>
          </p:cNvSpPr>
          <p:nvPr/>
        </p:nvSpPr>
        <p:spPr>
          <a:xfrm>
            <a:off x="207127" y="80217"/>
            <a:ext cx="6399083" cy="61823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5, Trabajo en equipo</a:t>
            </a:r>
            <a:endParaRPr lang="es-ES" sz="2400" dirty="0">
              <a:solidFill>
                <a:srgbClr val="77C319"/>
              </a:solidFill>
            </a:endParaRPr>
          </a:p>
        </p:txBody>
      </p:sp>
    </p:spTree>
    <p:extLst>
      <p:ext uri="{BB962C8B-B14F-4D97-AF65-F5344CB8AC3E}">
        <p14:creationId xmlns:p14="http://schemas.microsoft.com/office/powerpoint/2010/main" val="334196104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325881" y="1035208"/>
            <a:ext cx="8560905" cy="3139321"/>
          </a:xfrm>
          <a:prstGeom prst="rect">
            <a:avLst/>
          </a:prstGeom>
        </p:spPr>
        <p:txBody>
          <a:bodyPr wrap="square">
            <a:spAutoFit/>
          </a:bodyPr>
          <a:lstStyle/>
          <a:p>
            <a:pPr algn="ctr"/>
            <a:r>
              <a:rPr lang="es-CO" b="1" dirty="0" smtClean="0"/>
              <a:t>VENTAJAS DEL TRABAJO EN EQUIPO</a:t>
            </a:r>
          </a:p>
          <a:p>
            <a:pPr algn="just"/>
            <a:endParaRPr lang="es-CO" b="1" dirty="0" smtClean="0"/>
          </a:p>
          <a:p>
            <a:pPr marL="285750" indent="-285750" algn="just">
              <a:buFont typeface="Arial" pitchFamily="34" charset="0"/>
              <a:buChar char="•"/>
            </a:pPr>
            <a:r>
              <a:rPr lang="es-CO" b="1" dirty="0" smtClean="0"/>
              <a:t>Suma e intercambio de conocimientos:</a:t>
            </a:r>
          </a:p>
          <a:p>
            <a:pPr algn="just"/>
            <a:endParaRPr lang="es-CO" dirty="0"/>
          </a:p>
          <a:p>
            <a:pPr lvl="1" algn="just"/>
            <a:r>
              <a:rPr lang="es-CO" dirty="0"/>
              <a:t>Entre los valores que fomenta el trabajo en equipo, encontramos el que las </a:t>
            </a:r>
            <a:r>
              <a:rPr lang="es-CO" dirty="0" smtClean="0"/>
              <a:t>personas se </a:t>
            </a:r>
            <a:r>
              <a:rPr lang="es-CO" dirty="0"/>
              <a:t>escuchen unas a otras, que se busque la diversidad y que se </a:t>
            </a:r>
            <a:r>
              <a:rPr lang="es-CO" dirty="0" smtClean="0"/>
              <a:t>responda constructivamente </a:t>
            </a:r>
            <a:r>
              <a:rPr lang="es-CO" dirty="0"/>
              <a:t>a los puntos de vista expresados por otros. Para que un equipo </a:t>
            </a:r>
            <a:r>
              <a:rPr lang="es-CO" dirty="0" smtClean="0"/>
              <a:t>pueda efectivamente </a:t>
            </a:r>
            <a:r>
              <a:rPr lang="es-CO" dirty="0"/>
              <a:t>alcanzar resultados, es necesario que exista una disciplina básica </a:t>
            </a:r>
            <a:r>
              <a:rPr lang="es-CO" dirty="0" smtClean="0"/>
              <a:t>que permita </a:t>
            </a:r>
            <a:r>
              <a:rPr lang="es-CO" dirty="0"/>
              <a:t>que los equipos funcionen y de esta manera, se hace realidad la consigna </a:t>
            </a:r>
            <a:r>
              <a:rPr lang="es-CO" dirty="0" smtClean="0"/>
              <a:t>equipo equivale </a:t>
            </a:r>
            <a:r>
              <a:rPr lang="es-CO" dirty="0"/>
              <a:t>a buenos resultados, al fomentar la labor individual en un contexto global </a:t>
            </a:r>
            <a:r>
              <a:rPr lang="es-CO" dirty="0" smtClean="0"/>
              <a:t>de cooperación</a:t>
            </a:r>
            <a:r>
              <a:rPr lang="es-CO" dirty="0"/>
              <a:t>.</a:t>
            </a:r>
            <a:endParaRPr lang="es-ES_tradnl" dirty="0"/>
          </a:p>
        </p:txBody>
      </p:sp>
      <p:sp>
        <p:nvSpPr>
          <p:cNvPr id="12" name="Título 1"/>
          <p:cNvSpPr txBox="1">
            <a:spLocks/>
          </p:cNvSpPr>
          <p:nvPr/>
        </p:nvSpPr>
        <p:spPr>
          <a:xfrm>
            <a:off x="207127" y="80217"/>
            <a:ext cx="6399083" cy="61823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5, Trabajo en equipo</a:t>
            </a:r>
            <a:endParaRPr lang="es-ES" sz="2400" dirty="0">
              <a:solidFill>
                <a:srgbClr val="77C319"/>
              </a:solidFill>
            </a:endParaRPr>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77583" y="4229100"/>
            <a:ext cx="2857500" cy="1600200"/>
          </a:xfrm>
          <a:prstGeom prst="rect">
            <a:avLst/>
          </a:prstGeom>
        </p:spPr>
      </p:pic>
      <p:sp>
        <p:nvSpPr>
          <p:cNvPr id="4" name="3 Rectángulo"/>
          <p:cNvSpPr/>
          <p:nvPr/>
        </p:nvSpPr>
        <p:spPr>
          <a:xfrm>
            <a:off x="2320333" y="5829300"/>
            <a:ext cx="4572000" cy="338554"/>
          </a:xfrm>
          <a:prstGeom prst="rect">
            <a:avLst/>
          </a:prstGeom>
        </p:spPr>
        <p:txBody>
          <a:bodyPr>
            <a:spAutoFit/>
          </a:bodyPr>
          <a:lstStyle/>
          <a:p>
            <a:pPr algn="ctr"/>
            <a:r>
              <a:rPr lang="es-CO" sz="800" dirty="0">
                <a:hlinkClick r:id="rId3"/>
              </a:rPr>
              <a:t>http://up-spain.com//</a:t>
            </a:r>
            <a:r>
              <a:rPr lang="es-CO" sz="800" dirty="0" smtClean="0">
                <a:hlinkClick r:id="rId3"/>
              </a:rPr>
              <a:t>blog/wp-content/uploads/2015/02/Trabajo-en-equipo.jpg</a:t>
            </a:r>
            <a:endParaRPr lang="es-CO" sz="800" dirty="0" smtClean="0"/>
          </a:p>
          <a:p>
            <a:pPr algn="ctr"/>
            <a:endParaRPr lang="es-CO" sz="800" dirty="0"/>
          </a:p>
        </p:txBody>
      </p:sp>
    </p:spTree>
    <p:extLst>
      <p:ext uri="{BB962C8B-B14F-4D97-AF65-F5344CB8AC3E}">
        <p14:creationId xmlns:p14="http://schemas.microsoft.com/office/powerpoint/2010/main" val="39588255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75599" y="2240128"/>
            <a:ext cx="6132435" cy="1276074"/>
          </a:xfrm>
          <a:prstGeom prst="rect">
            <a:avLst/>
          </a:prstGeom>
          <a:gradFill flip="none" rotWithShape="1">
            <a:gsLst>
              <a:gs pos="0">
                <a:srgbClr val="45C1DA">
                  <a:tint val="66000"/>
                  <a:satMod val="160000"/>
                </a:srgbClr>
              </a:gs>
              <a:gs pos="50000">
                <a:srgbClr val="45C1DA">
                  <a:tint val="44500"/>
                  <a:satMod val="160000"/>
                </a:srgbClr>
              </a:gs>
              <a:gs pos="100000">
                <a:srgbClr val="45C1DA">
                  <a:tint val="23500"/>
                  <a:satMod val="160000"/>
                </a:srgbClr>
              </a:gs>
            </a:gsLst>
            <a:path path="circle">
              <a:fillToRect l="100000" b="100000"/>
            </a:path>
            <a:tileRect t="-100000" r="-100000"/>
          </a:gra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s-CO" sz="1600" dirty="0">
              <a:solidFill>
                <a:srgbClr val="002060"/>
              </a:solidFill>
            </a:endParaRPr>
          </a:p>
        </p:txBody>
      </p:sp>
      <p:sp>
        <p:nvSpPr>
          <p:cNvPr id="5" name="5 Rectángulo"/>
          <p:cNvSpPr/>
          <p:nvPr/>
        </p:nvSpPr>
        <p:spPr>
          <a:xfrm>
            <a:off x="175599" y="4467059"/>
            <a:ext cx="6132434" cy="821531"/>
          </a:xfrm>
          <a:prstGeom prst="rect">
            <a:avLst/>
          </a:prstGeom>
          <a:gradFill flip="none" rotWithShape="1">
            <a:gsLst>
              <a:gs pos="0">
                <a:srgbClr val="45C1DA">
                  <a:tint val="66000"/>
                  <a:satMod val="160000"/>
                </a:srgbClr>
              </a:gs>
              <a:gs pos="50000">
                <a:srgbClr val="45C1DA">
                  <a:tint val="44500"/>
                  <a:satMod val="160000"/>
                </a:srgbClr>
              </a:gs>
              <a:gs pos="100000">
                <a:srgbClr val="45C1DA">
                  <a:tint val="23500"/>
                  <a:satMod val="160000"/>
                </a:srgbClr>
              </a:gs>
            </a:gsLst>
            <a:lin ang="5400000" scaled="1"/>
            <a:tileRect/>
          </a:gra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s-CO" sz="1350" dirty="0"/>
          </a:p>
        </p:txBody>
      </p:sp>
      <p:sp>
        <p:nvSpPr>
          <p:cNvPr id="6" name="Cuadro de texto 2"/>
          <p:cNvSpPr txBox="1">
            <a:spLocks noChangeArrowheads="1"/>
          </p:cNvSpPr>
          <p:nvPr/>
        </p:nvSpPr>
        <p:spPr bwMode="auto">
          <a:xfrm>
            <a:off x="184732" y="1364600"/>
            <a:ext cx="6016195" cy="369075"/>
          </a:xfrm>
          <a:prstGeom prst="rect">
            <a:avLst/>
          </a:prstGeom>
          <a:noFill/>
          <a:ln w="9525">
            <a:noFill/>
            <a:miter lim="800000"/>
            <a:headEnd/>
            <a:tailEnd/>
          </a:ln>
        </p:spPr>
        <p:txBody>
          <a:bodyPr rot="0" vert="horz" wrap="square" lIns="68580" tIns="34290" rIns="68580" bIns="34290" anchor="t" anchorCtr="0">
            <a:spAutoFit/>
          </a:bodyPr>
          <a:lstStyle/>
          <a:p>
            <a:pPr>
              <a:lnSpc>
                <a:spcPct val="115000"/>
              </a:lnSpc>
            </a:pPr>
            <a:r>
              <a:rPr lang="es-CO"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Objetivo </a:t>
            </a:r>
            <a:r>
              <a:rPr lang="es-CO"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general</a:t>
            </a:r>
            <a:endParaRPr lang="es-CO"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7" name="Cuadro de texto 2"/>
          <p:cNvSpPr txBox="1">
            <a:spLocks noChangeArrowheads="1"/>
          </p:cNvSpPr>
          <p:nvPr/>
        </p:nvSpPr>
        <p:spPr bwMode="auto">
          <a:xfrm>
            <a:off x="175599" y="3848221"/>
            <a:ext cx="3821771" cy="369075"/>
          </a:xfrm>
          <a:prstGeom prst="rect">
            <a:avLst/>
          </a:prstGeom>
          <a:noFill/>
          <a:ln w="9525">
            <a:noFill/>
            <a:miter lim="800000"/>
            <a:headEnd/>
            <a:tailEnd/>
          </a:ln>
        </p:spPr>
        <p:txBody>
          <a:bodyPr rot="0" vert="horz" wrap="square" lIns="68580" tIns="34290" rIns="68580" bIns="34290" anchor="t" anchorCtr="0">
            <a:spAutoFit/>
          </a:bodyPr>
          <a:lstStyle/>
          <a:p>
            <a:pPr>
              <a:lnSpc>
                <a:spcPct val="115000"/>
              </a:lnSpc>
            </a:pPr>
            <a:r>
              <a:rPr lang="es-CO"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Objetivo </a:t>
            </a:r>
            <a:r>
              <a:rPr lang="es-CO" b="1" dirty="0" smtClean="0">
                <a:solidFill>
                  <a:srgbClr val="002060"/>
                </a:solidFill>
                <a:latin typeface="Calibri" panose="020F0502020204030204" pitchFamily="34" charset="0"/>
                <a:ea typeface="Calibri" panose="020F0502020204030204" pitchFamily="34" charset="0"/>
                <a:cs typeface="Times New Roman" panose="02020603050405020304" pitchFamily="18" charset="0"/>
              </a:rPr>
              <a:t>especifico</a:t>
            </a:r>
            <a:endParaRPr lang="es-CO" b="1"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8" name="Cuadro de texto 2"/>
          <p:cNvSpPr txBox="1">
            <a:spLocks noChangeArrowheads="1"/>
          </p:cNvSpPr>
          <p:nvPr/>
        </p:nvSpPr>
        <p:spPr bwMode="auto">
          <a:xfrm>
            <a:off x="237036" y="2391632"/>
            <a:ext cx="6070998" cy="1124570"/>
          </a:xfrm>
          <a:prstGeom prst="rect">
            <a:avLst/>
          </a:prstGeom>
          <a:noFill/>
          <a:ln w="9525">
            <a:noFill/>
            <a:miter lim="800000"/>
            <a:headEnd/>
            <a:tailEnd/>
          </a:ln>
        </p:spPr>
        <p:txBody>
          <a:bodyPr rot="0" vert="horz" wrap="square" lIns="68580" tIns="34290" rIns="68580" bIns="34290" anchor="t" anchorCtr="0">
            <a:noAutofit/>
          </a:bodyPr>
          <a:lstStyle/>
          <a:p>
            <a:pPr algn="just"/>
            <a:r>
              <a:rPr lang="es-ES_tradnl" sz="1600" dirty="0" smtClean="0"/>
              <a:t>Establecer los elementos necesarios para el desarrollo de habilidades de liderazgo, que faciliten el trabajo en equipo, partiendo de  nuestras capacidades de comunicación, de manera tal que se desarrollen actitudes positivas frente a la resolución de conflictos.</a:t>
            </a:r>
            <a:endParaRPr lang="es-ES_tradnl" sz="1600" dirty="0"/>
          </a:p>
        </p:txBody>
      </p:sp>
      <p:sp>
        <p:nvSpPr>
          <p:cNvPr id="9" name="Cuadro de texto 2"/>
          <p:cNvSpPr txBox="1">
            <a:spLocks noChangeArrowheads="1"/>
          </p:cNvSpPr>
          <p:nvPr/>
        </p:nvSpPr>
        <p:spPr bwMode="auto">
          <a:xfrm>
            <a:off x="175599" y="4573116"/>
            <a:ext cx="6007063" cy="698659"/>
          </a:xfrm>
          <a:prstGeom prst="rect">
            <a:avLst/>
          </a:prstGeom>
          <a:noFill/>
          <a:ln w="9525">
            <a:noFill/>
            <a:miter lim="800000"/>
            <a:headEnd/>
            <a:tailEnd/>
          </a:ln>
        </p:spPr>
        <p:txBody>
          <a:bodyPr rot="0" vert="horz" wrap="square" lIns="68580" tIns="34290" rIns="68580" bIns="34290" anchor="t" anchorCtr="0">
            <a:noAutofit/>
          </a:bodyPr>
          <a:lstStyle/>
          <a:p>
            <a:pPr algn="just">
              <a:lnSpc>
                <a:spcPct val="115000"/>
              </a:lnSpc>
              <a:spcAft>
                <a:spcPts val="750"/>
              </a:spcAft>
            </a:pPr>
            <a:r>
              <a:rPr lang="es-ES" sz="1600" dirty="0" smtClean="0">
                <a:latin typeface="Calibri" panose="020F0502020204030204" pitchFamily="34" charset="0"/>
                <a:ea typeface="Calibri" panose="020F0502020204030204" pitchFamily="34" charset="0"/>
                <a:cs typeface="Times New Roman" panose="02020603050405020304" pitchFamily="18" charset="0"/>
              </a:rPr>
              <a:t>Potencializar </a:t>
            </a:r>
            <a:r>
              <a:rPr lang="es-ES" sz="1600" dirty="0">
                <a:latin typeface="Calibri" panose="020F0502020204030204" pitchFamily="34" charset="0"/>
                <a:ea typeface="Calibri" panose="020F0502020204030204" pitchFamily="34" charset="0"/>
                <a:cs typeface="Times New Roman" panose="02020603050405020304" pitchFamily="18" charset="0"/>
              </a:rPr>
              <a:t>habilidades  </a:t>
            </a:r>
            <a:r>
              <a:rPr lang="es-ES" sz="1600" dirty="0" smtClean="0">
                <a:latin typeface="Calibri" panose="020F0502020204030204" pitchFamily="34" charset="0"/>
                <a:ea typeface="Calibri" panose="020F0502020204030204" pitchFamily="34" charset="0"/>
                <a:cs typeface="Times New Roman" panose="02020603050405020304" pitchFamily="18" charset="0"/>
              </a:rPr>
              <a:t>de ser humano como líder asertivo en al interior de las organizaciones.</a:t>
            </a:r>
            <a:endParaRPr lang="es-CO" sz="16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750"/>
              </a:spcAft>
            </a:pPr>
            <a:r>
              <a:rPr lang="es-CO" sz="1600" b="1" dirty="0">
                <a:latin typeface="Calibri" panose="020F0502020204030204" pitchFamily="34" charset="0"/>
                <a:ea typeface="Calibri" panose="020F0502020204030204" pitchFamily="34" charset="0"/>
                <a:cs typeface="Times New Roman" panose="02020603050405020304" pitchFamily="18" charset="0"/>
              </a:rPr>
              <a:t> </a:t>
            </a:r>
          </a:p>
        </p:txBody>
      </p:sp>
      <p:sp>
        <p:nvSpPr>
          <p:cNvPr id="11" name="Rectangle 12"/>
          <p:cNvSpPr>
            <a:spLocks noChangeArrowheads="1"/>
          </p:cNvSpPr>
          <p:nvPr/>
        </p:nvSpPr>
        <p:spPr bwMode="auto">
          <a:xfrm>
            <a:off x="1" y="106165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pic>
        <p:nvPicPr>
          <p:cNvPr id="1026" name="Picture 35" descr="https://encrypted-tbn1.gstatic.com/images?q=tbn:ANd9GcT8ML4P9mhlDWMdUsyOpItz6Rejex_nGuRhxQlF6UMipzuBbVe3zke0ws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2577" y="4409729"/>
            <a:ext cx="1326125" cy="936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Imagen 2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2105" y="2203312"/>
            <a:ext cx="1567070" cy="1254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ítulo 1"/>
          <p:cNvSpPr txBox="1">
            <a:spLocks/>
          </p:cNvSpPr>
          <p:nvPr/>
        </p:nvSpPr>
        <p:spPr>
          <a:xfrm>
            <a:off x="184732" y="108768"/>
            <a:ext cx="6399083" cy="61823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OBJETIVOS DEL APRENDIZAJE </a:t>
            </a:r>
            <a:endParaRPr lang="es-ES" sz="2400" dirty="0">
              <a:solidFill>
                <a:srgbClr val="77C319"/>
              </a:solidFill>
            </a:endParaRPr>
          </a:p>
        </p:txBody>
      </p:sp>
    </p:spTree>
    <p:extLst>
      <p:ext uri="{BB962C8B-B14F-4D97-AF65-F5344CB8AC3E}">
        <p14:creationId xmlns:p14="http://schemas.microsoft.com/office/powerpoint/2010/main" val="31298320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207127" y="1167200"/>
            <a:ext cx="8560905" cy="2585323"/>
          </a:xfrm>
          <a:prstGeom prst="rect">
            <a:avLst/>
          </a:prstGeom>
        </p:spPr>
        <p:txBody>
          <a:bodyPr wrap="square">
            <a:spAutoFit/>
          </a:bodyPr>
          <a:lstStyle/>
          <a:p>
            <a:pPr marL="285750" indent="-285750" algn="just">
              <a:buFont typeface="Arial" pitchFamily="34" charset="0"/>
              <a:buChar char="•"/>
            </a:pPr>
            <a:r>
              <a:rPr lang="es-CO" b="1" dirty="0" smtClean="0"/>
              <a:t>Cooperación y colaboración en la tarea</a:t>
            </a:r>
          </a:p>
          <a:p>
            <a:pPr algn="just"/>
            <a:endParaRPr lang="es-CO" dirty="0" smtClean="0"/>
          </a:p>
          <a:p>
            <a:pPr lvl="1" algn="just"/>
            <a:r>
              <a:rPr lang="es-CO" dirty="0" smtClean="0"/>
              <a:t>La </a:t>
            </a:r>
            <a:r>
              <a:rPr lang="es-CO" dirty="0"/>
              <a:t>cooperación entre los miembros de un mismo equipo es una pieza </a:t>
            </a:r>
            <a:r>
              <a:rPr lang="es-CO" dirty="0" smtClean="0"/>
              <a:t>fundamental para </a:t>
            </a:r>
            <a:r>
              <a:rPr lang="es-CO" dirty="0"/>
              <a:t>una adecuada integración de éstos, y la correcta función o desarrollo del papel </a:t>
            </a:r>
            <a:r>
              <a:rPr lang="es-CO" dirty="0" smtClean="0"/>
              <a:t>que desempeñan </a:t>
            </a:r>
            <a:r>
              <a:rPr lang="es-CO" dirty="0"/>
              <a:t>dentro de dicho </a:t>
            </a:r>
            <a:r>
              <a:rPr lang="es-CO" dirty="0" smtClean="0"/>
              <a:t>equipo. En </a:t>
            </a:r>
            <a:r>
              <a:rPr lang="es-CO" dirty="0"/>
              <a:t>esta cooperación, viene unida estrechamente la relación que se presenta </a:t>
            </a:r>
            <a:r>
              <a:rPr lang="es-CO" dirty="0" smtClean="0"/>
              <a:t>entre los </a:t>
            </a:r>
            <a:r>
              <a:rPr lang="es-CO" dirty="0"/>
              <a:t>miembros, lo que puede transformarse tanto en impedimentos u obstáculos, </a:t>
            </a:r>
            <a:r>
              <a:rPr lang="es-CO" dirty="0" smtClean="0"/>
              <a:t>como justamente </a:t>
            </a:r>
            <a:r>
              <a:rPr lang="es-CO" dirty="0"/>
              <a:t>lo </a:t>
            </a:r>
            <a:r>
              <a:rPr lang="es-CO" dirty="0" smtClean="0"/>
              <a:t>contrario. El </a:t>
            </a:r>
            <a:r>
              <a:rPr lang="es-CO" dirty="0"/>
              <a:t>espíritu de cooperación es un requisito indispensable para poder formar </a:t>
            </a:r>
            <a:r>
              <a:rPr lang="es-CO" dirty="0" smtClean="0"/>
              <a:t>equipos de </a:t>
            </a:r>
            <a:r>
              <a:rPr lang="es-CO" dirty="0"/>
              <a:t>trabajo productivos.</a:t>
            </a:r>
            <a:r>
              <a:rPr lang="es-ES_tradnl" dirty="0"/>
              <a:t> </a:t>
            </a:r>
          </a:p>
        </p:txBody>
      </p:sp>
      <p:sp>
        <p:nvSpPr>
          <p:cNvPr id="12" name="Título 1"/>
          <p:cNvSpPr txBox="1">
            <a:spLocks/>
          </p:cNvSpPr>
          <p:nvPr/>
        </p:nvSpPr>
        <p:spPr>
          <a:xfrm>
            <a:off x="207127" y="80217"/>
            <a:ext cx="6399083" cy="61823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5, Trabajo en equipo</a:t>
            </a:r>
            <a:endParaRPr lang="es-ES" sz="2400" dirty="0">
              <a:solidFill>
                <a:srgbClr val="77C319"/>
              </a:solidFill>
            </a:endParaRPr>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30266" y="3766171"/>
            <a:ext cx="2714625" cy="1685925"/>
          </a:xfrm>
          <a:prstGeom prst="rect">
            <a:avLst/>
          </a:prstGeom>
        </p:spPr>
      </p:pic>
      <p:sp>
        <p:nvSpPr>
          <p:cNvPr id="4" name="3 Rectángulo"/>
          <p:cNvSpPr/>
          <p:nvPr/>
        </p:nvSpPr>
        <p:spPr>
          <a:xfrm>
            <a:off x="2201578" y="5630671"/>
            <a:ext cx="4572000" cy="338554"/>
          </a:xfrm>
          <a:prstGeom prst="rect">
            <a:avLst/>
          </a:prstGeom>
        </p:spPr>
        <p:txBody>
          <a:bodyPr>
            <a:spAutoFit/>
          </a:bodyPr>
          <a:lstStyle/>
          <a:p>
            <a:pPr algn="ctr"/>
            <a:r>
              <a:rPr lang="es-CO" sz="800" dirty="0">
                <a:hlinkClick r:id="rId3"/>
              </a:rPr>
              <a:t>http://www.grandespymes.com.ar/2015/09/02/4-tips-para-el-verdadero-trabajo-en-equipo</a:t>
            </a:r>
            <a:r>
              <a:rPr lang="es-CO" sz="800" dirty="0" smtClean="0">
                <a:hlinkClick r:id="rId3"/>
              </a:rPr>
              <a:t>/</a:t>
            </a:r>
            <a:endParaRPr lang="es-CO" sz="800" dirty="0" smtClean="0"/>
          </a:p>
          <a:p>
            <a:pPr algn="ctr"/>
            <a:endParaRPr lang="es-CO" sz="800" dirty="0"/>
          </a:p>
        </p:txBody>
      </p:sp>
    </p:spTree>
    <p:extLst>
      <p:ext uri="{BB962C8B-B14F-4D97-AF65-F5344CB8AC3E}">
        <p14:creationId xmlns:p14="http://schemas.microsoft.com/office/powerpoint/2010/main" val="25980206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207127" y="1028700"/>
            <a:ext cx="8560905" cy="3139321"/>
          </a:xfrm>
          <a:prstGeom prst="rect">
            <a:avLst/>
          </a:prstGeom>
        </p:spPr>
        <p:txBody>
          <a:bodyPr wrap="square">
            <a:spAutoFit/>
          </a:bodyPr>
          <a:lstStyle/>
          <a:p>
            <a:pPr marL="285750" indent="-285750" algn="just">
              <a:buFont typeface="Arial" pitchFamily="34" charset="0"/>
              <a:buChar char="•"/>
            </a:pPr>
            <a:r>
              <a:rPr lang="es-CO" b="1" dirty="0" smtClean="0"/>
              <a:t>Sinergia para la consecución de objetivos y metas:</a:t>
            </a:r>
          </a:p>
          <a:p>
            <a:pPr algn="just"/>
            <a:endParaRPr lang="es-CO" dirty="0"/>
          </a:p>
          <a:p>
            <a:pPr lvl="1" algn="just"/>
            <a:r>
              <a:rPr lang="es-CO" dirty="0" smtClean="0"/>
              <a:t>Es el </a:t>
            </a:r>
            <a:r>
              <a:rPr lang="es-CO" dirty="0"/>
              <a:t>intercambio </a:t>
            </a:r>
            <a:r>
              <a:rPr lang="es-CO" dirty="0" smtClean="0"/>
              <a:t>social que </a:t>
            </a:r>
            <a:r>
              <a:rPr lang="es-CO" dirty="0"/>
              <a:t>se produce en torno a objetivos claros y comunes. Este fenómeno se conoce </a:t>
            </a:r>
            <a:r>
              <a:rPr lang="es-CO" dirty="0" smtClean="0"/>
              <a:t>como sinergia </a:t>
            </a:r>
            <a:r>
              <a:rPr lang="es-CO" dirty="0"/>
              <a:t>del equipo, que es el proceso de interacción social que permite obtener </a:t>
            </a:r>
            <a:r>
              <a:rPr lang="es-CO" dirty="0" smtClean="0"/>
              <a:t>resultados que </a:t>
            </a:r>
            <a:r>
              <a:rPr lang="es-CO" dirty="0"/>
              <a:t>serían imposibles de conseguir individualmente por cada uno de los miembros </a:t>
            </a:r>
            <a:r>
              <a:rPr lang="es-CO" dirty="0" smtClean="0"/>
              <a:t>del equipo.</a:t>
            </a:r>
          </a:p>
          <a:p>
            <a:pPr lvl="1" algn="just"/>
            <a:endParaRPr lang="es-CO" dirty="0"/>
          </a:p>
          <a:p>
            <a:pPr lvl="1" algn="just"/>
            <a:r>
              <a:rPr lang="es-CO" dirty="0"/>
              <a:t>Un grupo de personas trabajando juntas constituye un verdadero equipo de </a:t>
            </a:r>
            <a:r>
              <a:rPr lang="es-CO" dirty="0" smtClean="0"/>
              <a:t>trabajo cuando </a:t>
            </a:r>
            <a:r>
              <a:rPr lang="es-CO" dirty="0"/>
              <a:t>además de la interdependencia entre las funciones, se consigue ser más </a:t>
            </a:r>
            <a:r>
              <a:rPr lang="es-CO" dirty="0" smtClean="0"/>
              <a:t>creativo, productivo </a:t>
            </a:r>
            <a:r>
              <a:rPr lang="es-CO" dirty="0"/>
              <a:t>y resolver de mejor forma los problemas y desafíos, que si cada uno </a:t>
            </a:r>
            <a:r>
              <a:rPr lang="es-CO" dirty="0" smtClean="0"/>
              <a:t>funcionara por </a:t>
            </a:r>
            <a:r>
              <a:rPr lang="es-CO" dirty="0"/>
              <a:t>su parte.</a:t>
            </a:r>
            <a:endParaRPr lang="es-ES_tradnl" dirty="0"/>
          </a:p>
        </p:txBody>
      </p:sp>
      <p:sp>
        <p:nvSpPr>
          <p:cNvPr id="12" name="Título 1"/>
          <p:cNvSpPr txBox="1">
            <a:spLocks/>
          </p:cNvSpPr>
          <p:nvPr/>
        </p:nvSpPr>
        <p:spPr>
          <a:xfrm>
            <a:off x="207127" y="80217"/>
            <a:ext cx="6399083" cy="61823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5, Trabajo en equipo</a:t>
            </a:r>
            <a:endParaRPr lang="es-ES" sz="2400" dirty="0">
              <a:solidFill>
                <a:srgbClr val="77C319"/>
              </a:solidFill>
            </a:endParaRPr>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8310" y="3832603"/>
            <a:ext cx="2247900" cy="2038350"/>
          </a:xfrm>
          <a:prstGeom prst="rect">
            <a:avLst/>
          </a:prstGeom>
        </p:spPr>
      </p:pic>
      <p:sp>
        <p:nvSpPr>
          <p:cNvPr id="4" name="3 Rectángulo"/>
          <p:cNvSpPr/>
          <p:nvPr/>
        </p:nvSpPr>
        <p:spPr>
          <a:xfrm>
            <a:off x="-240292" y="5532399"/>
            <a:ext cx="4572000" cy="338554"/>
          </a:xfrm>
          <a:prstGeom prst="rect">
            <a:avLst/>
          </a:prstGeom>
        </p:spPr>
        <p:txBody>
          <a:bodyPr>
            <a:spAutoFit/>
          </a:bodyPr>
          <a:lstStyle/>
          <a:p>
            <a:pPr algn="ctr"/>
            <a:r>
              <a:rPr lang="es-CO" sz="800" dirty="0">
                <a:hlinkClick r:id="rId3"/>
              </a:rPr>
              <a:t>http://greatowork.com/ventajas-y-desventajas-del-trabajo-en-equipo</a:t>
            </a:r>
            <a:r>
              <a:rPr lang="es-CO" sz="800" dirty="0" smtClean="0">
                <a:hlinkClick r:id="rId3"/>
              </a:rPr>
              <a:t>/</a:t>
            </a:r>
            <a:endParaRPr lang="es-CO" sz="800" dirty="0" smtClean="0"/>
          </a:p>
          <a:p>
            <a:pPr algn="ctr"/>
            <a:endParaRPr lang="es-CO" sz="800" dirty="0"/>
          </a:p>
        </p:txBody>
      </p:sp>
    </p:spTree>
    <p:extLst>
      <p:ext uri="{BB962C8B-B14F-4D97-AF65-F5344CB8AC3E}">
        <p14:creationId xmlns:p14="http://schemas.microsoft.com/office/powerpoint/2010/main" val="37383484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313143" y="1026021"/>
            <a:ext cx="8560905" cy="5078313"/>
          </a:xfrm>
          <a:prstGeom prst="rect">
            <a:avLst/>
          </a:prstGeom>
        </p:spPr>
        <p:txBody>
          <a:bodyPr wrap="square">
            <a:spAutoFit/>
          </a:bodyPr>
          <a:lstStyle/>
          <a:p>
            <a:pPr algn="ctr"/>
            <a:r>
              <a:rPr lang="es-CO" b="1" dirty="0"/>
              <a:t>TÉCNICAS Y HABILIDADES PERSONALES Y SOCIALES NECESARIAS PARA </a:t>
            </a:r>
            <a:r>
              <a:rPr lang="es-CO" b="1" dirty="0" smtClean="0"/>
              <a:t>EL TRABAJO </a:t>
            </a:r>
            <a:r>
              <a:rPr lang="es-CO" b="1" dirty="0"/>
              <a:t>EN </a:t>
            </a:r>
            <a:r>
              <a:rPr lang="es-CO" b="1" dirty="0" smtClean="0"/>
              <a:t>EQUIPO</a:t>
            </a:r>
          </a:p>
          <a:p>
            <a:pPr algn="ctr"/>
            <a:endParaRPr lang="es-CO" b="1" dirty="0" smtClean="0"/>
          </a:p>
          <a:p>
            <a:pPr marL="285750" indent="-285750" algn="just">
              <a:buFont typeface="Arial" pitchFamily="34" charset="0"/>
              <a:buChar char="•"/>
            </a:pPr>
            <a:r>
              <a:rPr lang="es-CO" b="1" dirty="0" smtClean="0"/>
              <a:t>Liderazgo: </a:t>
            </a:r>
            <a:r>
              <a:rPr lang="es-CO" dirty="0" smtClean="0"/>
              <a:t>El </a:t>
            </a:r>
            <a:r>
              <a:rPr lang="es-CO" dirty="0"/>
              <a:t>equipo de trabajo debe disponer de un liderazgo fuerte, que tenga seguridad </a:t>
            </a:r>
            <a:r>
              <a:rPr lang="es-CO" dirty="0" smtClean="0"/>
              <a:t>de que </a:t>
            </a:r>
            <a:r>
              <a:rPr lang="es-CO" dirty="0"/>
              <a:t>lleva sobre sus hombros un equipo satisfecho de los resultados obtenidos. Un </a:t>
            </a:r>
            <a:r>
              <a:rPr lang="es-CO" dirty="0" smtClean="0"/>
              <a:t>equipo que </a:t>
            </a:r>
            <a:r>
              <a:rPr lang="es-CO" dirty="0"/>
              <a:t>se sienta seguro de que su labor ha sido avalada por el líder; por tanto, camina no a </a:t>
            </a:r>
            <a:r>
              <a:rPr lang="es-CO" dirty="0" smtClean="0"/>
              <a:t>la par </a:t>
            </a:r>
            <a:r>
              <a:rPr lang="es-CO" dirty="0"/>
              <a:t>sino con él, estando seguro y convencido de los frutos que se van a obtener</a:t>
            </a:r>
            <a:r>
              <a:rPr lang="es-CO" dirty="0" smtClean="0"/>
              <a:t>.</a:t>
            </a:r>
          </a:p>
          <a:p>
            <a:pPr marL="285750" indent="-285750" algn="just">
              <a:buFont typeface="Arial" pitchFamily="34" charset="0"/>
              <a:buChar char="•"/>
            </a:pPr>
            <a:endParaRPr lang="es-CO" dirty="0" smtClean="0"/>
          </a:p>
          <a:p>
            <a:pPr marL="285750" indent="-285750" algn="just">
              <a:buFont typeface="Arial" pitchFamily="34" charset="0"/>
              <a:buChar char="•"/>
            </a:pPr>
            <a:endParaRPr lang="es-CO" dirty="0"/>
          </a:p>
          <a:p>
            <a:pPr marL="285750" indent="-285750" algn="just">
              <a:buFont typeface="Arial" pitchFamily="34" charset="0"/>
              <a:buChar char="•"/>
            </a:pPr>
            <a:endParaRPr lang="es-CO" dirty="0" smtClean="0"/>
          </a:p>
          <a:p>
            <a:pPr marL="285750" indent="-285750" algn="just">
              <a:buFont typeface="Arial" pitchFamily="34" charset="0"/>
              <a:buChar char="•"/>
            </a:pPr>
            <a:endParaRPr lang="es-CO" b="1" dirty="0"/>
          </a:p>
          <a:p>
            <a:pPr marL="285750" indent="-285750" algn="just">
              <a:buFont typeface="Arial" pitchFamily="34" charset="0"/>
              <a:buChar char="•"/>
            </a:pPr>
            <a:r>
              <a:rPr lang="es-CO" b="1" dirty="0" smtClean="0"/>
              <a:t>Comunicación: </a:t>
            </a:r>
            <a:r>
              <a:rPr lang="es-CO" dirty="0" smtClean="0"/>
              <a:t>La </a:t>
            </a:r>
            <a:r>
              <a:rPr lang="es-CO" dirty="0"/>
              <a:t>comunicación </a:t>
            </a:r>
            <a:r>
              <a:rPr lang="es-CO" dirty="0" smtClean="0"/>
              <a:t>es </a:t>
            </a:r>
            <a:r>
              <a:rPr lang="es-CO" dirty="0"/>
              <a:t>la base de las relaciones sociales y </a:t>
            </a:r>
            <a:r>
              <a:rPr lang="es-CO" dirty="0" smtClean="0"/>
              <a:t>por supuesto </a:t>
            </a:r>
            <a:r>
              <a:rPr lang="es-CO" dirty="0"/>
              <a:t>el trabajo en equipo no está exento de tales relaciones. Así bien </a:t>
            </a:r>
            <a:r>
              <a:rPr lang="es-CO" dirty="0" smtClean="0"/>
              <a:t>esta comunicación </a:t>
            </a:r>
            <a:r>
              <a:rPr lang="es-CO" dirty="0"/>
              <a:t>puede en estos casos verse entorpecida cuando algún miembro del </a:t>
            </a:r>
            <a:r>
              <a:rPr lang="es-CO" dirty="0" smtClean="0"/>
              <a:t>equipo tiene </a:t>
            </a:r>
            <a:r>
              <a:rPr lang="es-CO" dirty="0"/>
              <a:t>ideas o suposiciones generalizadas y equivocadas sobre las características de otro </a:t>
            </a:r>
            <a:r>
              <a:rPr lang="es-CO" dirty="0" smtClean="0"/>
              <a:t>u otros </a:t>
            </a:r>
            <a:r>
              <a:rPr lang="es-CO" dirty="0"/>
              <a:t>miembros del equipo.</a:t>
            </a:r>
            <a:endParaRPr lang="es-CO" b="1" dirty="0"/>
          </a:p>
          <a:p>
            <a:pPr algn="ctr"/>
            <a:endParaRPr lang="es-ES_tradnl" dirty="0"/>
          </a:p>
        </p:txBody>
      </p:sp>
      <p:sp>
        <p:nvSpPr>
          <p:cNvPr id="12" name="Título 1"/>
          <p:cNvSpPr txBox="1">
            <a:spLocks/>
          </p:cNvSpPr>
          <p:nvPr/>
        </p:nvSpPr>
        <p:spPr>
          <a:xfrm>
            <a:off x="207127" y="80217"/>
            <a:ext cx="6399083" cy="61823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5, Trabajo en equipo</a:t>
            </a:r>
            <a:endParaRPr lang="es-ES" sz="2400" dirty="0">
              <a:solidFill>
                <a:srgbClr val="77C319"/>
              </a:solidFill>
            </a:endParaRPr>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57970" y="3058007"/>
            <a:ext cx="3071250" cy="1260000"/>
          </a:xfrm>
          <a:prstGeom prst="rect">
            <a:avLst/>
          </a:prstGeom>
        </p:spPr>
      </p:pic>
      <p:sp>
        <p:nvSpPr>
          <p:cNvPr id="4" name="3 Rectángulo"/>
          <p:cNvSpPr/>
          <p:nvPr/>
        </p:nvSpPr>
        <p:spPr>
          <a:xfrm>
            <a:off x="2286000" y="4135629"/>
            <a:ext cx="4572000" cy="338554"/>
          </a:xfrm>
          <a:prstGeom prst="rect">
            <a:avLst/>
          </a:prstGeom>
        </p:spPr>
        <p:txBody>
          <a:bodyPr>
            <a:spAutoFit/>
          </a:bodyPr>
          <a:lstStyle/>
          <a:p>
            <a:pPr algn="ctr"/>
            <a:r>
              <a:rPr lang="es-CO" sz="800" dirty="0">
                <a:hlinkClick r:id="rId3"/>
              </a:rPr>
              <a:t>http://</a:t>
            </a:r>
            <a:r>
              <a:rPr lang="es-CO" sz="800" dirty="0" smtClean="0">
                <a:hlinkClick r:id="rId3"/>
              </a:rPr>
              <a:t>negociosonlineymas.blogspot.com.co/2015/01/como-hacer-un-buen-trabajo-en-equipo.html</a:t>
            </a:r>
            <a:endParaRPr lang="es-CO" sz="800" dirty="0" smtClean="0"/>
          </a:p>
          <a:p>
            <a:pPr algn="ctr"/>
            <a:endParaRPr lang="es-CO" sz="800" dirty="0"/>
          </a:p>
        </p:txBody>
      </p:sp>
    </p:spTree>
    <p:extLst>
      <p:ext uri="{BB962C8B-B14F-4D97-AF65-F5344CB8AC3E}">
        <p14:creationId xmlns:p14="http://schemas.microsoft.com/office/powerpoint/2010/main" val="36357315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313144" y="1263237"/>
            <a:ext cx="8560905" cy="3139321"/>
          </a:xfrm>
          <a:prstGeom prst="rect">
            <a:avLst/>
          </a:prstGeom>
        </p:spPr>
        <p:txBody>
          <a:bodyPr wrap="square">
            <a:spAutoFit/>
          </a:bodyPr>
          <a:lstStyle/>
          <a:p>
            <a:pPr marL="285750" indent="-285750" algn="just">
              <a:buFont typeface="Arial" pitchFamily="34" charset="0"/>
              <a:buChar char="•"/>
            </a:pPr>
            <a:r>
              <a:rPr lang="es-CO" b="1" dirty="0" smtClean="0"/>
              <a:t>Coordinación: </a:t>
            </a:r>
            <a:r>
              <a:rPr lang="es-CO" dirty="0"/>
              <a:t>La coordinación entre los miembros </a:t>
            </a:r>
            <a:r>
              <a:rPr lang="es-CO" dirty="0" smtClean="0"/>
              <a:t>del equipo </a:t>
            </a:r>
            <a:r>
              <a:rPr lang="es-CO" dirty="0"/>
              <a:t>se convierte de esta forma en una habilidad esencial para que todos los </a:t>
            </a:r>
            <a:r>
              <a:rPr lang="es-CO" dirty="0" smtClean="0"/>
              <a:t>miembros sepan </a:t>
            </a:r>
            <a:r>
              <a:rPr lang="es-CO" dirty="0"/>
              <a:t>con exactitud cual es la labor que cada uno debe desarrollar gestionando así </a:t>
            </a:r>
            <a:r>
              <a:rPr lang="es-CO" dirty="0" smtClean="0"/>
              <a:t>el esfuerzo </a:t>
            </a:r>
            <a:r>
              <a:rPr lang="es-CO" dirty="0"/>
              <a:t>de una manera más productiva</a:t>
            </a:r>
            <a:r>
              <a:rPr lang="es-CO" dirty="0" smtClean="0"/>
              <a:t>.</a:t>
            </a:r>
          </a:p>
          <a:p>
            <a:pPr algn="just"/>
            <a:endParaRPr lang="es-CO" dirty="0"/>
          </a:p>
          <a:p>
            <a:pPr marL="285750" indent="-285750" algn="just">
              <a:buFont typeface="Arial" pitchFamily="34" charset="0"/>
              <a:buChar char="•"/>
            </a:pPr>
            <a:r>
              <a:rPr lang="es-CO" b="1" dirty="0" smtClean="0"/>
              <a:t>Colaboración: </a:t>
            </a:r>
            <a:r>
              <a:rPr lang="es-CO" dirty="0" smtClean="0"/>
              <a:t>Si </a:t>
            </a:r>
            <a:r>
              <a:rPr lang="es-CO" dirty="0"/>
              <a:t>falla alguna de las tres </a:t>
            </a:r>
            <a:r>
              <a:rPr lang="es-CO" dirty="0" smtClean="0"/>
              <a:t>habilidades anteriores</a:t>
            </a:r>
            <a:r>
              <a:rPr lang="es-CO" dirty="0"/>
              <a:t>, el equipo se viene abajo, se deshace. El apoyo mutuo y la capacidad </a:t>
            </a:r>
            <a:r>
              <a:rPr lang="es-CO" dirty="0" smtClean="0"/>
              <a:t>para colaborar </a:t>
            </a:r>
            <a:r>
              <a:rPr lang="es-CO" dirty="0"/>
              <a:t>y facilitar en la medida de lo posible el trabajo de los demás procede de la ley </a:t>
            </a:r>
            <a:r>
              <a:rPr lang="es-CO" dirty="0" smtClean="0"/>
              <a:t>de la </a:t>
            </a:r>
            <a:r>
              <a:rPr lang="es-CO" dirty="0"/>
              <a:t>reciprocidad que se da en todas las relaciones humanas: es la expresión de la justicia, “</a:t>
            </a:r>
            <a:r>
              <a:rPr lang="es-CO" dirty="0" smtClean="0"/>
              <a:t>el toma </a:t>
            </a:r>
            <a:r>
              <a:rPr lang="es-CO" dirty="0"/>
              <a:t>y </a:t>
            </a:r>
            <a:r>
              <a:rPr lang="es-CO" dirty="0" smtClean="0"/>
              <a:t>da”. </a:t>
            </a:r>
            <a:r>
              <a:rPr lang="es-CO" dirty="0"/>
              <a:t>La supervivencia de un equipo exige compenetración durante, </a:t>
            </a:r>
            <a:r>
              <a:rPr lang="es-CO" dirty="0" smtClean="0"/>
              <a:t>generalmente, largos </a:t>
            </a:r>
            <a:r>
              <a:rPr lang="es-CO" dirty="0"/>
              <a:t>períodos de tiempo.</a:t>
            </a:r>
            <a:endParaRPr lang="es-ES_tradnl" dirty="0"/>
          </a:p>
        </p:txBody>
      </p:sp>
      <p:sp>
        <p:nvSpPr>
          <p:cNvPr id="12" name="Título 1"/>
          <p:cNvSpPr txBox="1">
            <a:spLocks/>
          </p:cNvSpPr>
          <p:nvPr/>
        </p:nvSpPr>
        <p:spPr>
          <a:xfrm>
            <a:off x="207127" y="80217"/>
            <a:ext cx="6399083" cy="61823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5, Trabajo en equipo</a:t>
            </a:r>
            <a:endParaRPr lang="es-ES" sz="2400" dirty="0">
              <a:solidFill>
                <a:srgbClr val="77C319"/>
              </a:solidFill>
            </a:endParaRPr>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14327" y="4210050"/>
            <a:ext cx="3358537" cy="1800000"/>
          </a:xfrm>
          <a:prstGeom prst="rect">
            <a:avLst/>
          </a:prstGeom>
          <a:ln>
            <a:noFill/>
          </a:ln>
          <a:effectLst>
            <a:softEdge rad="112500"/>
          </a:effectLst>
        </p:spPr>
      </p:pic>
      <p:sp>
        <p:nvSpPr>
          <p:cNvPr id="4" name="3 Rectángulo"/>
          <p:cNvSpPr/>
          <p:nvPr/>
        </p:nvSpPr>
        <p:spPr>
          <a:xfrm>
            <a:off x="5124735" y="5692819"/>
            <a:ext cx="4572000" cy="338554"/>
          </a:xfrm>
          <a:prstGeom prst="rect">
            <a:avLst/>
          </a:prstGeom>
        </p:spPr>
        <p:txBody>
          <a:bodyPr>
            <a:spAutoFit/>
          </a:bodyPr>
          <a:lstStyle/>
          <a:p>
            <a:pPr algn="ctr"/>
            <a:r>
              <a:rPr lang="es-CO" sz="800" dirty="0">
                <a:hlinkClick r:id="rId3"/>
              </a:rPr>
              <a:t>http://fress.co/30-imagenes-de-trabajo-en-equipo</a:t>
            </a:r>
            <a:r>
              <a:rPr lang="es-CO" sz="800" dirty="0" smtClean="0">
                <a:hlinkClick r:id="rId3"/>
              </a:rPr>
              <a:t>/</a:t>
            </a:r>
            <a:endParaRPr lang="es-CO" sz="800" dirty="0" smtClean="0"/>
          </a:p>
          <a:p>
            <a:pPr algn="ctr"/>
            <a:endParaRPr lang="es-CO" sz="800" dirty="0"/>
          </a:p>
        </p:txBody>
      </p:sp>
    </p:spTree>
    <p:extLst>
      <p:ext uri="{BB962C8B-B14F-4D97-AF65-F5344CB8AC3E}">
        <p14:creationId xmlns:p14="http://schemas.microsoft.com/office/powerpoint/2010/main" val="303220060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321517" y="1167200"/>
            <a:ext cx="8560905" cy="4524315"/>
          </a:xfrm>
          <a:prstGeom prst="rect">
            <a:avLst/>
          </a:prstGeom>
        </p:spPr>
        <p:txBody>
          <a:bodyPr wrap="square">
            <a:spAutoFit/>
          </a:bodyPr>
          <a:lstStyle/>
          <a:p>
            <a:pPr marL="285750" indent="-285750" algn="just">
              <a:buFont typeface="Arial" pitchFamily="34" charset="0"/>
              <a:buChar char="•"/>
            </a:pPr>
            <a:endParaRPr lang="es-CO" b="1" dirty="0" smtClean="0"/>
          </a:p>
          <a:p>
            <a:pPr marL="285750" indent="-285750" algn="just">
              <a:buFont typeface="Arial" pitchFamily="34" charset="0"/>
              <a:buChar char="•"/>
            </a:pPr>
            <a:endParaRPr lang="es-CO" b="1" dirty="0"/>
          </a:p>
          <a:p>
            <a:pPr marL="285750" indent="-285750" algn="just">
              <a:buFont typeface="Arial" pitchFamily="34" charset="0"/>
              <a:buChar char="•"/>
            </a:pPr>
            <a:endParaRPr lang="es-CO" b="1" dirty="0" smtClean="0"/>
          </a:p>
          <a:p>
            <a:pPr marL="285750" indent="-285750" algn="just">
              <a:buFont typeface="Arial" pitchFamily="34" charset="0"/>
              <a:buChar char="•"/>
            </a:pPr>
            <a:endParaRPr lang="es-CO" b="1" dirty="0"/>
          </a:p>
          <a:p>
            <a:pPr marL="285750" indent="-285750" algn="just">
              <a:buFont typeface="Arial" pitchFamily="34" charset="0"/>
              <a:buChar char="•"/>
            </a:pPr>
            <a:endParaRPr lang="es-CO" b="1" dirty="0" smtClean="0"/>
          </a:p>
          <a:p>
            <a:pPr marL="285750" indent="-285750" algn="just">
              <a:buFont typeface="Arial" pitchFamily="34" charset="0"/>
              <a:buChar char="•"/>
            </a:pPr>
            <a:endParaRPr lang="es-CO" b="1" dirty="0"/>
          </a:p>
          <a:p>
            <a:pPr marL="285750" indent="-285750" algn="just">
              <a:buFont typeface="Arial" pitchFamily="34" charset="0"/>
              <a:buChar char="•"/>
            </a:pPr>
            <a:endParaRPr lang="es-CO" b="1" dirty="0" smtClean="0"/>
          </a:p>
          <a:p>
            <a:pPr marL="285750" indent="-285750" algn="just">
              <a:buFont typeface="Arial" pitchFamily="34" charset="0"/>
              <a:buChar char="•"/>
            </a:pPr>
            <a:r>
              <a:rPr lang="es-CO" b="1" dirty="0" smtClean="0"/>
              <a:t>Compañerismo</a:t>
            </a:r>
            <a:r>
              <a:rPr lang="es-CO" b="1" dirty="0"/>
              <a:t>: </a:t>
            </a:r>
            <a:r>
              <a:rPr lang="es-CO" dirty="0"/>
              <a:t>En el “equipo de trabajo” todos deben estar felices, </a:t>
            </a:r>
            <a:r>
              <a:rPr lang="es-CO" dirty="0" smtClean="0"/>
              <a:t>unidos, disfrutando </a:t>
            </a:r>
            <a:r>
              <a:rPr lang="es-CO" dirty="0"/>
              <a:t>del trabajo realizado y proyectando energía positiva. Debemos compartir con </a:t>
            </a:r>
            <a:r>
              <a:rPr lang="es-CO" dirty="0" smtClean="0"/>
              <a:t>los compañeros </a:t>
            </a:r>
            <a:r>
              <a:rPr lang="es-CO" dirty="0"/>
              <a:t>lo aprendido, apoyarnos mutuamente para buscar soluciones </a:t>
            </a:r>
            <a:r>
              <a:rPr lang="es-CO" dirty="0" smtClean="0"/>
              <a:t>conjuntas, teniendo </a:t>
            </a:r>
            <a:r>
              <a:rPr lang="es-CO" dirty="0"/>
              <a:t>en cuenta que la unión hace en todo momento de nuestras vidas la fuerza</a:t>
            </a:r>
            <a:r>
              <a:rPr lang="es-CO" dirty="0" smtClean="0"/>
              <a:t>.</a:t>
            </a:r>
          </a:p>
          <a:p>
            <a:pPr marL="285750" indent="-285750" algn="just">
              <a:buFont typeface="Arial" pitchFamily="34" charset="0"/>
              <a:buChar char="•"/>
            </a:pPr>
            <a:endParaRPr lang="es-CO" dirty="0"/>
          </a:p>
          <a:p>
            <a:pPr marL="285750" indent="-285750" algn="just">
              <a:buFont typeface="Arial" pitchFamily="34" charset="0"/>
              <a:buChar char="•"/>
            </a:pPr>
            <a:r>
              <a:rPr lang="es-CO" b="1" dirty="0" smtClean="0"/>
              <a:t>Solidaridad</a:t>
            </a:r>
            <a:r>
              <a:rPr lang="es-CO" b="1" dirty="0"/>
              <a:t>: </a:t>
            </a:r>
            <a:r>
              <a:rPr lang="es-CO" dirty="0"/>
              <a:t>Los miembros del equipo de trabajo deben apoyarse </a:t>
            </a:r>
            <a:r>
              <a:rPr lang="es-CO" dirty="0" smtClean="0"/>
              <a:t>mutuamente, tener </a:t>
            </a:r>
            <a:r>
              <a:rPr lang="es-CO" dirty="0"/>
              <a:t>confianza en sí mismos y en el grupo, para que con mística, paso firme, alegría </a:t>
            </a:r>
            <a:r>
              <a:rPr lang="es-CO" dirty="0" smtClean="0"/>
              <a:t>y compromiso </a:t>
            </a:r>
            <a:r>
              <a:rPr lang="es-CO" dirty="0"/>
              <a:t>puedan sobrevivir</a:t>
            </a:r>
            <a:r>
              <a:rPr lang="es-CO" dirty="0" smtClean="0"/>
              <a:t>.</a:t>
            </a:r>
          </a:p>
        </p:txBody>
      </p:sp>
      <p:sp>
        <p:nvSpPr>
          <p:cNvPr id="12" name="Título 1"/>
          <p:cNvSpPr txBox="1">
            <a:spLocks/>
          </p:cNvSpPr>
          <p:nvPr/>
        </p:nvSpPr>
        <p:spPr>
          <a:xfrm>
            <a:off x="207127" y="80217"/>
            <a:ext cx="6399083" cy="61823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5, Trabajo en equipo</a:t>
            </a:r>
            <a:endParaRPr lang="es-ES" sz="2400" dirty="0">
              <a:solidFill>
                <a:srgbClr val="77C319"/>
              </a:solidFill>
            </a:endParaRPr>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32899" y="1213954"/>
            <a:ext cx="4338140" cy="1872000"/>
          </a:xfrm>
          <a:prstGeom prst="rect">
            <a:avLst/>
          </a:prstGeom>
          <a:ln>
            <a:noFill/>
          </a:ln>
          <a:effectLst>
            <a:softEdge rad="112500"/>
          </a:effectLst>
        </p:spPr>
      </p:pic>
      <p:sp>
        <p:nvSpPr>
          <p:cNvPr id="4" name="3 Rectángulo"/>
          <p:cNvSpPr/>
          <p:nvPr/>
        </p:nvSpPr>
        <p:spPr>
          <a:xfrm>
            <a:off x="2315969" y="2916677"/>
            <a:ext cx="4572000" cy="338554"/>
          </a:xfrm>
          <a:prstGeom prst="rect">
            <a:avLst/>
          </a:prstGeom>
        </p:spPr>
        <p:txBody>
          <a:bodyPr>
            <a:spAutoFit/>
          </a:bodyPr>
          <a:lstStyle/>
          <a:p>
            <a:pPr algn="ctr"/>
            <a:r>
              <a:rPr lang="es-CO" sz="800" dirty="0">
                <a:hlinkClick r:id="rId3"/>
              </a:rPr>
              <a:t>http://pensardesdeeltinto.es/la-carreta-trabajo-en-equipo</a:t>
            </a:r>
            <a:r>
              <a:rPr lang="es-CO" sz="800" dirty="0" smtClean="0">
                <a:hlinkClick r:id="rId3"/>
              </a:rPr>
              <a:t>/</a:t>
            </a:r>
            <a:endParaRPr lang="es-CO" sz="800" dirty="0" smtClean="0"/>
          </a:p>
          <a:p>
            <a:pPr algn="ctr"/>
            <a:endParaRPr lang="es-CO" sz="800" dirty="0"/>
          </a:p>
        </p:txBody>
      </p:sp>
    </p:spTree>
    <p:extLst>
      <p:ext uri="{BB962C8B-B14F-4D97-AF65-F5344CB8AC3E}">
        <p14:creationId xmlns:p14="http://schemas.microsoft.com/office/powerpoint/2010/main" val="15853445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207127" y="1064525"/>
            <a:ext cx="8560905" cy="3139321"/>
          </a:xfrm>
          <a:prstGeom prst="rect">
            <a:avLst/>
          </a:prstGeom>
        </p:spPr>
        <p:txBody>
          <a:bodyPr wrap="square">
            <a:spAutoFit/>
          </a:bodyPr>
          <a:lstStyle/>
          <a:p>
            <a:pPr marL="285750" indent="-285750" algn="just">
              <a:buFont typeface="Arial" pitchFamily="34" charset="0"/>
              <a:buChar char="•"/>
            </a:pPr>
            <a:r>
              <a:rPr lang="es-CO" b="1" dirty="0"/>
              <a:t>Riesgos: </a:t>
            </a:r>
            <a:r>
              <a:rPr lang="es-CO" dirty="0"/>
              <a:t>El equipo de trabajo debe ser aventurero, no tener temor a </a:t>
            </a:r>
            <a:r>
              <a:rPr lang="es-CO" dirty="0" smtClean="0"/>
              <a:t>la adversidad </a:t>
            </a:r>
            <a:r>
              <a:rPr lang="es-CO" dirty="0"/>
              <a:t>o a lo desconocido, debe estar dispuesto a asumir retos, a tener espíritu </a:t>
            </a:r>
            <a:r>
              <a:rPr lang="es-CO" dirty="0" smtClean="0"/>
              <a:t>de lucha </a:t>
            </a:r>
            <a:r>
              <a:rPr lang="es-CO" dirty="0"/>
              <a:t>y a aprender haciendo</a:t>
            </a:r>
            <a:r>
              <a:rPr lang="es-CO" dirty="0" smtClean="0"/>
              <a:t>.</a:t>
            </a:r>
          </a:p>
          <a:p>
            <a:pPr algn="just"/>
            <a:endParaRPr lang="es-CO" dirty="0"/>
          </a:p>
          <a:p>
            <a:pPr marL="285750" indent="-285750" algn="just">
              <a:buFont typeface="Arial" pitchFamily="34" charset="0"/>
              <a:buChar char="•"/>
            </a:pPr>
            <a:r>
              <a:rPr lang="es-CO" b="1" dirty="0" smtClean="0"/>
              <a:t>Determinación: </a:t>
            </a:r>
            <a:r>
              <a:rPr lang="es-CO" dirty="0"/>
              <a:t>En el equipo de trabajo debemos tener amplitud </a:t>
            </a:r>
            <a:r>
              <a:rPr lang="es-CO" dirty="0" smtClean="0"/>
              <a:t>de conocimientos</a:t>
            </a:r>
            <a:r>
              <a:rPr lang="es-CO" dirty="0"/>
              <a:t>, visión completa, aprovechar la experiencia, fijarnos metas claras, </a:t>
            </a:r>
            <a:r>
              <a:rPr lang="es-CO" dirty="0" smtClean="0"/>
              <a:t>objetivos comunes </a:t>
            </a:r>
            <a:r>
              <a:rPr lang="es-CO" dirty="0"/>
              <a:t>que nos muestren hacía donde vamos y el camino que debemos seguir </a:t>
            </a:r>
            <a:r>
              <a:rPr lang="es-CO" dirty="0" smtClean="0"/>
              <a:t>para alcanzarlos.</a:t>
            </a:r>
          </a:p>
          <a:p>
            <a:pPr algn="just"/>
            <a:endParaRPr lang="es-CO" dirty="0"/>
          </a:p>
          <a:p>
            <a:pPr marL="285750" indent="-285750" algn="just">
              <a:buFont typeface="Arial" pitchFamily="34" charset="0"/>
              <a:buChar char="•"/>
            </a:pPr>
            <a:r>
              <a:rPr lang="es-CO" b="1" dirty="0" smtClean="0"/>
              <a:t>Perseverancia</a:t>
            </a:r>
            <a:r>
              <a:rPr lang="es-CO" b="1" dirty="0"/>
              <a:t>: </a:t>
            </a:r>
            <a:r>
              <a:rPr lang="es-CO" dirty="0"/>
              <a:t>A pesar de las adversidades debemos estar dispuestos a dar </a:t>
            </a:r>
            <a:r>
              <a:rPr lang="es-CO" dirty="0" smtClean="0"/>
              <a:t>de manera </a:t>
            </a:r>
            <a:r>
              <a:rPr lang="es-CO" dirty="0"/>
              <a:t>constante el mayor esfuerzo, teniendo fe de que en forma conjunta se va a lograr.</a:t>
            </a:r>
            <a:endParaRPr lang="es-ES_tradnl" dirty="0"/>
          </a:p>
        </p:txBody>
      </p:sp>
      <p:sp>
        <p:nvSpPr>
          <p:cNvPr id="12" name="Título 1"/>
          <p:cNvSpPr txBox="1">
            <a:spLocks/>
          </p:cNvSpPr>
          <p:nvPr/>
        </p:nvSpPr>
        <p:spPr>
          <a:xfrm>
            <a:off x="207127" y="80217"/>
            <a:ext cx="6399083" cy="61823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5, Trabajo en equipo</a:t>
            </a:r>
            <a:endParaRPr lang="es-ES" sz="2400" dirty="0">
              <a:solidFill>
                <a:srgbClr val="77C319"/>
              </a:solidFill>
            </a:endParaRPr>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39343" y="4299380"/>
            <a:ext cx="3896471" cy="1440000"/>
          </a:xfrm>
          <a:prstGeom prst="rect">
            <a:avLst/>
          </a:prstGeom>
        </p:spPr>
      </p:pic>
      <p:sp>
        <p:nvSpPr>
          <p:cNvPr id="4" name="3 Rectángulo"/>
          <p:cNvSpPr/>
          <p:nvPr/>
        </p:nvSpPr>
        <p:spPr>
          <a:xfrm>
            <a:off x="2201578" y="5739380"/>
            <a:ext cx="4572000" cy="338554"/>
          </a:xfrm>
          <a:prstGeom prst="rect">
            <a:avLst/>
          </a:prstGeom>
        </p:spPr>
        <p:txBody>
          <a:bodyPr>
            <a:spAutoFit/>
          </a:bodyPr>
          <a:lstStyle/>
          <a:p>
            <a:pPr algn="ctr"/>
            <a:r>
              <a:rPr lang="es-CO" sz="800" dirty="0">
                <a:hlinkClick r:id="rId3"/>
              </a:rPr>
              <a:t>http://</a:t>
            </a:r>
            <a:r>
              <a:rPr lang="es-CO" sz="800" dirty="0" smtClean="0">
                <a:hlinkClick r:id="rId3"/>
              </a:rPr>
              <a:t>www.coscatl.com/blog/trabajo_equipo_impacto_resultados</a:t>
            </a:r>
            <a:endParaRPr lang="es-CO" sz="800" dirty="0" smtClean="0"/>
          </a:p>
          <a:p>
            <a:pPr algn="ctr"/>
            <a:endParaRPr lang="es-CO" sz="800" dirty="0"/>
          </a:p>
        </p:txBody>
      </p:sp>
    </p:spTree>
    <p:extLst>
      <p:ext uri="{BB962C8B-B14F-4D97-AF65-F5344CB8AC3E}">
        <p14:creationId xmlns:p14="http://schemas.microsoft.com/office/powerpoint/2010/main" val="60252920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12" name="Título 1"/>
          <p:cNvSpPr txBox="1">
            <a:spLocks/>
          </p:cNvSpPr>
          <p:nvPr/>
        </p:nvSpPr>
        <p:spPr>
          <a:xfrm>
            <a:off x="207127" y="80217"/>
            <a:ext cx="6399083" cy="61823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s-ES" sz="2400" dirty="0">
              <a:solidFill>
                <a:srgbClr val="77C319"/>
              </a:solidFill>
            </a:endParaRPr>
          </a:p>
        </p:txBody>
      </p:sp>
      <p:sp>
        <p:nvSpPr>
          <p:cNvPr id="3" name="Rectángulo 2"/>
          <p:cNvSpPr/>
          <p:nvPr/>
        </p:nvSpPr>
        <p:spPr>
          <a:xfrm>
            <a:off x="395785" y="1153342"/>
            <a:ext cx="8352430" cy="4062651"/>
          </a:xfrm>
          <a:prstGeom prst="rect">
            <a:avLst/>
          </a:prstGeom>
        </p:spPr>
        <p:txBody>
          <a:bodyPr wrap="square">
            <a:spAutoFit/>
          </a:bodyPr>
          <a:lstStyle/>
          <a:p>
            <a:pPr algn="ctr"/>
            <a:r>
              <a:rPr lang="es-CO" b="1" dirty="0" err="1" smtClean="0">
                <a:latin typeface="Calibri" panose="020F0502020204030204" pitchFamily="34" charset="0"/>
                <a:ea typeface="MS Mincho" panose="02020609040205080304" pitchFamily="49" charset="-128"/>
              </a:rPr>
              <a:t>Cibergrafia</a:t>
            </a:r>
            <a:endParaRPr lang="es-CO" b="1" dirty="0" smtClean="0">
              <a:latin typeface="Calibri" panose="020F0502020204030204" pitchFamily="34" charset="0"/>
              <a:ea typeface="MS Mincho" panose="02020609040205080304" pitchFamily="49" charset="-128"/>
            </a:endParaRPr>
          </a:p>
          <a:p>
            <a:pPr algn="ctr"/>
            <a:endParaRPr lang="es-CO" b="1" dirty="0">
              <a:latin typeface="Calibri" panose="020F0502020204030204" pitchFamily="34" charset="0"/>
              <a:ea typeface="MS Mincho" panose="02020609040205080304" pitchFamily="49" charset="-128"/>
            </a:endParaRPr>
          </a:p>
          <a:p>
            <a:pPr algn="just"/>
            <a:r>
              <a:rPr lang="es-CO" b="1" i="1" dirty="0" err="1" smtClean="0">
                <a:latin typeface="Calibri" panose="020F0502020204030204" pitchFamily="34" charset="0"/>
                <a:ea typeface="MS Mincho" panose="02020609040205080304" pitchFamily="49" charset="-128"/>
              </a:rPr>
              <a:t>Edutedis</a:t>
            </a:r>
            <a:r>
              <a:rPr lang="es-CO" b="1" i="1" dirty="0" smtClean="0">
                <a:latin typeface="Calibri" panose="020F0502020204030204" pitchFamily="34" charset="0"/>
                <a:ea typeface="MS Mincho" panose="02020609040205080304" pitchFamily="49" charset="-128"/>
              </a:rPr>
              <a:t> Formación</a:t>
            </a:r>
          </a:p>
          <a:p>
            <a:pPr algn="just"/>
            <a:r>
              <a:rPr lang="es-CO" i="1" dirty="0"/>
              <a:t>Educación Técnica a </a:t>
            </a:r>
            <a:r>
              <a:rPr lang="es-CO" i="1" dirty="0" smtClean="0"/>
              <a:t>Distancia S.L</a:t>
            </a:r>
            <a:endParaRPr lang="es-CO" b="1" i="1" dirty="0">
              <a:latin typeface="Calibri" panose="020F0502020204030204" pitchFamily="34" charset="0"/>
              <a:ea typeface="MS Mincho" panose="02020609040205080304" pitchFamily="49" charset="-128"/>
            </a:endParaRPr>
          </a:p>
          <a:p>
            <a:pPr algn="just"/>
            <a:endParaRPr lang="es-CO" b="1" i="1" dirty="0" smtClean="0">
              <a:latin typeface="Calibri" panose="020F0502020204030204" pitchFamily="34" charset="0"/>
              <a:ea typeface="MS Mincho" panose="02020609040205080304" pitchFamily="49" charset="-128"/>
            </a:endParaRPr>
          </a:p>
          <a:p>
            <a:pPr algn="just"/>
            <a:r>
              <a:rPr lang="es-CO" b="1" i="1" dirty="0" smtClean="0">
                <a:latin typeface="Calibri" panose="020F0502020204030204" pitchFamily="34" charset="0"/>
                <a:ea typeface="MS Mincho" panose="02020609040205080304" pitchFamily="49" charset="-128"/>
              </a:rPr>
              <a:t>Tema:</a:t>
            </a:r>
          </a:p>
          <a:p>
            <a:pPr algn="just"/>
            <a:r>
              <a:rPr lang="es-CO" b="1" i="1" dirty="0" smtClean="0"/>
              <a:t>«Comunicación </a:t>
            </a:r>
            <a:r>
              <a:rPr lang="es-CO" b="1" i="1" dirty="0"/>
              <a:t>efectiva y trabajo en </a:t>
            </a:r>
            <a:r>
              <a:rPr lang="es-CO" b="1" i="1" dirty="0" smtClean="0"/>
              <a:t>equipo»</a:t>
            </a:r>
            <a:endParaRPr lang="es-CO" b="1" i="1" dirty="0"/>
          </a:p>
          <a:p>
            <a:pPr algn="just"/>
            <a:endParaRPr lang="es-ES_tradnl" i="1" dirty="0" smtClean="0">
              <a:hlinkClick r:id="rId2"/>
            </a:endParaRPr>
          </a:p>
          <a:p>
            <a:pPr algn="just"/>
            <a:r>
              <a:rPr lang="es-ES_tradnl" sz="1600" i="1" dirty="0" smtClean="0">
                <a:hlinkClick r:id="rId3"/>
              </a:rPr>
              <a:t>http</a:t>
            </a:r>
            <a:r>
              <a:rPr lang="es-ES_tradnl" sz="1600" i="1" dirty="0">
                <a:hlinkClick r:id="rId3"/>
              </a:rPr>
              <a:t>://</a:t>
            </a:r>
            <a:r>
              <a:rPr lang="es-ES_tradnl" sz="1600" i="1" dirty="0" smtClean="0">
                <a:hlinkClick r:id="rId3"/>
              </a:rPr>
              <a:t>www.edutedis.com/cursos-privados/catalogo-de-cursos/recursoshumanos/comunicacion-efectiva-y-trabajo-en-equipo/</a:t>
            </a:r>
            <a:endParaRPr lang="es-ES_tradnl" sz="1600" i="1" dirty="0" smtClean="0"/>
          </a:p>
          <a:p>
            <a:pPr algn="just"/>
            <a:endParaRPr lang="es-ES_tradnl" sz="1600" i="1" dirty="0"/>
          </a:p>
          <a:p>
            <a:pPr algn="just"/>
            <a:r>
              <a:rPr lang="es-ES_tradnl" sz="1600" i="1" dirty="0">
                <a:hlinkClick r:id="rId4"/>
              </a:rPr>
              <a:t>http://</a:t>
            </a:r>
            <a:r>
              <a:rPr lang="es-ES_tradnl" sz="1600" i="1" dirty="0" smtClean="0">
                <a:hlinkClick r:id="rId4"/>
              </a:rPr>
              <a:t>www.edutedis.com/fileadmin/user_upload/Formacion_continua/cursos_tablet/2-12_Comunicacion_efectiva.pdf</a:t>
            </a:r>
            <a:endParaRPr lang="es-ES_tradnl" sz="1600" i="1" dirty="0" smtClean="0"/>
          </a:p>
          <a:p>
            <a:pPr algn="just"/>
            <a:endParaRPr lang="es-ES_tradnl" sz="1600" dirty="0" smtClean="0"/>
          </a:p>
          <a:p>
            <a:pPr algn="ctr"/>
            <a:endParaRPr lang="es-ES_tradnl" dirty="0"/>
          </a:p>
        </p:txBody>
      </p:sp>
    </p:spTree>
    <p:extLst>
      <p:ext uri="{BB962C8B-B14F-4D97-AF65-F5344CB8AC3E}">
        <p14:creationId xmlns:p14="http://schemas.microsoft.com/office/powerpoint/2010/main" val="35725929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12" name="Título 1"/>
          <p:cNvSpPr txBox="1">
            <a:spLocks/>
          </p:cNvSpPr>
          <p:nvPr/>
        </p:nvSpPr>
        <p:spPr>
          <a:xfrm>
            <a:off x="207127" y="80217"/>
            <a:ext cx="6399083" cy="61823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a:t>
            </a:r>
            <a:endParaRPr lang="es-ES" sz="2400" dirty="0">
              <a:solidFill>
                <a:srgbClr val="77C319"/>
              </a:solidFill>
            </a:endParaRPr>
          </a:p>
        </p:txBody>
      </p:sp>
      <p:sp>
        <p:nvSpPr>
          <p:cNvPr id="3" name="Rectángulo 2"/>
          <p:cNvSpPr/>
          <p:nvPr/>
        </p:nvSpPr>
        <p:spPr>
          <a:xfrm>
            <a:off x="3613989" y="2688504"/>
            <a:ext cx="2151550" cy="1446550"/>
          </a:xfrm>
          <a:prstGeom prst="rect">
            <a:avLst/>
          </a:prstGeom>
        </p:spPr>
        <p:txBody>
          <a:bodyPr wrap="none">
            <a:spAutoFit/>
          </a:bodyPr>
          <a:lstStyle/>
          <a:p>
            <a:pPr algn="ctr"/>
            <a:r>
              <a:rPr lang="es-CO" sz="4400" b="1" dirty="0" smtClean="0"/>
              <a:t>Muchas </a:t>
            </a:r>
          </a:p>
          <a:p>
            <a:pPr algn="ctr"/>
            <a:r>
              <a:rPr lang="es-CO" sz="4400" b="1" dirty="0" smtClean="0"/>
              <a:t>gracias</a:t>
            </a:r>
            <a:r>
              <a:rPr lang="es-CO" sz="4400" b="1" dirty="0" smtClean="0">
                <a:latin typeface="Calibri" panose="020F0502020204030204" pitchFamily="34" charset="0"/>
                <a:ea typeface="MS Mincho" panose="02020609040205080304" pitchFamily="49" charset="-128"/>
              </a:rPr>
              <a:t>. </a:t>
            </a:r>
            <a:endParaRPr lang="es-ES_tradnl" sz="4400" dirty="0"/>
          </a:p>
        </p:txBody>
      </p:sp>
      <p:pic>
        <p:nvPicPr>
          <p:cNvPr id="2" name="1 Imagen"/>
          <p:cNvPicPr>
            <a:picLocks noChangeAspect="1"/>
          </p:cNvPicPr>
          <p:nvPr/>
        </p:nvPicPr>
        <p:blipFill>
          <a:blip r:embed="rId2">
            <a:extLst>
              <a:ext uri="{BEBA8EAE-BF5A-486C-A8C5-ECC9F3942E4B}">
                <a14:imgProps xmlns:a14="http://schemas.microsoft.com/office/drawing/2010/main">
                  <a14:imgLayer r:embed="rId3">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2082410" y="998309"/>
            <a:ext cx="5074125" cy="5074125"/>
          </a:xfrm>
          <a:prstGeom prst="rect">
            <a:avLst/>
          </a:prstGeom>
        </p:spPr>
      </p:pic>
    </p:spTree>
    <p:extLst>
      <p:ext uri="{BB962C8B-B14F-4D97-AF65-F5344CB8AC3E}">
        <p14:creationId xmlns:p14="http://schemas.microsoft.com/office/powerpoint/2010/main" val="35073176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463825" y="1196955"/>
            <a:ext cx="8110331" cy="2862322"/>
          </a:xfrm>
          <a:prstGeom prst="rect">
            <a:avLst/>
          </a:prstGeom>
        </p:spPr>
        <p:txBody>
          <a:bodyPr wrap="square">
            <a:spAutoFit/>
          </a:bodyPr>
          <a:lstStyle/>
          <a:p>
            <a:pPr algn="just"/>
            <a:r>
              <a:rPr lang="es-CO" dirty="0"/>
              <a:t>L</a:t>
            </a:r>
            <a:r>
              <a:rPr lang="es-CO" dirty="0" smtClean="0"/>
              <a:t>as </a:t>
            </a:r>
            <a:r>
              <a:rPr lang="es-CO" dirty="0"/>
              <a:t>habilidades sociales </a:t>
            </a:r>
            <a:r>
              <a:rPr lang="es-CO" dirty="0" smtClean="0"/>
              <a:t>son aquellas </a:t>
            </a:r>
            <a:r>
              <a:rPr lang="es-CO" dirty="0"/>
              <a:t>que </a:t>
            </a:r>
            <a:r>
              <a:rPr lang="es-CO" dirty="0" smtClean="0"/>
              <a:t>permiten a </a:t>
            </a:r>
            <a:r>
              <a:rPr lang="es-CO" dirty="0"/>
              <a:t>las personas integrarse de una manera más productiva y confortable a su contexto </a:t>
            </a:r>
            <a:r>
              <a:rPr lang="es-CO" dirty="0" smtClean="0"/>
              <a:t>social. Las </a:t>
            </a:r>
            <a:r>
              <a:rPr lang="es-CO" dirty="0"/>
              <a:t>habilidades sociales son las capacidades o destrezas de un individuo para </a:t>
            </a:r>
            <a:r>
              <a:rPr lang="es-CO" dirty="0" smtClean="0"/>
              <a:t>relacionarse con </a:t>
            </a:r>
            <a:r>
              <a:rPr lang="es-CO" dirty="0"/>
              <a:t>mayor facilidad con las personas o grupos que lo rodean</a:t>
            </a:r>
            <a:r>
              <a:rPr lang="es-CO" dirty="0" smtClean="0"/>
              <a:t>.</a:t>
            </a:r>
          </a:p>
          <a:p>
            <a:pPr algn="just"/>
            <a:endParaRPr lang="es-CO" dirty="0">
              <a:latin typeface="Calibri" panose="020F0502020204030204" pitchFamily="34" charset="0"/>
              <a:ea typeface="Calibri" panose="020F0502020204030204" pitchFamily="34" charset="0"/>
              <a:cs typeface="Times New Roman" panose="02020603050405020304" pitchFamily="18" charset="0"/>
            </a:endParaRPr>
          </a:p>
          <a:p>
            <a:pPr algn="just"/>
            <a:r>
              <a:rPr lang="es-CO" dirty="0"/>
              <a:t>Cualquier habilidad, ya </a:t>
            </a:r>
            <a:r>
              <a:rPr lang="es-CO" dirty="0" smtClean="0"/>
              <a:t>sea profesional </a:t>
            </a:r>
            <a:r>
              <a:rPr lang="es-CO" dirty="0"/>
              <a:t>o social, puede </a:t>
            </a:r>
            <a:r>
              <a:rPr lang="es-CO" dirty="0" smtClean="0"/>
              <a:t>ser aprendida</a:t>
            </a:r>
            <a:r>
              <a:rPr lang="es-CO" dirty="0"/>
              <a:t>. Sólo </a:t>
            </a:r>
            <a:r>
              <a:rPr lang="es-CO" dirty="0" smtClean="0"/>
              <a:t>es necesario trabajar </a:t>
            </a:r>
            <a:r>
              <a:rPr lang="es-CO" dirty="0"/>
              <a:t>en el desarrollo de </a:t>
            </a:r>
            <a:r>
              <a:rPr lang="es-CO" dirty="0" smtClean="0"/>
              <a:t>la misma </a:t>
            </a:r>
            <a:r>
              <a:rPr lang="es-CO" dirty="0"/>
              <a:t>con el objetivo de que </a:t>
            </a:r>
            <a:r>
              <a:rPr lang="es-CO" dirty="0" smtClean="0"/>
              <a:t>se convierta </a:t>
            </a:r>
            <a:r>
              <a:rPr lang="es-CO" dirty="0"/>
              <a:t>en una </a:t>
            </a:r>
            <a:r>
              <a:rPr lang="es-CO" dirty="0" smtClean="0"/>
              <a:t>buena herramienta </a:t>
            </a:r>
            <a:r>
              <a:rPr lang="es-CO" dirty="0"/>
              <a:t>de trabajo</a:t>
            </a:r>
            <a:r>
              <a:rPr lang="es-CO" dirty="0" smtClean="0"/>
              <a:t>.</a:t>
            </a:r>
          </a:p>
          <a:p>
            <a:pPr algn="just"/>
            <a:endParaRPr lang="es-CO" dirty="0">
              <a:latin typeface="Calibri" panose="020F0502020204030204" pitchFamily="34" charset="0"/>
              <a:ea typeface="Calibri" panose="020F0502020204030204" pitchFamily="34" charset="0"/>
              <a:cs typeface="Times New Roman" panose="02020603050405020304" pitchFamily="18" charset="0"/>
            </a:endParaRPr>
          </a:p>
          <a:p>
            <a:pPr algn="just"/>
            <a:endParaRPr lang="es-CO" dirty="0">
              <a:latin typeface="Calibri" panose="020F0502020204030204" pitchFamily="34" charset="0"/>
              <a:ea typeface="Calibri" panose="020F0502020204030204" pitchFamily="34" charset="0"/>
              <a:cs typeface="Times New Roman" panose="02020603050405020304" pitchFamily="18" charset="0"/>
            </a:endParaRPr>
          </a:p>
        </p:txBody>
      </p:sp>
      <p:sp>
        <p:nvSpPr>
          <p:cNvPr id="11" name="Título 1"/>
          <p:cNvSpPr txBox="1">
            <a:spLocks/>
          </p:cNvSpPr>
          <p:nvPr/>
        </p:nvSpPr>
        <p:spPr>
          <a:xfrm>
            <a:off x="92365" y="135435"/>
            <a:ext cx="6763841" cy="618233"/>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1, Habilidades sociales</a:t>
            </a:r>
            <a:endParaRPr lang="es-ES" sz="2400" dirty="0">
              <a:solidFill>
                <a:srgbClr val="77C319"/>
              </a:solidFill>
            </a:endParaRPr>
          </a:p>
        </p:txBody>
      </p:sp>
      <p:sp>
        <p:nvSpPr>
          <p:cNvPr id="3" name="AutoShape 2" descr="data:image/jpeg;base64,/9j/4AAQSkZJRgABAQAAAQABAAD/2wCEAAkGBxMSEhUSExMWFRUXGBcZFxcYGRYYHxUXFxgXFxcYGBYYHSggGBolGxcXITEiJSkrLi4uGB8zODMtNygtLisBCgoKDg0OGxAQGy0mICUvLS0tLS0tLS0tLS0tLS0tLS0tLS0tLS0vLS0tLS0tLS0tLS0vLS0tLS0tLS0tLS0tLf/AABEIAK4BIgMBEQACEQEDEQH/xAAcAAACAwEBAQEAAAAAAAAAAAAABgQFBwMCAQj/xABDEAACAAQDBQYEAwYEBQUBAAABAgADBBESITEFBkFRYQcTInGBkTJSobFCcsEUI2KS0fAzgrLhY3OiwvEkQ1ST0jT/xAAbAQACAwEBAQAAAAAAAAAAAAAABAIDBQEGB//EADgRAAIBAwIEAwcDBAEEAwAAAAABAgMEERIhBTFBURNhcSIygZGx0fAjocEGFOHxQhUzUmJygqL/2gAMAwEAAhEDEQA/ANxgAIACAAgAIACAAgAjft8rH3feLj+W4v7RPw5adWNiHiR1ac7hs+uScuNDcXIIORUjUEcDECFGvGrHMemzXVPzJMBcEABAAQAEAAYAM129vLVKXZJmFQThUBcrG1iSP76cYyeDyM+KXE6jhnHtPty7ciNJ3qrJi5uLNhOQClQLG4IH06x52pxCrhpvn+wVOJ18Si5f4ZplFOxy0f5lU+4vHoactUFJ9UeqpSc4Rk+qR3iZYEAHy8AZPsABAAQAK9fvgkueZeG8tAcb8S2gVF/FnqdBbyuhK/gptdFz832RmT4lTjUkukefdvsjxJ37p2wgK+M3GGwytzMcjxCDWcMnR4jCqtk8jJRT+8QPa1+H0hujPXBS7j0Jao5O8WkggAIACAAgAIACAAgAIACAAgAIACAAgAIACAAgAyDeendambckTAxZTe1wSWVgY3qLjUpLHbBkVVKFR57l1uXtdu+vMfOafFfQm1gehuB7mMNrBk2N3ON5mb2ls/Xp8TRYietPMxwoLE2AFyeggOSkoptiNW7zzJjHCcC8ANbdTziWDxV5xa5rSehuMemOfzPlJt+ahBLFhxBN7jzOkcZTa8UuaM03JyXVN5HelqFmIrqbhhcRw9xSqxqwU48nudGNhcwE20llmabRo/22qMqV4VdmJa18K8Xt15cyIjJHkKVNXl7Jw93OfguvxOG19lGinKjjHJNsBOWIC11YjRvvHnrq18CopYys/iLL2y/tqqnjMc5/waPsutlzpYaX8OltMNuBHCN2hWhVgpQ/0ektrinXpqcOX0JkXDAn737dZX7iW1rC7kZHPRb+WfrGLxO7kn4UHjv9jz3GL2Sfg03jv9hX/bmXMMwPMEiMWMpp5TZ56Mpp5TfzY6bnbcaoVkc3dLG/zKcs+oP6R6Lh1zKrFxnzX0PWcKvJ1oOFTmuvdDJGkaxX7c2ktPKZ2OdiFHNuEL3NeNGm5P4eord3MaFJyfPp6mUKWmkrLVpj/KoLH15eZjzVKhUqPEVk8hRtqtV4islzu/sAlgyAd6bgs/8A7Y44V5/XyF4eo0HKXhnobS1UPZ69TSaWSERUGgFvPrG7CKjFRXQ10sLB1MSOkKZtOWDbFfyhSd7Si8ZKXXgjtT1SP8LA/wB8oup14VPdZOM4y5HeLSYQAUe8u3v2ZQqJ3k1iAq6ZsbC50EK17hU/ZXPz5L1K5zw8LmSaPbKO6yibTCt7cCRa4B9R7wtZcUpXW0U16k5ey0n1LONM6EABAAq0W9BeuemIVUBZRfUsvG/XPKNCdmlbKqt3/BPT7OStmb8rNeZJzloQyrNTNkOgYjj5CJKywlKO754fIQdzu1LZEzc7egzB3NQf3ikqszQTQDYHPidRfW/OIXFo0tcVt1XY7SuE3pb9GOEIDYt7w71LIYy0AZxrfRenUw/bWTqLVLZCle60PTHmUCb4T73upHLCLQ87CjjH8in93VyN2wtuJUqbeFx8S/qOYjKuLaVF+Q/RrqovMqO0GUndS2IGPFZW44bEkeWkMcOz4jXTBVe40IXpO6DTKZKinY94cReWxyezMPCfwtkOh6RRdbVpCFbh0a9JTjz+pM3b3vZD3M8HwnCb/EhGVjfWF8CdvxCraS8Osm4r5r7jhXOJ1NM7ohsSMFtztp5xw3JzjcW8nTeU0zIEr7R3J4x0WdTtUQNkf7dmi9n9QXpbnQTGA8rKfuTEUes4QmrbD7sN7trhVMlTmfjPIcvM/bzjonxq+0x/t4c3z8l2+P0OW4VL4HnkfGcK/lXX3a/tHEW8EtvDoub5y+iLzbmzFqZLSmyvmp+Vh8LD++cQq0lUg4s1q9GNaDhLqZtsfa02jntLYWdDhdDow/8AGYPWPPRdS0q5XxXc8rCVWxrZXxXdfnI1CgrEnS1mIbqw9uYPUR6GnUjUipR5M9XSqxqwU48mY/vZWNLrJ6trjJ9CAV+lowbulmtLJ5i9ot3E2+5VnaULeEKeCO/ZZLZ3nTvwABAebEhj7AD3jV4bSabl8Da4RRcXKfTkOe2NsyqdSXN24KNT/QdYduLqnQW/PsaF1e07de1z7dTP0M/alRhvZF+NhpLXgFHFjb9YyadOpd1NU+X0MSjSq31XXU5fsvJGjbL2bLp5YlylwqPdjzY8TG5CEYR0xPSU6cacdMVhC3Wkyal8OWYcf5hn9bxk3OaVbVH1FavsVMoaqSoExA40I9jxEa1OanFSQ3GWpZKfePaWG0oGxIu3lwEJX1ZpaF8SivP/AIoXJlVGTgVwc5O0ijBgcxFlNuElJHYtxeUaFKfEobmAfePQp5WTRRG2jXiUANXPwrz6noIVvLuFtTc5BnfC5iBXbaRZjHN5tzmeB6Af7x5Kc7i7e/J9F19fxInCjCm9TeX3Jm6+x586oWqmhpaIDhByLknM25ZD0A6xu8NsHSWZepXJ65Z6If42yQQAEAGZdoO7c9Z5q6dWdWsXC3xKwFrgDMg2vlxvGrZ3aUdEiyMugk0U0k3RPETYqSFuSbatYA+eUaW2nVFC1xaqotUeZaVM95P+NInSbal5bBf/ALAMB9DFcLinLkzNlbzj0HbdTfZHAlTmAOizOB5BuXnGbcWm+qn8hqjcY9mfzEOrrSzuSbksxPneNKDxFITkstnlKvrE9RHST9m7bMiYsxToc+o4g+kVVlGcHFkoNwlqQ1doFXieQo0wF/5jYfaFOHRwpMZvZckX+5D3pF6M4+t/1hO9X6zGLX/tIib47piqHeyrJPA10EwDRW5Hkf7CyZTeWUa6yuYj7D3inUk0o4KkGzo3Tn/WDB5+DrWdRuHxXR/nc670bKk1H/qKaYJbsRjlMDa51ZWGQ52iOCy4urWa8RZUuscfiIdPsVQLMbnnnHcGPO6bew3UO3jJkiTKlqgUWBuT5mx1JOcGMGnHjtSNPRCCXbd/T/JT0VE9bP7tScIOKa+thfT8xztEeexXw+zndVXOb82zTqWnWWiogsqgADkBEj2MYqKSXI6wEhX303Y/al72VZZ6DwnTGPkb9DwhW5tlVj5iV5aKvHzFDdreGZTkrbiQ8tsrMMj5GMSncVbWTWNux52ldVrKTjjK7M+beqRVzBNdEDAYbgHMa5k62/WKri9nWeWsFV1xCpcNNpLHYpKvYst7G5Xna2Y5f7xXC4lHpkpp3Mo9MjE29gp5KyKdFkoosLHEepxEannaHv7+rKOmmtK+Zpf9SrSjopRUV82VOytnVW0ZhwXCX8c1r2HO3zN0+0FCzlVeX8wtrCdaWp/Nmr7D2RLpZQlSxkMyTq7cWJ5xuU6cacdMT0dKlGlHTEsIsLRa3xozZZ6/g8L/AJScj6H7mEr2lqjqXQorwysnjdSuszSWPxeJPP8AEPbP0MU2FXnB/Ahby/4lBv3LmpUlwCVZVItwtkR9PrHLuPt57nKy9oVX2vwvCugrwWGwJT1U5Za6as3BV4kxZSo65YOxhqZom2N4pUhbKQzAWAGg/rD1W7jFYhuxidVLaIvbHqHnY6iYScVwvkDnb1y/yx5Di9w5zVPPLd+r5fJfUvtYbOb6l3TTJUoDu5ahjmzWFyx1z11hirxnw6UaVrHGEsyffrhfyy1U98s7JtQ84zo8VvovPiP44+xZoiWFPtBWBJIFtfKPVcO4xC4g/F9mS59n6fYplBp7FRRbwM09w5QSvwZnF0uLZaE6xFcQqK53y4PbGFty3b5l0raaWMbjGpuLiNtPIqV+3drLTSjMbM6KvzNwHlDFtQdeelHYrLMe3k2nMmF54WXi1YBQLjoRqbX11j0caSoQxDoXpY5Fhs/bs6UqkTLo1sUtvGuYzGFsva0LVfBrJpx36d/2HnYJJSm9uuOhFr9giYhn0YCuovMpl0Kj8cgcLDVPbkVFUdN4e67/AHM/iXDVReqHuso5dWk0eLJvmH6jjDWpMw3Bx5FfWT2lGzcdDwYcxEXLBKKTJ2ypJmMrPfBiFwNSLi9vSO6ZSWxxyUWOW8NcKio7xARLVFRAdbC5OXDMn2gtaLpQxLmRuKqnLYftzZdqOV1xH3Zj9rRkXT/WkaNuv00XULlwu72bqSq1b/BOA8MwD/pfmv2gyLXFrCst+fcyuelRSTDJnKVYezDmp4iJHmLmz0PE1uWlNWFhAZc6SR1mTCREWQUUaJulRJKppeAZuA7HizNrfy08hHEe8sacIUI6OqyXMdGwgAIAEDtE2WiNLqEFnc4Hto1gSGI+bK1/LlGTxSnHSp9eRh8ZpR0qfXOBVxmMPB5zCINfOYDWLacUX0orIz7q9n7TcM6suFNisoHMjUYzwHQZ+UbdvZLnP5Horbh6xqqfI0ynkLLUIihVUWCqAAB0AjRSxsjVSSWEdI6dCADxOlBlKsLhgQRzByMcazswe4hooQlQb4SQD5GwMeemtM3juZjWHseZxU5tn5xBtsN2UW0Nl0jtjYMD/C1r+YsfpFkZzRJajgNqrIQy5IwKdbE3b8xJufWLFqfNk0mW+w91Z9Se8qMUqVrn8bjoPwjqYbpWvWXIuhSLCZULKtLUWUDIchwjxdSLqVJT7tmjFYSRyauiHhkz4a0AEk5DWLKdtKo8ROxi5PCK6u3gBGFTGtb8PjTep7v85DUYRhv1INBNeY+FLu7HIDr/AHqYfjR1PCQOajls1ulp8KKp1VVB9ABG7GOIpGVKWW2IPanUETJK3ywsbdSbfpG3wvCjJkqZnlbNJU24i0aM5bFh42bPIlhGzsLHrGY04bM2LeqpQJ1HtNpLKyMQVzU8REW8rDL3KLWmSyiVtjZ61itVUygTxczpK/8Au8TNlL83Fk9R15GWjZ8u/byZ5+/sPD/UhvH6C9SVwIwuAy3vY8+Y5Q1GXcxZQ7F/T10uwAsOkMKaF3BkxZwOkS1EdLzge9xNqju2lTDhwm6YsrhtQL65/eMi+pPXriuZsWtCuoYlCSXnFr6obgYzy0+wAU+9eyBU07pYFwC0s8mAyF+R0gFruh41Jx69PUyKlmkG2nnFiTbwjylO1ncVVSgsybwiaKgHQg+UcqQcHhnL/h1WxreFWxnCezysP/THzcvbMoSElTJqq+N1RSQC2jWA4/FFOpJ4bPT8Fp1Kto3FNqGzfbqhsiY8EABAAjdqL2SR+Z/sP6xmcT9yPqY/GN4R9RE72MXSee0kjYcrvauQh0MxbjmF8R+ghm1hmrFeY5Z01KtFef03Nsj0h60IACAAgAibVq+6lM/IZeZyH1iurPRByITlpi2Z+X6xgCAv7W2qBMWUCWYmxA/Dfn14+UWRjtk17fhc52s7mclGKTaz/wAsfRPkn1fJdSHTyzNnLKM1JdzbE7BQPPryHGLqcVJ4KqNhc1afiQptx742+Hf4ZNHpNhUuzZX7Q471xbxnhcgXVdFGeuZ6w84woR1c2do0NUsF3M2vKen7xXFnBC876aRTdXkVQel+008Lr/rzLVRlr0ihVUiTWBLMLaWsNed7x5mja6I+0x+Nr/5M5Tdkj8LkHrYj6Wi10I9DsrVdGV+1xgTu+f16wzSUacc9ETko04YLDc3c5Jn72crFPwgkjEeYAscI840rKFSq9dRYj0Xcz515dB/oNnSpItKlqg/hAF/M6mNWMIx5IXcm+ZKiRwT+0jYbVEgTJYxPKubDVkPxAcyLA284csq6pyw+TJweDG5k60bGssyRnnWziMlGXNHYzcd0wNQcjqD/AGYXnSj0GI3c1z3L7YtbhsyEgg3BGRBivTjZmrQqwqR8uqLDaexFrCZknDLqTm0vJUqDrdDpLmn5T4WOYIziO9P0+n+DG4hwtw/Upcu3b8/33FmRIcPgIIa+Eqbgg3sQQdLQxF7ZMWNOU5qEVu3gcKGnEtQNTxP9OQjuo9pYWFK1jssy6v7dl5fMk95Bk0Mk3Zu8M2nbI4l4oTl6cjC9WlGYnc2lOst1h9zRNmV6T5azENwfcHiD1jMnFxeGeZrUpUpuEiXESsxHeWQFqahU0xva3U3t75RdSeJJswrKtSocTUpe7qa9Mpr9mxaWtZVCKxAHIkXJzJJGucZde5nObw8L85n1iHD7SK/UpRlJ4y5RT+G6eyOs2vRpZxYhOUqZbroc/ErjhwII0K9Yq1a17XPoxG24ZHh9aUrTanNrVDonyzHPTuvltjGsdmO9DVkppc03mycOfFkN7E9bgg+kN29RyWH0Mni9pCjUU6awpdOzHaGDICADOO1eq8ciXfQMx9SAP9JjL4jLeMTF4tLLjH4iN3kZeDG0kvYe1Vp6mXOZS4Qk4RzKsupy1P0hi39iamz2XB/6UvqrjXqJQj01e8/guXxw/IeZHadJJs0mYo5gq30yjUV7Hqj00/6ZrJezNP5obdkbXk1KY5LhhxGYKnkVOYhmFSM1mJh3NpWtp6Kqw/2+ZPiYsEACxv3U4ZctPmYn0Uf7wley9lIorvZIzzbm0+5lMwIxZBb8yQL242Bv6RnRjl4GOGWf9zXSkm4LeX8J+r29MiRTbQZGLAjEwsSRc63NiefHyhhw2weyuLejc6VV91f8eSfbOOi6Ij1VYbE3iUYDFSvhYW2DVJFYUky5eNmwIq3JJJsP7yhCeZyzIwZSWW+5ypXCLhGQuSBwF+A+kcksvIRWESpVTEGiWSUtREdIZJ2xVlvPQTEV9bXF7HW9vSGrNRdVKSyK3azTz2HcCN8yj7AAQAEAC1vBuRSVZLMhlzDq8uyk+YIIPqIvp3E4bLkdTaFer7IZJRsNRNx2OG4S1+AbK/taL1eyzujuoy56YywUYWKkgjkeI97xpNezksR72ZPwtnofpyMRiovaRbSqOnLUi/p6vLWKWnF4Zu0a6nHKJM+cJkxZrZuBYni+VgWPEgZX1troIFhLCKVZUY11Xjs99um/UkCdHcj2o+NPgyGojvPiOSOoauzfaRFQ0m/hdSbfxLx9rwrcrKyZnE4KUFPqjR5rWBPIE+0JGG3hZMMqphd2PEkknzN84tjByeEeTs7Ste1tFJZb38ku7fRfiF3a1OUYsuanPyPHLlfOFLmycHmG6/P2PrtpVlSoxp1JZkkk3yzjqVjTvSEtIz4ud0NnZtvItFUM0xby5gCsRqgBJDAcRc5iLKdRQe4peWcrqnhPdbrzN7kTldQ6EMrAEEZgg6EGHk87o8nKLhJxksNHSOkTDd/dpd7WzSPhU92vkmR/6sUYlxJTqt/A87dzVStJ9tvkL/fH3+39/rFcYLJ6n+kuEwrVXdVVlQeIr/255/8Ar083noeg0TwfTNR9xwYO6ix3d241HPWcul7OvzIT4h58R1iylNwlkR4hbRuqLpy59H2ZvciaHUMpuGAIPMEXBjXTyfOpRcW0+h7jpwyrtH3iTv8ABLIcotsjcBjmbkanTIcuEZt09U8LoatnwOpctVKz0w//AE/TsvN/BMzauqHnNndmOQAz9ABwiqKwekkqFtR0QSjBfmW+rfd7lnsrdVWIM92UEi4TDdVvn4mBF7X4WgdZZ8jzFxxvEsUVt3f8L7/Ivd9tyKOi7hEadMZy7NjZT4EAFrKqixLj+WGq6UFtzLKd5Vq5cuXkfKdT3bPphFwOJ5+gF4yatVQnGPfr+eYasNHOXWxY4luomS6mIuIaiSlTEdJzJe7oqZlQp4ICx+w+phqzp5qp9ii5niGO5oMbJmBAAQAEABAAQAZF2sbumW/7VLH7uYfHb8D8/JvvfnGpaV9UdD5osi+hm0sQyluTRPp3KxNwUlhl1KrKm8ony53KFpRceZq0q8ai2Jaz45kv1Hl58cyc1EeZURFsi5F1uJtiVIqu8nE2CkCwvYtbX0vFVSLmsIXuac60NMTUtobbkPSzpiTVI7t+OdypAFtbkwq6U08NGLWtKzTp6d3lLt8zG5s+wh6EVBYRr2FlSsaCpU/i+rff7LoviVVYWK48LYMWHFbLFa+EnS9s7RRWqY2FuJ3boUW4+89l5ef51LKkwlMJAIOoOd4SlFNHz5VatGoqlOTUlya/N/PPPqctv7uNIlpVSrtTzOOpkvexlueIxAgNxyvnqlVpY3XI+pcG4srulFy2lj59yx3M33m0RwNeZIJzS+a8yh4eWh+sRp1XT26Ghe8Pp3a1LaXfv6/c1iRvTTTqeZOkzVbAjMVOTCwJzU56w260XFyTPJXttVtYt1FjHXp8zFqk4gS2ZOZ8zGAm8niot5yUyzc4ditj61/T2mHD6WPPPrqZ2WZHMG8qh97yDB3WeHmR3BGVQ3jdfaCSdmU86e4RVlLdm5aDzNrZRp05JU02eFu6Uql3ONNZbbM43v7RJtSTLkEypOlxk0wfxH8I6D1hWrXctlyPQWPC6dBa6ntS/Zff1EgEsQozJ/u55CKEh26u4UYOc3t+bLzL/ZdMsoZZsdW/QchEJ7nhr6/qXUt9o9F9+7/EXcpriKGZzPe+9cJtWLNiVJaIDwJFyxHqT7Q5VqKb2PQUabhBJ8yuecRLsDxH6wtjLLk8FLKmlTY6fbzi3GSOSwk1PWIOJ3Ja7Lp5s9sEpC56aDqToBHY0pTeEiMqijzNT3b2IKWWQTidvib7AdBGnQoqmvMQq1XNlxF5UEABAAQAEABABxq6VJqNLmKGRgQwPEGOpuLygML313WNDOsPFKe5lsdctVPUXHncRsW9ZVY+ZbF5F4QyWHWW0c58zqbTyiXiyBvC9SljdF9DiKc3Tq7Po+j7ej/b6HN8XnC+5ovJHZWMcwzm51p5JESSLIpkxL8T5dIkTyzmQXOEacTyH9Ypq1NKMziPEKdnT1z5vku7+y6v+cGp7m7vypuzDJmLdJzM3UaKrA/MMIN4Rby8swKE53FLXW3ct/Tsl5IzTaey5lDUNTzM7Zo3B1OjD9esdMS7t3CWGPnZ1UpOlz6SaodCMeE5gq3hcEeYU+piGOg9wetKKcV03Qj777nTKBzMQF6YnwvqZd9EmcujaHzhOrS07rkfQLDiKqrTL3vqLCziMwSPLKKNJquaaw90dG2g9rGx68fcRX4Mc5MK4/p7h1WWrRpf/o9K+WGvkkcqnaBmFLqqhUCAKLZLc3PNiSSSdYve5o21GlbU1TpZwu7yCzIhgcUz13kGDus5vMjuCLnksNrben1WATG8EsBUlr4UQAWFl524nOJSk5cyihQp0s6Fu+b6v4kakpHmNhQXPE8FHNjwiDeDl1d07aGuo/u/JfnqXFVTpJllVzJ1Y6k/oOQiMW2zxN3eVLqeqfLou3+e7Ju7ucoFtbtryBIH0iNXmJy5lrNcBTaKFzH7G21y8SXJcvN/ZC/UzTiF/KL0tjVkTZBDLYxCRxA9MIEwY97j7qIVE+dLRgR4FZQbj5iCPb3h22o59uQpXq49mI9yJCoMKKFHJQAPYQ8klyFG8nSOgEABAAQAEABAAQAEAGcdrlWD3Mi2ecwnl+ED7+wjU4dTzql8CyCMzaTGjpLDxhiLR06ynyiJmXi/U+B2ZgFLaAZnyiipFc0NWHEJU5KnUfs9PL/H0CKD0h7D2gyd1HCfU3yERlIi5ZOtMxsFUXJIsOZbL72hatyyec/qOzU4U6sVunpfx3Xyefmb9saj7mRKlcURVPmAL/W8LldKGiCj2RlXa+T+2S+XdC38zXgMviGfEXoS+yGUTMqJh4LLQf5izH/QPeI9SXDY7yfoaU9iCCAQciDmCDqCOIjpq5Mk7Td0aemVKinHd43wtLHwZqzXUap8Ogyz0EJ3EVFZRo0uNyt0vGTce/VfczxuRyihb8j0lC5pXENdOSa8vzb4nju47kt0o84CI7kg4tcj6FMGwYZ0VIiy2KwMG6W606vmYZYwyx8c0g4VHIfM3SJ06bmxW7vadvHfn0Q973UMmhlSaWSuFc3Zjq7/AA3Y8Ta/vErmOEoo8be15156psVN3tk/t1WskthT4m5lV1C9T/vwiFGGqWBeKy8Drv3RLJeSEUKgl4FA4BDl9GEdvI4aaJVIZkkvQT5ky8J4PQQgoRUV0Ic+RiiaZxo900u2sckyGC1oKbEcTDw8B83+33jPu7nQtEOf0/yV1J42RruyJRWTLU64Rf1zj0VnTdOhCL6JGe3lkyGTgQAEABAAQAEABAAQAEAGXdq1ORUS5nBpdvVWN/8AUI2OGz9hx8y2HIQ2jQJnJ4gzp9aSyhSwtjXGvVSWUH3U+0UKSecGXdPNQk7OlLMdJb/A7qr528LMFbPhkTEKnusXXvIiU9gXRWLKrEKxyLJc4SethFDjg9Jwy4dSDg+cfp0+X2OrAxE0jlgiDQJDFuGFNdIxi4xG35sJwn+a0VVVmJRew1UX5YZuMKmGZL2vEPUylU3ZZZxdLm6j2z9YDF4jUj4iXZFn2WALImrcYzMuV4hcKhT5XxRFF3DZxcGk98jrjjppCP2qz1aRLkg+PGHtyUKy3PK5bLyMI3tWMUo9TO4hWjGKg+bFrs82ZTzp02RUor45YwA8CrXYqwzVrcRnkYqtHGUmmc4XcunUbg8PAgS2jp9MWx7vAdyF4AyOXZzuaNoM8yaxWTLIBC5GY2uEHgLanqIupUtW7M2/vnQSjHm/2NxoKGXIlrKlIERdFAt/5PWHEktkeanOU5apPLEvtapbyJU0fhcqfJgT91+sL3K2TKKq5MUOzNCa+X0Dk/ymKKC9tEIe8PfaVT3kS5l/he3mGH+wi28XsZHreGqqn2M2wxnGqz2suOZIM7yKbERfSKqtRwg5IjLZZG3drZ3fTRceBfE3poIS4bbePX35LdiE3hGhR68oCAAgAIACAAgAIACAAgAIAKjejYaVkgy2yYZo3yt/Q6GLqFZ0p5R1PBh1ZTNKdpbizqSCOoj0EJqSyi9MivHGdJtZtPvJEmUwH7kMqtxKs2IA9BoIoUFFtrqZ15F6k+h43ckNPqFRdADMY8kl+Jj9l82EU1amEURhlkPYsq5djyA9TmfsPeCW7NrgtPLnP0X8/wAFoZEQwb2k5PTxFo5oOuz5plTZcwao6t7EGK5LbBycNUXHub9LcMARoQCPIwgeYaxsZfvvunUPUzKmUQQ1iVa40UL4WF+Wht5wGZc2CqSck92LlJXtTzL3MqavA658LaMp9QY40Ybp17er7OUx6TbNVMoWqJcgmaDYLhOYBALqhzOV8unHIRXUc9D08z0MJ15UNWMSEOYk+fMN5c1prnPErDPmSRkB9LZRif29adTdPL6mKrW4qVPaTy+rGzdfc6ZTMaqY13VGI4Kt1NyOJNri5tqco1aNtGnv1Ny2so02urMdRch5CFz6M1ufcJgI6QwQBpN+7KqVU2bJI1fG7eZdh9gBD1Fewjy3EpN3Ml2wv2GubNVRdmAHMkD7xY2lzM9tIQ9/NvSp0lqdPFcgl+Asb5c4Rr3EZLTEoqVU9kLHZ/NWRWIWOTXTyLZD62iFGeJo5CWJDp2mTbSZSfM5P8o/3i68fsI1LNe02IKLGYzRJcqWIi2cwdgtoi99mGEaTu1s/uZIuPE/ibpyHoP1jU4da+BRw+b3ZjTeWW0PkQgAIACAAgAIACAAgAIACAAgAz/tR2AGT9sSwZLLM/iUmwP5gTby8o0LGs0/DZOD6GVvGqy04zdDFU+RXXhqg/mPG7VOKLZk6rYfvKgYJfRGBVPfxP1AWM5/qVlHotxH3abfcWNkWCt+b9BDMuZucFf6Mv8A5fwiwvHDZyeHiLDJwYRWzht+607HR07f8JB6gWP1EIT95nm7hYqyXmy0tESk5mSt74RfnYQAewIAC0AC92gV/cUE9gcyuBfNyF+xJ9IrqvEGOcPpeJcRXx+R+flSM3J7ZRTPuCDIaEGCDIaUbT2Q1+OiMq+cp2H+VvGPqT7Q9bSzDB5TjVLRcau6/wAFjvdsKdPZZklgSBhKMbDW4IPOOXFB1MNGHUp6haG4NXNPjmy5Q/hBc/8Abb6xVCzxzZGNHHMtth9nUuRNWbMnPNKkEKQqriBuDkLnyvF8beCeSxU0jl2mVCkyZYN2BZj0BAA97H2he8ktomjZxe7E2WIz2PElGtESLJWzU72dLlXtiYD01P0ETpwTkkyupPTFs1oRvGSfYACAAgAIACAAgAIACAAgAIACABF7XKkrSol/imXPUKp/Uj2h/h69tvyJwMgpnLg5aG0ascyLEE8WB8jHJbEjVh+z7Spe6F1ChLoPC0plFlI1FtQDmDpzEYsozozyIKUKiE3bW74oSqq7uJmI3fDlhwiwwgfNF1Ko5p5NnhiUYSS7r8/Yqv20DI5RZqNHxCQJl46WJgYiyRovZbtbEj0zHNPGn5Tkw9Dn/mhStHfJkcRpYkprqPsUGYEABAAQAZl207UAlyaUHxM3eMOSi6r7kn+WFbmWyRu8EovVKq+XIykGEz0qZ6xRw7kC0GA1D12PbSwVbyTpNQ2/MhuPoWhm2liWDE41S1UVPs/qbPDx5cIAOVXUCWjO2igsfIC8ck0llnYrLwjHK6tadNeY2rEnyHAeQGUYlSTlJyZswioxUUfFEVHWR6ypCjqdBE4xyVtkvd8lX7wnxcOkIX9VxxGPTf7C9V9DZUa4B5x6yLysiB9joBAAQAEABAAQAEABAAQAEABABl/bNUj9zL4gMx8jYD7GNSwj7MpE4chBpxhlqOl/U5n7xqR2ii1EM+JxxAzIy4eeudsoXm9+RXW1aHp5ljS7SZJg7tZizBoFDB8+GEDEfK0VTq05LDxgyVTmnlDVvh3jUtLMnDDNGIMMtXAOgyv4FvbIFoQpNapaeR6DhjktSfZfz9zP645RORoTHit3OmSKKRUKS15amcOKYswR/CAQD5dcoU6uXhlFC6Tm4P4FAGi9mgmWu520e4rJLk2UtgbyfL72PpFFRZRRdQ10mjcYTPPhAAQAfGNhc6QAfnDeraxqqudOJyLEJ0RTZPoL+sZtSWqTZ7a0oqjRjD5+vUqGaIl7eCyothVM2mnVaJ+6k/ETe7Z+LALeLDqYsjSbWRKrfQp1FTfN/m5UpNvEGhmM8jJuDOw7QpjzmYf5gV/WJUvfRRfrVbTXkfoeNE8aEACj2j7QwSFlA5zDn+Vcz9bQpdzxDHcbtIZnq7GeyxGWzRPlXVCWtz6DmeUdjHLK5MrqKU018THX6DkInJqKwiCTbLqgBVsJ4H+zGJcrOci0k02ma/s6ZilIeaj7R6+1nrowl3SFHzJMXnAgAIACAAgAIACAAgAIACAAgAwztMqW/bJwfhYC/wAuEYY3LZxVBYLY8ikqMhbkIblsiZz2fsmqneOTILqTbFilqLjX4mB+kJTuY05NMi5YNZ3Vopkqnly5ti6g3tnYFiQt+NgQPSMutNTm5LqVN5ZQ79zcU1ZfBE+rm5+gSGbdew2bXDYJUnLu/p+MS6XZYn1EqQB/iOF8gTmfQXMFR4WSyu1CLkfojuhhw2GG1rcLWta3K0IGBnqY7v1u7+xzQ0vOVNuVGpQi116jMWPp5u0qmpYZtWld1I4fNC33R1taJuI8kze9hTzMp5Ltq0tCepKiEHzPN1UlNpdydHCsIAFrtD2t+zUM1h8Tju183yJ9Bc+kV1ZaYsd4fR8W4inyW7+B+fCYzz2DZebmbrzNoT8AuspbGbM+UfKP4jw94tp09TM69vFQj5vkfoCk2ZKlSRTogEoLgw8CpFjfnfO/O8PJJLB5WU5Slqb3PznvZsQ0NXMpz8IOKWectrlfbTzBhKpHSz1NnX8Wmpdep33LmAV9KSbDvpf1YAfWIU/eRdd5dvNLsz9IxonjggAzvtMQifIY/CUYDzDXP0YQherkx+zezQuLTXGRjN1DjR52xSS2kd0v+IAswMQAzPhIK9F+JQNLi+ZziNW4lSqxivcfPvv9uwk5S1vJS7FnwzUQxFjIJiggnX+kY93B6soprrfJoW6FRjkHkGIHsD+sbXBXP+3al0bx6f7EqnMvY2CAQAEABAAQAEABAAQAEABAAQALm+dJTiQ8+bJlzHVbIzKpIJyFiRwJvF9tBzqKJ1LLMVqZd49DNZLy12JvBPpVCJhaWCbI66XJY2ZbEXJJzJhWpZ06jy+ZxwTGen3+l5d5JZRxKsGwjnYgXA94Tlw6SW0kQ8NlVvbNxVM08PAB6S0jlHamjcs1i3j8fqyX2V7O7yreeRlJWw/O9x/pxe8UXEugpf1NtPc1uFTKM87ThebJ5YG+4v8ApDlryZscL5SEOtawi+ZqNm6bJk4JEpPlloPZRGa+Z5WbzJslxwiEAGe9s/8A/NJ/5v8A2NC1z7ptcD/78vT+UY5Ok8oTTPTVKSN97M6dE2bT4VC4kxNb8TEkFjzJtGjS9xHir9v+4mm+TGiLBQyHtyoP3lNO5q8snyIYfdoWuNsM3ODNNyg/JmeUy4CGGqkEHqMxCWp5PSxpRxg/TOzqjvJUuZ86K38wB/WNVPKyeBqR0TcezJEdICl2lUmKlEway3U/5W8J+49oWuo5gM2ssTx3Eagm5RjyRpZLFqmlwBJ8ouykkEWFlNsgb31vlpDNKtBQUZxz8hWtQlOWpMU60SkqX7i/dEgqCLEXAxDU6Nf0tEqjjLePIlBNLDHvc2gkVDFZ0tXst1xAG2edvp7QWcYSm4yWSu6T0pmhSJCoMKKFA4AAD2EaqSWyEDpHQCAAgAIACAAgAIACAAgAIACACr3l2WaqmmSQ2FmAwk5gMDcXHKLaNXwpqR1PDMwbs4ryTnJA54ifpYQ++IroifiHdezCr/8AkSv5G/8A1HP+ov8A8f3/AMB4h2peyycXXvqlO7BBZVQ3YcVuXyvzsYhPiEpLCQeIVW9LA1E4p8OMgW5Dw5e0TgsQRv0IuNGKfYq9h7w1FJiWVMKBmxHJTfK3EGKnGLe6K50ac37aNY3D3jatkuzgYkbCWGjXF9OB5+YhWrFRexk3VKNOeIlV2nyv8Bv+YP8AQR+sX2r5oc4Y95L0M+eXjdU+ZlX3NovqcjTqPEWzfAIzTy59gAIAM97Zx/6WT/zh/oaFrn3Ta4H/AN9+n8oyCccoRR6qR+jd16PuaOnlfLKQHzwi/wBY1YLEUjwNxPXVlLu2WkSKRP7Vdmd9s+YwF2kkTR/lyb/pLRVWjmDH+G1fDuI+exh8s5RmntYvY/Qm5E3FQUx/4Sj2y/SNOk8wR4a+jpuZrzZeRYKEHblJ3tPOl8WRgPO2X1tEZrVFolB6ZJmP7NbKMKaNg97R2TPmfvJWFgPCVJsbjPI6fiGtoZt6OuGV3F6tbRLDKGWSr4ZilGHBhY+nMdRlBOm48zsJqXIc93qspMlldcQFud8iIXpuUaiaLKiTg0zVo3jICAAgAIACAAgAIACAAgAIACAAgAIACAAgA4V+LupmD4sDYfzWNvrHY4yskoY1LPIwmoqhnc2Ive/AjW8auVg9PrTWxN3Y3UNWwmOD3ZPhUZYx8xPBOVtbctUqtTfCMm6ucPTE2HY2y5dNLEuWoUDgAAPQDSFjNby8sV+0yaMElPxYma3QC33P0hq1W7Zp8Mi9UmZ20xkdXW11ZWF8xcG+YhiosmrUhqWGM7doVUbZSh5Kc/dooVGAmuG0erf58B13R3iFZLYlcLoQGA0zvYj2OXSKKkNLMy6t/BlhPKZfExWKmR9pm+FPVSxTScTlZgYzLAL4QwIHE68oTr1YyWEek4XYVaM1VntlcuoiUFN3s6VK+d0X0ZgD9DC0FmSRtXM9FKUuyZ+lwI1TwJ9gA5VMkOjIwurAqR0IsYDqeHlH5lMrAzJe+FmW/PCSL/SMqSw8HvqMtUFLua12Vbzo6LQlSry1ZlbUOuIk+RGIQ5b1MrSeb4xZuE3WT2b+Qb270zVqXkI5liXYZZFiQGvflnC91VqKWI7IUtqMHHL3KOdt2ocWM+Zb8xHuRrCzrVHs2MKjTXJESgk4Yqk8k8DtucVLNKYXuMQ8xYH6W9obsJ7uHxE7yGykXe1N1aaoFpieVjYg8wdQfKNKUU1hiSk08o5bI3QpqdxMQOzD4cbFsPkNL9YhGhCLykSlVnJYbGCLSsIACAAgAIACAAgAIACAAgAIACAAgAIACAAgAi1GzZMw3eUjEcWVSfciA7lneVKVRZQAOkBw9wAZb2jOy1d2uFKLhJ0yvcA875+oh62ktODb4dUiqenrkU2czGwS1LsfwqL+/IdTlFlSaXMcq14QWZMYtkdn9ROs01+6XkNfcj9PWFJVuxl1eIvlBGibt7vyqKWUlj4jdibkseZJziltvmZ9SpKo8yZazlupGtwcuccIH5v21spqaoeU17A3U81OnqND1BjNqx0vB7awuFcU1Lryfr+bkZXKEOpsykMp5EG4PvFSbW49UhGUXF8mfovYG1VqZEucv40ViORIzHveNWMtSTPAVqTpVJQfR4LGJFRR70bTaTKmYPiEt2B6hSRb1ERk8IspRUpJPuj89SNNb9efWMpn0CmkkaD2PSAaqdMtmsoAHlibP/TDNqt2YnH3+nBLq2aHtvdOmqmxzUu9gMYJBAHC4sbdIclCMuaPMRnKPJi5WdnAH+DPZejWYf1PvC8rWD5F8bqa5lUN1K6W1u7WYPmVgPcNb7mFp2UuhfG7j1GjdPYc+VNM2cAowkKoNzckXJtkMvvFttaunLVIpr11NYQ2w8KhAAQAEABAAQAEABAAQAEABAAQAEABAAQAEABAAQAEABAAQAc50hXFnVWHIgH7wAcKTZsmV/hykT8qgfaA622S4DgQAEACZv3uUK3DMluJc1dCQSCDa4a3kD09Yqq0lND9jfytZPbKfNCZL7LaknxVEoLexKhybdAQBeKFa92ac+OrHsx39TVtibJSmlLKS+FVCjyUWHr1htLCwjAqTc5OUubLCOkCNW0KTRZh0v8A3rAdTwZ3XdkcssTKqGlqfwlQwHRSc7ed4odvFs1afGK8Y4eH6jVululKoFYIzMzWxMdWte2nAXNh1MWQpxhyErm7qXDzN8uQxxMWCAAgAIACAAgAIACAAgAIACAAgAIAP//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pic>
        <p:nvPicPr>
          <p:cNvPr id="1027" name="Picture 3" descr="trabajo-colaborativ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15459" y="3690787"/>
            <a:ext cx="3007059" cy="18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Rectángulo"/>
          <p:cNvSpPr/>
          <p:nvPr/>
        </p:nvSpPr>
        <p:spPr>
          <a:xfrm>
            <a:off x="2232988" y="5644318"/>
            <a:ext cx="4572000" cy="338554"/>
          </a:xfrm>
          <a:prstGeom prst="rect">
            <a:avLst/>
          </a:prstGeom>
        </p:spPr>
        <p:txBody>
          <a:bodyPr>
            <a:spAutoFit/>
          </a:bodyPr>
          <a:lstStyle/>
          <a:p>
            <a:pPr algn="ctr"/>
            <a:r>
              <a:rPr lang="es-CO" sz="800" dirty="0">
                <a:hlinkClick r:id="rId3"/>
              </a:rPr>
              <a:t>http://</a:t>
            </a:r>
            <a:r>
              <a:rPr lang="es-CO" sz="800" dirty="0" smtClean="0">
                <a:hlinkClick r:id="rId3"/>
              </a:rPr>
              <a:t>ticonarace.blogspot.com.co/2015/11/habilidades-sociales.html</a:t>
            </a:r>
            <a:endParaRPr lang="es-CO" sz="800" dirty="0" smtClean="0"/>
          </a:p>
          <a:p>
            <a:pPr algn="ctr"/>
            <a:endParaRPr lang="es-CO" sz="800" dirty="0"/>
          </a:p>
        </p:txBody>
      </p:sp>
    </p:spTree>
    <p:extLst>
      <p:ext uri="{BB962C8B-B14F-4D97-AF65-F5344CB8AC3E}">
        <p14:creationId xmlns:p14="http://schemas.microsoft.com/office/powerpoint/2010/main" val="12971778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600201"/>
            <a:ext cx="8229600" cy="2971800"/>
          </a:xfrm>
        </p:spPr>
        <p:txBody>
          <a:bodyPr/>
          <a:lstStyle/>
          <a:p>
            <a:pPr algn="just">
              <a:buFont typeface="Arial" charset="0"/>
              <a:buChar char="•"/>
            </a:pPr>
            <a:r>
              <a:rPr lang="es-CO" sz="1800" b="1" dirty="0" smtClean="0"/>
              <a:t>Habilidades innatas: </a:t>
            </a:r>
            <a:r>
              <a:rPr lang="es-CO" sz="1800" dirty="0" smtClean="0"/>
              <a:t>Es la facilidad para </a:t>
            </a:r>
            <a:r>
              <a:rPr lang="es-CO" sz="1800" dirty="0"/>
              <a:t>las relaciones sociales, la falta de timidez o cualquier otra capacidad que posea </a:t>
            </a:r>
            <a:r>
              <a:rPr lang="es-CO" sz="1800" dirty="0" smtClean="0"/>
              <a:t>alguien sin </a:t>
            </a:r>
            <a:r>
              <a:rPr lang="es-CO" sz="1800" dirty="0"/>
              <a:t>que haya sido aprendida, es decir, que sea innata y que le facilite su capacidad </a:t>
            </a:r>
            <a:r>
              <a:rPr lang="es-CO" sz="1800" dirty="0" smtClean="0"/>
              <a:t>para relacionarse </a:t>
            </a:r>
            <a:r>
              <a:rPr lang="es-CO" sz="1800" dirty="0"/>
              <a:t>con el resto</a:t>
            </a:r>
            <a:r>
              <a:rPr lang="es-CO" sz="1800" dirty="0" smtClean="0"/>
              <a:t>.</a:t>
            </a:r>
          </a:p>
          <a:p>
            <a:pPr algn="just">
              <a:buFont typeface="Arial" charset="0"/>
              <a:buChar char="•"/>
            </a:pPr>
            <a:endParaRPr lang="es-CO" sz="1800" dirty="0"/>
          </a:p>
          <a:p>
            <a:pPr algn="just"/>
            <a:r>
              <a:rPr lang="es-CO" sz="1800" b="1" dirty="0" smtClean="0"/>
              <a:t>Conductas aprendidas: </a:t>
            </a:r>
            <a:r>
              <a:rPr lang="es-CO" sz="1800" dirty="0"/>
              <a:t>Además de las habilidades innatas de las personas existen otra serie de </a:t>
            </a:r>
            <a:r>
              <a:rPr lang="es-CO" sz="1800" dirty="0" smtClean="0"/>
              <a:t>habilidades que </a:t>
            </a:r>
            <a:r>
              <a:rPr lang="es-CO" sz="1800" dirty="0"/>
              <a:t>pueden ser aprendidas o desarrolladas a lo largo de la vida. Estas habilidades </a:t>
            </a:r>
            <a:r>
              <a:rPr lang="es-CO" sz="1800" dirty="0" smtClean="0"/>
              <a:t>o conductas </a:t>
            </a:r>
            <a:r>
              <a:rPr lang="es-CO" sz="1800" dirty="0"/>
              <a:t>aprendidas pueden sernos de utilidad en nuestras relaciones y en el </a:t>
            </a:r>
            <a:r>
              <a:rPr lang="es-CO" sz="1800" dirty="0" smtClean="0"/>
              <a:t>contexto profesional </a:t>
            </a:r>
            <a:r>
              <a:rPr lang="es-CO" sz="1800" dirty="0"/>
              <a:t>y dependerá de la predisposición que mostremos a mejorar y aprender el que </a:t>
            </a:r>
            <a:r>
              <a:rPr lang="es-CO" sz="1800" dirty="0" smtClean="0"/>
              <a:t>se conviertan </a:t>
            </a:r>
            <a:r>
              <a:rPr lang="es-CO" sz="1800" dirty="0"/>
              <a:t>en </a:t>
            </a:r>
            <a:r>
              <a:rPr lang="es-CO" sz="1800" dirty="0" smtClean="0"/>
              <a:t>verdaderas herramientas </a:t>
            </a:r>
            <a:r>
              <a:rPr lang="es-CO" sz="1800" dirty="0"/>
              <a:t>útiles de nuestro día a día.</a:t>
            </a:r>
          </a:p>
        </p:txBody>
      </p:sp>
      <p:sp>
        <p:nvSpPr>
          <p:cNvPr id="4" name="Título 1"/>
          <p:cNvSpPr txBox="1">
            <a:spLocks/>
          </p:cNvSpPr>
          <p:nvPr/>
        </p:nvSpPr>
        <p:spPr>
          <a:xfrm>
            <a:off x="92365" y="135435"/>
            <a:ext cx="6763841" cy="618233"/>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1, Habilidades sociales</a:t>
            </a:r>
            <a:endParaRPr lang="es-ES" sz="2400" dirty="0">
              <a:solidFill>
                <a:srgbClr val="77C319"/>
              </a:solidFill>
            </a:endParaRPr>
          </a:p>
        </p:txBody>
      </p:sp>
      <p:sp>
        <p:nvSpPr>
          <p:cNvPr id="5" name="AutoShape 2" descr="data:image/jpeg;base64,/9j/4AAQSkZJRgABAQAAAQABAAD/2wCEAAkGBxITEBUQEBAWFhUVFRUVFRUVFhYVFhUWFRUXFhUVFRcYHSggGB0lGxUVITEhJSkrLi4uFx8zODMtNygtLisBCgoKDg0OGhAQGi0iICUtLSstLSstLS0tLS0tLS0tKy0tLS0tLS0tLS0tLS0tLS0tLS0tLS0tLS0tLS0tLS0tLf/AABEIAOEA4AMBIgACEQEDEQH/xAAcAAABBQEBAQAAAAAAAAAAAAABAAIDBAUGBwj/xAA+EAABAwIEAwUHAgUEAQUBAAABAAIDBBEFEiExBkFREyJhcZEHMkJSgaGxI8EUM9Hh8BVTYnKCNENEc/Ek/8QAGgEAAgMBAQAAAAAAAAAAAAAAAAMBAgQFBv/EACwRAAICAQQBAgUDBQAAAAAAAAABAgMRBBIhMQUTQSJRcYHBMmHhFCSRobH/2gAMAwEAAhEDEQA/APXJHnMdTueZ6pvaO+Y+pRk94+Z/JTUAHtHdT6lLtHfMfUoWSKAHdofmPqUu0PU+pVeWqY33ngeZCidiUQ/9xuviFGUThlztHfMfUo53fMfUqBtQw7Pb6hSgqchjA7O75j6lDtD1PqUEkEDu0d8x9Sl2jvmPqU1JAB7Q9T6lLtD1PqUEkAHtHfMfUpdo75j6lBBAB7R3zH1KHaO+Y+pQISQATI75j6lLtHfMfUoIIAd2jvmPqU3tHfMfUoFJADu1d8x9Sh2rvmPqU1BAD+1d8x9Sh2rvmPqU1KygA9q75j6lNMrvmPqUk0oAuS+8fM/kpqdJ7x8z+VDUTBjS4/8A74KSUsinnawZnEALCxDEnuBDDlb9yP2UE8rnuzu+g5AdAoWRkg+RWWduejZVQlyylLTZrkkk73JP1UD8GB2P3P2Wv2J0t6q5HTaf5qkrLNXwpHIVGEkAlpOm+p06HyRpcRqoD3JLgcnd4fddg6l/us2tw0akeBt5KfiXRG2Eux2G8aMOlRGWn5m6t+vMLp6WpZI3PG4OHULz2TD9TcWGn1B/oqVFUyQPMkdxZ2o5H6JsL2uxFmlWMxPVUlnYLizKiPM3Rw95vMFaK0p5MLTTwxJJJKSAJIpIAakjZKyAGpIpIAakikgBtkE4oIABSSQQACgU5IhQBZk94+Z/Kx8WkzPyD4Rc+Z2WxJ7x8z+SuTNQTK89XWCVc8IfRHMsk7I9PspxENfH+yr3t/ngrcT7lZ0bOR8cQsArEcSjCsRuTEUkwGNQvhVwJr2qzRVPBlVFECNVmzYSNdP8F/6roXBV5AluKHRmzm6aB1NO2Vm2zh1bzC7eN4cA4G4IuFhSRgq5g0lh2Z82/uEyp44M2ojn4jUSQRWgyASRSQAEFXrK+OL+Y619huSm0WIxS/y3XPQ6H0S/Vhu25WRnoz27sPBaSSSTBYCgnIWQAEEULIACCcggAIIpIAmqnWDieVz6Lj6Vut+pJXUY260MhHQj1NlzbY3NsS0262P5Wa/tGvTLhlxrLm/+eCsRM1TKcKzE3kqRHyfsPypwTmhOyK+BeQsei5yYWpjygnGRkj1C9ybJIoXPVGxiQXFMbIQQRuNUx71WfKozhg1lHVxuBaCOYunWVPCHXhb9R91cWxPKOdJYeBIONgT0F/RFKyl/sQjz+orC6QymxN767WHgq9BVEVMeR3eLh3eeu6bx7hgis2mlcZ5b9lTsbmktfUix0aOp8lwOAYq6GSGsDQZKd5ZKD8bH3Acb7G5Lb+S5mn8XO2xuUunn6nbv8pVXWowjnKx9D6HSXK8Oce0lVZpd2Ml7ZJDYFw3DHnRy6pdPo4Yk0pyCAAgU5BADUE5AoAakiggB2JkBj7i9tfQ3CzKfEbi0jdDpc7X8Vq1zbtcPE/lZ1ZM2NliAbjY+Sy3ZUsm7TJOGMckhpwNRsixqqYXVF7dRqCR6bfZX2NVYvKyMmmnhj2tTkmpSBMFEckiz6upcBoApK6UtF7H6Lm63iSFjS9z7NB1OSQ289NFSXPAyKSWWTHEJQ6zmi3gpmVN9Fz1LxTT1DgyKQOJ6Bzfs4Lo6akIGYpeGmP3RaBUSWCp59U+rOtlnPqcpva4vrbl4qPch9He4RHaBniL+u37K3Zc3xfxQyggYcofI5v6beVmgXcbctVwE3tJr4ZGPl7B7XtEnZtGzTsCQbtdod+q61WmnOGUcWy6Klg9jWHxDjxhc2np2drVSg9nENmj/AHZj8DBcHqeQVKXivt2Rx4c0STzMa/vfy6Zjvjm8d7MGpNuS1sDwVlM1xuXyyHNNM735XePRo5N5BJwXKvDnDwpy6eZ/bVUv82c6eTIx8EY5ALyv2g4MKTEc1v0KkEkbDU2f5WdZ318F7guY9o2BfxdC8NF5Iv1I+t2+836i6ZXPZLJWUdyweccLYdnjma2Jsz6c/r0ztqmE+7JEfhlbbQi17i/Jdpg0dQ2FtRhVR/EU50NLUu78ZBs5jZLZg4G4yuXm/C+OmnqIavTuEQzDmYnaA/TX0C9ZxXDZIJTiGHNzl4BqKcEBtQy2kjOkoFrHnax8GaiHO5dMrU8rDLGE8XQTSdhIHU9QN4ZwGOJ6sOzx4hdAsKWShr6QSShj4j/ud10bubTfVjwfwsejpaqnbfDqltZAP/jzPBkaOTY5R9g71WbKzgvuWcZO0QKw8I4rgmf2Ds0E43gmGR//AIk9148QVi8XccOgnFJRxCWe9jmuQCdmgDcq8YuTwiyR2qC8ywn2oyNn7DEIGs72Rz2BwMZ277CTp4r03xUzg49g1gSCKCoQT1I38z+VRkpGvddzb2Gy0JNz5n91CRbySbIZ5NFFmOClBHlcSGZRawH13KsBOmlAHmbJrSlpD288jwnWTQNU8FWK5GPHJcnxZw5/ExOY1xbm3tpe3IjYhdcontChlkeZcIezx8NQ2eWS4ZfKwAAE67r0mSAZdOiimnDfNWWONlCeQcWsHmPH2NGle1gY5xedMum1tfupuCattU8RuaWuIzZXixLeZ8dlc9o0VNIWRyMLpGuuMpy5bjr9VX4UxOKln7KoiyG1s5JJbfbNfWxsqboJpGKzyNUZ+nu5LHtbwOWVsU8MbpBG1zHNbclvMEgcuRPKw66eT4Rg01Q8sy5bE5ydmgG1zb66b/lep8We0Bj5P4Olm7OPaepAu4N2McDebjtmOy5rCMTpqeMNYXEl0he9zmjNmkcWE3JNwwtbt8K1XayyurbA06TQq6zM1wdfwhXCipmwtwuqJ3kmijY9szhpnFnXtpYAgWFltM41i2fR1zPOjmP3aCuLpPaD2LCyN8QBNxmdmtfp6DRV6j2hTv0FVa/KNnh4NJWdarhNp5Nb8XLc/iil7cnoI4zo/ifKz/7IJ2et2LF4148ZFTg0Z7R8mYB+V1mWHQjUn+q4iXiOSQ2L6h56Bkh+3RUMZnfHGJJ6adjXaNdIzICempuoeosfUGS/HURi99y+yMKjm7SWxbczHIWtGpc7Ygdb2XuXBlNVU1O2OplD7NsGC5LOnfJ105Lyf2fRg4hE90ZyhxcCfhJByc+q9vEtgRpqub5jy91ChVHj3zg51GmjNuXeODzX2jYdMyY1dPGBG63bMY6zXEaZ3NtbP/y8FkYXj88dSyWmp2suWtLDKSHXsO9YXsTqvT8UphLC+G1+0aWWvbUjTVcxwjwFJA9s1c5tmEFsbTmu4bElU8brpaip2W4W3tiPIaRepB1x5ZrY3g1fWR5amKgYBq1xEkr2HkWO7pB8l5LilDPTVZjfJ+o0gtlFxm6PBOoP1Xu1bXEm3oFyHHuBCSKnzNbnlqYYQ4jvtbI7vlp5aC616HzErdVtrjmHuza6FXXuk+TymogkkLiSXPcTcuu4uJvz3uV9IYPE5tPE1/vCNgPmGgFYWDcA0lO8PGeRzfd7QggHkbAarqiu5bbv6MsnkakigUkqWX7nzKY9gIseae7c+Z/KCAMWaBzZACSRuPJXWqSsZcX6G/8AVV2PWeUUma4SckTpZlGHJrnKBkUSmRVppki5VZlWTGxiiHV0gty18L+KvUT5SXdq0Nse6AQ64t72myotroozZzwOZuei2GvGXN1FwqxS7C3PR5PxJG4Vk2cHNnJF+h90+hWJiM7nXLnFzjz3J6W5r0PiugE4zlpBBsHje3MeIXE/6I4G5cSRoN76pMoJvJ5qfhbnflcpvOSYcFmOnfVSRtEUbDKXnK4lrRcloBJN+niumofZy1zGvLmC4BAydRcA9FWtIMPdQtu4zljQCbBrRIztfplI0Xp4bbTpp9Nk+umElnL/AMnpbdbdViCSSX7HkowljARazhcWsLA2tc28Rr5Bdvw/hNHJAyVkDbkWcHXcWvabSMN+jgR46HmqXFFJ2cvaD3ZBc/8Abn+x9VT4RxPsqowOP6dR7uujZ2Db/wA4x6xHqs+nlsudU/sadZKVtEboPHzwdtDA1osxob/1AH4WBx1iFIymdHVjPmHdjHvk8nC3u26qvxjxmykaY4bSTnQNvdrL83W3Ovu+q8hmqZ6moygvmqHutexeQejQOn0A5rt1U55fCOOoZ5kRy1AaW5WltjeNjfeJ0s5x5uXbYd7RYmjs61j45G2aXBpe1xI/47HqPFYVJw84VLaSJwfUE/qP95jHaF4JvqGA3ceZs0c11PtE4XhbhzYoB+pT3eXW78gdrKX8ySdVh8jp9JqVGFywl0+i8bJQ4rR0HDeO01RnkieSYyGlpFjcjQgHkrdVVFzrDUnYf0XinA+NdjUsJdZr/wBKTpqbNcR6L3+iomxi+7juf6dFx9Z4SasjTW8Vd/X55GUaqLi5z/UQ0GH5e8/V3Tp/dc9xtNeuwqAfFVOkPlGzT7krsV59xBLn4joI/wDaie76ua8/0XX0+mr08NlaM87JWPMj0BBFJaBYE1OKCAJ5Nz5lAKUs1PmUVOCCB+x8liykjVo295vPzC6GyrT0jTrseoSrK3LofTNRfJjxVbXC4KUk+iWKYI7WWE974mnQP/v4rLBeQRJG5pG+ZpH9issnKPDR0IKufKZafXgc1Umq3O0aop6InvMP0U1A9ux3G4O4StzZo2xS4GRYdTvID42ufcElwudDpqurNrWWA6KN8rCB3g4G48NdVsZk+voy3c4FPECLFYVZhrvgaz6kj9lvdooppBbVTJJkQk10cyKUsBc85nmwbYaDXRrR5n6+i6HD3Ohyse9zgbAlziSDbcE6/RQZG3u7e4NunRUMaqnmSJrBpnBeejRv9yNFnnY6ouS7HSgreGbFe4S2aWggG4uOe34J9VwXHGLCJ5pmQNztEbxIQAWEEua5ttiCwaruGv6LA4q4cirA0yPcyRlw17bG4O7XtOhF9fBeZ0PlI/1fq6nL/wCL7FHW1HbHo80w3DqmtlMVMLud3nyvuAATYuvbRu/ieXVbsuP0eEtfS0TO2qcpbLUmwAOzhGdbBvS2/UrSpasYZDJTiQudOybJIdD2jWAt0GgFrjw0XmVLK6OZsjLEsLXAkAtJHu3ad/r0XvaNStVHdHp9GKyD3YZ6h7MDIymkqDG1pmPckzF0hjBJ1uLDW5vuSSSuogpHTG3w/ET48vHReSUvGtZEx0YjY894tLgRlLiSTZuhFztovaeCp5X4fA+Y3kcy7ja1yXHkFwrfGX26lzvfwrpId60aoYguX2eDcaYEaKtkg+H3oztdhJy/Xl9F7P7M8f8A4uhZmdeWH9OTqbe64+Yt6Fc/7W6SKcsDW3mha43FrEHXs3cztfTZRYFShtMyeEBjHWtl0N7eGvXddHUeQjCG1Ldj/RGn8dKx7pPbnrPueoLzOlJk4ne/4Y45GDzYyMH7vK6LDOIiwET3cGgm+7tBe3ivM8I4jkFc+ojcxrv/AOh9nDcSSg5R1NgPRRXqoThvREtDZGxVv36PdUFk8M422qhzgWc3R7eh6jwK1inxkpLKM1tUqpuEu0JBJAqwsvu3PmU0pztz5lNViAXTigQgCgkAanNdfRIpnNAEU1DG74QD1GhWBjGDuaM7QXW5sHft4ge8undyTah9hbmk2VRaNFN04vg5PB6OQ2mJ7upALbOOltuS1c2ivNVeeL5fQ/skqO1cGmVm+WWVJH2VaSRSTE8xZV3KreS8eCOSayxMdqyIJXX+AgebtAL+ZCvYtXRQszyvDQSA0X1cXaANHM3WZi1HMAyZzmsIddrbB7W6E3PJ7tteWw6mjiu5dDoNye2PZpcNzzyUrHztyv2J5vtYZrciTyU2IS5WFxd00630VCLiKzQ0xENsADe/qOaz+J8dhijyRObJPKMrbi4aCNXnoADt1XKl4vS22OUePfBa7fpo5t4RQrqttRMIjpGwfrPbuG6ExNI1BdbvEctOa5hmBPq5JP8ATo3zRNcG58uVl/lBNthz5rXpq6GFuRmZ2ty55ALnEd5ztTfX7JuH43JA18dI4xMkeZHBupLiLe87bQclv0lvoSeM46S/Jxtd5XTcOt5fvhfkfTcF1MDWvqIHFo+Fr4mkDqXyPDRbXZdTPx8GRdlHA2MNZka4Tsky2FhpGCD6riZaSoqn/HISb65nf1Wxh/s5qn2L8rB/yNj6C63Svss6RzVrrJtOESbDJhMwPvcm+Yk3JPMkqLB3GKWSkdsCZYzfdjzqB5Ov6qrQ08tLO+GSPIzW17lxPN3kfBLiUyMYyris50V8xHyO0ObmBsuOtM98ofM9xC6b08LrVhrv+Dcn7rXOce6GOzX6ZTdee8M0Yc/tLG1iL9SbWA9CnjiGd7ZmvIcJYnsY0AANcbag7k2Dhr4L2fgbBGw4fTMkjbn7MPddoJDn946nzXSr8fOiGyXb5ObZ5Oqy+NqTaj9iLgTC3RRPe4W7QiwPRvP6rp0boLVXBQioo5+ovd1jm/cSCKCuINA7nzTE87nzTSrABJJNc4DW6hsMCJTcwNj0KjMwOybe6ruSLqDZLK/S3O+iiOpuU+yBCXJ5GxikNcq0rlO8qrIVRjYlCoCgiBINh4equPGbQDVWjTBjWNt8QJPjZLlU5prOP3Lu7ajlMR4Qpqh5NTCC4ixJ0fblY8uaxW8MNogYmSOfG4lzC7dotbKbaaeAC9GxWO7WuaNR+D/gVE08crcsrdtQehSIaX0oenub+o/TahKxWtHC1crzG2Mnutvl6i51WLNwu6plBYdQACA4CwJOXQ68jqvRXYDFmsSLLPqaSGJ/avtTyxg9nVMuWW5NqB8o8dNdCFamlqeWzR5PU1X6f048c5OA4l4Y/gsrHS3kLcxDXaNBva5tqTrt0K5p9a5m05H5+y9H9oE4kyvdGA8tGZzSHxuAGhY4bt31Xl+Jxcw1o+vou1VTWoZZwY6SOzK5PQ/Zti01Y59N/qU8L2tzNDWRFrgNDu29+a73/QK4e7i8h/7QRH8LyT2R0chxKKRoNhfMeRbbvL3rE61sLLkZnuOVjBu53QeHUpNkUnwVSxwcJxO2uiMcIrIqieU2hidTNzEfE8uDu4wDUk+W6mj4dxKOCSN1XSvZI13aCSGS9nDVrS14AA5aLqMOwtrHuqJAHVEgAfJ0HKNnRo+6u1cWeN7L2zNIv0uEmSwm12OjN8Rb4PIcA4Rijt2rszhqHO90W2sP6rtcKxp7ZGse4ua4huvK+gI+ynhw2wyvi723PXyVinwH9Rsh0a0g5eZI/wAC5n9zZNScn/B2n/SQrcUuPz8zfQQKS6xwBIIoIA0ef1TZDz6LObjMed7HAgtcRte/jopJqgSNs2+U7na46BQ5rAxVyb5RlVWIPlJay+XoNz4kqXDoHi+Y6Hl5c1djaGizRois/Ocs15WNqQWtUgUYciHKxQkJQcUztEx8qGyMMDyoXsug+dWaYXF0R5YSzFZI6Ony6nc7KSZt9FKN1KxgTlEzuWXkiqGWjBWG6VdFUtuwjwXMuGqRb2adO8oc590ygbeYXFwbgg6ggjaySDJMrwfFLXaHz/S0ZnEHs9jl/wDSyuh1zGK5MJJGpaD/ACz5aeC4LHOGWU+WOpcWFzg0F2z9Ds7Ze3krE41cz+AmEkTZRlIDXC4udAeul76dFte6UdifZhrtdck/ZexynATo6N0pyEtLLi2puCLAea7igonZv4mosZXCzQNWxM5Nb49SvDeHavK79aSS9hHGNMoHMu+y9c4LqXujcxxJDfdvyvyCmGksprW+WWRfqq77W644R0aQSSVRY8SJhKSSAEkiggBIIoFAGLUwH+KcOTrn0JH4stUaaDkpK+n72cDvNJ+oO4VbMkSjhmyE90UWUMyg7VOzquS+B5cmlyYXJj5FGS2BznqJ8yY+RQak2CrkttS7HC7jYLXjdlZZQ0sIaPE7pz3XWmuG1cmK2e5jo5VajkVJjVKD3gmCi6udrG2eR4reY9Y2LEB4PW49P7JVy4yP08sSwU1FOpAVFKeSzI2M6GE9xp8AocQomzROifs4WuOXQqdjbNaOgH4TmhbVwcyXZ5e32ZVBlLXVDBGXXzgEutfQZeuvVehYNhLKaIRMc53VztytFApk7ZTWGLjXGLyhiSSISy4EkSkgAJJJIAF0CkkgC1VHUrKkOq1Z9SfMqjVM8ESWS0ZNMq6JXtsq73m9rJPJ6rNKLRuhNSJnSqCSVR5vFV5qloNtz9lTDYzdFEzn8yhDWAHoqM07iVG9x8E2ENoiybn0borboCpssDtiFYgqNN9U3Jn2m82pupBLqFjxyqdkuoUkYNkTLMxl1479CD+37qTtVXxB14n/APX91E/0smviSKkEwspKNmeQDx/GqyIHnkupwWiLG53bnYdAslS3M23y2RNMpJJLac0SCSSAAkkkgBFBIpIACCJKCAAkkkgC+W6nzKifHdTuGpTSVIFCopgAsStYbrp3AHmqdQxvRVaLReDn4acpS0ttQtdzB0UbmAqMF9+TmKu91AGuXRzUQKa2iHRV2lt/Bhtifup4aVx3C3I6YdFZjhaOSskQ5mRDRlWG05utRsYUpg0VsFNxnCNB1PnBZe2YW/z0V18ajjFnA+KGgUscoFBg8cevvHkTy8gtBK6V1Cil0RKTl2JJJJSVEgiggBIIoIACCKCAEgigUAJBJJAG0mpJKSRJpRSUEDUEkkEiRSSUAAIhJJSA4IlJJSQNKCSSCUOCKSSggSSSSAEkkkgBJJJIAKCSSAGIopIASCSSAP/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spTree>
    <p:extLst>
      <p:ext uri="{BB962C8B-B14F-4D97-AF65-F5344CB8AC3E}">
        <p14:creationId xmlns:p14="http://schemas.microsoft.com/office/powerpoint/2010/main" val="6193352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371062" y="1737931"/>
            <a:ext cx="8295860" cy="3416320"/>
          </a:xfrm>
          <a:prstGeom prst="rect">
            <a:avLst/>
          </a:prstGeom>
        </p:spPr>
        <p:txBody>
          <a:bodyPr wrap="square">
            <a:spAutoFit/>
          </a:bodyPr>
          <a:lstStyle/>
          <a:p>
            <a:pPr algn="just"/>
            <a:r>
              <a:rPr lang="es-CO" b="1" dirty="0"/>
              <a:t>Habilidades sociales de especial interés en el ámbito </a:t>
            </a:r>
            <a:r>
              <a:rPr lang="es-CO" b="1" dirty="0" smtClean="0"/>
              <a:t>laboral</a:t>
            </a:r>
          </a:p>
          <a:p>
            <a:pPr algn="just"/>
            <a:endParaRPr lang="es-CO" b="1" dirty="0"/>
          </a:p>
          <a:p>
            <a:pPr marL="285750" indent="-285750">
              <a:buFont typeface="Arial" charset="0"/>
              <a:buChar char="•"/>
            </a:pPr>
            <a:r>
              <a:rPr lang="es-CO" dirty="0" smtClean="0"/>
              <a:t>Iniciativa.</a:t>
            </a:r>
          </a:p>
          <a:p>
            <a:pPr marL="285750" indent="-285750">
              <a:buFont typeface="Arial" charset="0"/>
              <a:buChar char="•"/>
            </a:pPr>
            <a:endParaRPr lang="es-CO" dirty="0"/>
          </a:p>
          <a:p>
            <a:pPr marL="285750" indent="-285750">
              <a:buFont typeface="Arial" charset="0"/>
              <a:buChar char="•"/>
            </a:pPr>
            <a:r>
              <a:rPr lang="es-CO" dirty="0" smtClean="0"/>
              <a:t>Comunicación.</a:t>
            </a:r>
          </a:p>
          <a:p>
            <a:pPr marL="285750" indent="-285750">
              <a:buFont typeface="Arial" charset="0"/>
              <a:buChar char="•"/>
            </a:pPr>
            <a:endParaRPr lang="es-CO" dirty="0"/>
          </a:p>
          <a:p>
            <a:pPr marL="285750" indent="-285750">
              <a:buFont typeface="Arial" charset="0"/>
              <a:buChar char="•"/>
            </a:pPr>
            <a:r>
              <a:rPr lang="es-CO" dirty="0" smtClean="0"/>
              <a:t>Empatía </a:t>
            </a:r>
            <a:r>
              <a:rPr lang="es-CO" dirty="0"/>
              <a:t>capacidad de trabajo en </a:t>
            </a:r>
            <a:r>
              <a:rPr lang="es-CO" dirty="0" smtClean="0"/>
              <a:t>equipo.</a:t>
            </a:r>
          </a:p>
          <a:p>
            <a:pPr marL="285750" indent="-285750">
              <a:buFont typeface="Arial" charset="0"/>
              <a:buChar char="•"/>
            </a:pPr>
            <a:endParaRPr lang="es-CO" dirty="0"/>
          </a:p>
          <a:p>
            <a:pPr marL="285750" indent="-285750">
              <a:buFont typeface="Arial" charset="0"/>
              <a:buChar char="•"/>
            </a:pPr>
            <a:r>
              <a:rPr lang="es-CO" dirty="0" smtClean="0"/>
              <a:t>Flexibilidad.</a:t>
            </a:r>
          </a:p>
          <a:p>
            <a:pPr marL="285750" indent="-285750">
              <a:buFont typeface="Arial" charset="0"/>
              <a:buChar char="•"/>
            </a:pPr>
            <a:endParaRPr lang="es-CO" dirty="0"/>
          </a:p>
          <a:p>
            <a:pPr marL="285750" indent="-285750">
              <a:buFont typeface="Arial" charset="0"/>
              <a:buChar char="•"/>
            </a:pPr>
            <a:r>
              <a:rPr lang="es-CO" dirty="0" smtClean="0"/>
              <a:t>Asertividad.</a:t>
            </a:r>
          </a:p>
          <a:p>
            <a:endParaRPr lang="es-ES_tradnl" dirty="0"/>
          </a:p>
        </p:txBody>
      </p:sp>
      <p:sp>
        <p:nvSpPr>
          <p:cNvPr id="11" name="Título 1"/>
          <p:cNvSpPr txBox="1">
            <a:spLocks/>
          </p:cNvSpPr>
          <p:nvPr/>
        </p:nvSpPr>
        <p:spPr>
          <a:xfrm>
            <a:off x="92365" y="135435"/>
            <a:ext cx="6763841" cy="618233"/>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1, Habilidades sociales</a:t>
            </a:r>
            <a:endParaRPr lang="es-ES" sz="2400" dirty="0">
              <a:solidFill>
                <a:srgbClr val="77C319"/>
              </a:solidFill>
            </a:endParaRPr>
          </a:p>
        </p:txBody>
      </p:sp>
      <p:pic>
        <p:nvPicPr>
          <p:cNvPr id="2051" name="Picture 3" descr="como-desarrollar-tus-habilidades-social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00984" y="2420091"/>
            <a:ext cx="3365938" cy="25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2 Rectángulo"/>
          <p:cNvSpPr/>
          <p:nvPr/>
        </p:nvSpPr>
        <p:spPr>
          <a:xfrm>
            <a:off x="4697953" y="5046529"/>
            <a:ext cx="4572000" cy="338554"/>
          </a:xfrm>
          <a:prstGeom prst="rect">
            <a:avLst/>
          </a:prstGeom>
        </p:spPr>
        <p:txBody>
          <a:bodyPr>
            <a:spAutoFit/>
          </a:bodyPr>
          <a:lstStyle/>
          <a:p>
            <a:pPr algn="ctr"/>
            <a:r>
              <a:rPr lang="es-CO" sz="800" dirty="0">
                <a:hlinkClick r:id="rId4"/>
              </a:rPr>
              <a:t>https://tallersocialdevaldeorras.wordpress.com/talleres-de-desarrollo-personal/habilidades-sociales</a:t>
            </a:r>
            <a:r>
              <a:rPr lang="es-CO" sz="800" dirty="0" smtClean="0">
                <a:hlinkClick r:id="rId4"/>
              </a:rPr>
              <a:t>/</a:t>
            </a:r>
            <a:endParaRPr lang="es-CO" sz="800" dirty="0" smtClean="0"/>
          </a:p>
          <a:p>
            <a:pPr algn="ctr"/>
            <a:endParaRPr lang="es-CO" sz="800" dirty="0"/>
          </a:p>
        </p:txBody>
      </p:sp>
    </p:spTree>
    <p:extLst>
      <p:ext uri="{BB962C8B-B14F-4D97-AF65-F5344CB8AC3E}">
        <p14:creationId xmlns:p14="http://schemas.microsoft.com/office/powerpoint/2010/main" val="4693623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2" name="Rectángulo 1"/>
          <p:cNvSpPr/>
          <p:nvPr/>
        </p:nvSpPr>
        <p:spPr>
          <a:xfrm>
            <a:off x="371062" y="1587557"/>
            <a:ext cx="8295860" cy="2862322"/>
          </a:xfrm>
          <a:prstGeom prst="rect">
            <a:avLst/>
          </a:prstGeom>
        </p:spPr>
        <p:txBody>
          <a:bodyPr wrap="square">
            <a:spAutoFit/>
          </a:bodyPr>
          <a:lstStyle/>
          <a:p>
            <a:r>
              <a:rPr lang="es-CO" b="1" dirty="0" smtClean="0"/>
              <a:t>Habilidades personales y sociales</a:t>
            </a:r>
          </a:p>
          <a:p>
            <a:endParaRPr lang="es-CO" dirty="0"/>
          </a:p>
          <a:p>
            <a:r>
              <a:rPr lang="es-CO" dirty="0"/>
              <a:t>Algunas de las Habilidades Sociales en la comunicación de un buen líder que se</a:t>
            </a:r>
          </a:p>
          <a:p>
            <a:r>
              <a:rPr lang="es-CO" dirty="0"/>
              <a:t>pueden destacar son</a:t>
            </a:r>
            <a:r>
              <a:rPr lang="es-CO" dirty="0" smtClean="0"/>
              <a:t>:</a:t>
            </a:r>
          </a:p>
          <a:p>
            <a:endParaRPr lang="es-CO" dirty="0"/>
          </a:p>
          <a:p>
            <a:pPr marL="285750" indent="-285750">
              <a:buFont typeface="Arial" charset="0"/>
              <a:buChar char="•"/>
            </a:pPr>
            <a:r>
              <a:rPr lang="es-CO" dirty="0" smtClean="0"/>
              <a:t>La </a:t>
            </a:r>
            <a:r>
              <a:rPr lang="es-CO" dirty="0"/>
              <a:t>Escucha </a:t>
            </a:r>
            <a:r>
              <a:rPr lang="es-CO" dirty="0" smtClean="0"/>
              <a:t>Activa</a:t>
            </a:r>
          </a:p>
          <a:p>
            <a:pPr marL="285750" indent="-285750">
              <a:buFont typeface="Arial" charset="0"/>
              <a:buChar char="•"/>
            </a:pPr>
            <a:r>
              <a:rPr lang="es-CO" dirty="0" smtClean="0"/>
              <a:t>Empatía</a:t>
            </a:r>
          </a:p>
          <a:p>
            <a:pPr marL="285750" indent="-285750">
              <a:buFont typeface="Arial" charset="0"/>
              <a:buChar char="•"/>
            </a:pPr>
            <a:r>
              <a:rPr lang="es-CO" dirty="0" smtClean="0"/>
              <a:t>Habilidad para motivar</a:t>
            </a:r>
          </a:p>
          <a:p>
            <a:pPr marL="285750" indent="-285750">
              <a:buFont typeface="Arial" charset="0"/>
              <a:buChar char="•"/>
            </a:pPr>
            <a:r>
              <a:rPr lang="es-CO" dirty="0" smtClean="0"/>
              <a:t>La asertividad.</a:t>
            </a:r>
          </a:p>
          <a:p>
            <a:endParaRPr lang="es-CO" dirty="0"/>
          </a:p>
        </p:txBody>
      </p:sp>
      <p:sp>
        <p:nvSpPr>
          <p:cNvPr id="11" name="Título 1"/>
          <p:cNvSpPr txBox="1">
            <a:spLocks/>
          </p:cNvSpPr>
          <p:nvPr/>
        </p:nvSpPr>
        <p:spPr>
          <a:xfrm>
            <a:off x="92365" y="135435"/>
            <a:ext cx="6763841" cy="618233"/>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2, Competencias de un líder </a:t>
            </a:r>
            <a:endParaRPr lang="es-ES" sz="2400" dirty="0">
              <a:solidFill>
                <a:srgbClr val="77C319"/>
              </a:solidFill>
            </a:endParaRPr>
          </a:p>
        </p:txBody>
      </p:sp>
      <p:pic>
        <p:nvPicPr>
          <p:cNvPr id="3" name="2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48782" y="3018718"/>
            <a:ext cx="3870000" cy="2160000"/>
          </a:xfrm>
          <a:prstGeom prst="rect">
            <a:avLst/>
          </a:prstGeom>
        </p:spPr>
      </p:pic>
      <p:sp>
        <p:nvSpPr>
          <p:cNvPr id="4" name="3 Rectángulo"/>
          <p:cNvSpPr/>
          <p:nvPr/>
        </p:nvSpPr>
        <p:spPr>
          <a:xfrm>
            <a:off x="3597782" y="5178718"/>
            <a:ext cx="4572000" cy="461665"/>
          </a:xfrm>
          <a:prstGeom prst="rect">
            <a:avLst/>
          </a:prstGeom>
        </p:spPr>
        <p:txBody>
          <a:bodyPr>
            <a:spAutoFit/>
          </a:bodyPr>
          <a:lstStyle/>
          <a:p>
            <a:r>
              <a:rPr lang="es-CO" sz="800" dirty="0">
                <a:hlinkClick r:id="rId4"/>
              </a:rPr>
              <a:t>http://semanaeconomica.com/article/management/gerencia/166792-habilidades-blandas-se-puede-ensenar-a-ser-lider</a:t>
            </a:r>
            <a:r>
              <a:rPr lang="es-CO" sz="800" dirty="0" smtClean="0">
                <a:hlinkClick r:id="rId4"/>
              </a:rPr>
              <a:t>/</a:t>
            </a:r>
            <a:endParaRPr lang="es-CO" sz="800" dirty="0" smtClean="0"/>
          </a:p>
          <a:p>
            <a:endParaRPr lang="es-CO" sz="800" dirty="0"/>
          </a:p>
        </p:txBody>
      </p:sp>
    </p:spTree>
    <p:extLst>
      <p:ext uri="{BB962C8B-B14F-4D97-AF65-F5344CB8AC3E}">
        <p14:creationId xmlns:p14="http://schemas.microsoft.com/office/powerpoint/2010/main" val="9819329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55576"/>
            <a:ext cx="13856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11" name="Título 1"/>
          <p:cNvSpPr txBox="1">
            <a:spLocks/>
          </p:cNvSpPr>
          <p:nvPr/>
        </p:nvSpPr>
        <p:spPr>
          <a:xfrm>
            <a:off x="207126" y="80217"/>
            <a:ext cx="6880783" cy="618233"/>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2, </a:t>
            </a:r>
            <a:r>
              <a:rPr lang="es-CO" sz="2400" b="1" dirty="0">
                <a:solidFill>
                  <a:srgbClr val="77C319"/>
                </a:solidFill>
                <a:ea typeface="Calibri"/>
                <a:cs typeface="Calibri"/>
                <a:sym typeface="Calibri"/>
              </a:rPr>
              <a:t>Competencias de un líder </a:t>
            </a:r>
            <a:endParaRPr lang="es-ES" sz="2400" dirty="0">
              <a:solidFill>
                <a:srgbClr val="77C319"/>
              </a:solidFill>
            </a:endParaRPr>
          </a:p>
        </p:txBody>
      </p:sp>
      <p:sp>
        <p:nvSpPr>
          <p:cNvPr id="3" name="2 CuadroTexto"/>
          <p:cNvSpPr txBox="1"/>
          <p:nvPr/>
        </p:nvSpPr>
        <p:spPr>
          <a:xfrm>
            <a:off x="545909" y="1346011"/>
            <a:ext cx="8202305" cy="3693319"/>
          </a:xfrm>
          <a:prstGeom prst="rect">
            <a:avLst/>
          </a:prstGeom>
          <a:noFill/>
        </p:spPr>
        <p:txBody>
          <a:bodyPr wrap="square" rtlCol="0">
            <a:spAutoFit/>
          </a:bodyPr>
          <a:lstStyle/>
          <a:p>
            <a:pPr marL="285750" indent="-285750" algn="just">
              <a:buFont typeface="Arial" charset="0"/>
              <a:buChar char="•"/>
            </a:pPr>
            <a:r>
              <a:rPr lang="es-CO" b="1" dirty="0" smtClean="0"/>
              <a:t>La escucha activa: </a:t>
            </a:r>
            <a:r>
              <a:rPr lang="es-CO" dirty="0" smtClean="0"/>
              <a:t>La </a:t>
            </a:r>
            <a:r>
              <a:rPr lang="es-CO" dirty="0"/>
              <a:t>habilidad de escuchar bien, esto es, escuchar con comprensión y cuidado es </a:t>
            </a:r>
            <a:r>
              <a:rPr lang="es-CO" dirty="0" smtClean="0"/>
              <a:t>uno de </a:t>
            </a:r>
            <a:r>
              <a:rPr lang="es-CO" dirty="0"/>
              <a:t>los comportamientos más preciados y difíciles de encontrar. Por medio de ella </a:t>
            </a:r>
            <a:r>
              <a:rPr lang="es-CO" dirty="0" smtClean="0"/>
              <a:t>nos percatamos </a:t>
            </a:r>
            <a:r>
              <a:rPr lang="es-CO" dirty="0"/>
              <a:t>de lo que la otra persona nos está comunicando y “damos información” </a:t>
            </a:r>
            <a:r>
              <a:rPr lang="es-CO" dirty="0" smtClean="0"/>
              <a:t>a nuestro </a:t>
            </a:r>
            <a:r>
              <a:rPr lang="es-CO" dirty="0"/>
              <a:t>interlocutor de que estamos recibiendo lo que nos </a:t>
            </a:r>
            <a:r>
              <a:rPr lang="es-CO" dirty="0" smtClean="0"/>
              <a:t>dice. Escuchar </a:t>
            </a:r>
            <a:r>
              <a:rPr lang="es-CO" dirty="0"/>
              <a:t>no significa ser mudo. Una persona con </a:t>
            </a:r>
            <a:r>
              <a:rPr lang="es-CO" dirty="0" smtClean="0"/>
              <a:t>una buena </a:t>
            </a:r>
            <a:r>
              <a:rPr lang="es-CO" dirty="0"/>
              <a:t>escucha activa puede participar </a:t>
            </a:r>
            <a:r>
              <a:rPr lang="es-CO" dirty="0" smtClean="0"/>
              <a:t>verbalmente mientras </a:t>
            </a:r>
            <a:r>
              <a:rPr lang="es-CO" dirty="0"/>
              <a:t>escucha, asintiendo, opinando o </a:t>
            </a:r>
            <a:r>
              <a:rPr lang="es-CO" dirty="0" smtClean="0"/>
              <a:t>incluso repitiendo </a:t>
            </a:r>
            <a:r>
              <a:rPr lang="es-CO" dirty="0"/>
              <a:t>parte del </a:t>
            </a:r>
            <a:r>
              <a:rPr lang="es-CO" dirty="0" smtClean="0"/>
              <a:t>discurso</a:t>
            </a:r>
          </a:p>
          <a:p>
            <a:pPr marL="285750" indent="-285750" algn="just">
              <a:buFont typeface="Arial" charset="0"/>
              <a:buChar char="•"/>
            </a:pPr>
            <a:endParaRPr lang="es-CO" dirty="0"/>
          </a:p>
          <a:p>
            <a:pPr marL="285750" indent="-285750" algn="just">
              <a:buFont typeface="Arial" pitchFamily="34" charset="0"/>
              <a:buChar char="•"/>
            </a:pPr>
            <a:r>
              <a:rPr lang="es-CO" b="1" dirty="0" smtClean="0"/>
              <a:t>Empatía: </a:t>
            </a:r>
            <a:r>
              <a:rPr lang="es-CO" dirty="0"/>
              <a:t>La empatía es uno de los facilitadores más importantes en </a:t>
            </a:r>
            <a:r>
              <a:rPr lang="es-CO" dirty="0" smtClean="0"/>
              <a:t>comunicación. Cuando </a:t>
            </a:r>
            <a:r>
              <a:rPr lang="es-CO" dirty="0"/>
              <a:t>observemos que el interlocutor expresa estados emocionales </a:t>
            </a:r>
            <a:r>
              <a:rPr lang="es-CO" dirty="0" smtClean="0"/>
              <a:t>importantes (alegría</a:t>
            </a:r>
            <a:r>
              <a:rPr lang="es-CO" dirty="0"/>
              <a:t>, tristeza, preocupación, enfado, etc.) La empatía es la capacidad de ponerse en </a:t>
            </a:r>
            <a:r>
              <a:rPr lang="es-CO" dirty="0" smtClean="0"/>
              <a:t>el lugar </a:t>
            </a:r>
            <a:r>
              <a:rPr lang="es-CO" dirty="0"/>
              <a:t>de otra persona, de tal forma que se percibe y se siente como ella con el objeto </a:t>
            </a:r>
            <a:r>
              <a:rPr lang="es-CO" dirty="0" smtClean="0"/>
              <a:t>de comprenderla</a:t>
            </a:r>
            <a:r>
              <a:rPr lang="es-CO" dirty="0"/>
              <a:t>. Supone, en la práctica, poder actuar con tacto.</a:t>
            </a:r>
            <a:endParaRPr lang="es-CO" b="1" dirty="0"/>
          </a:p>
        </p:txBody>
      </p:sp>
    </p:spTree>
    <p:extLst>
      <p:ext uri="{BB962C8B-B14F-4D97-AF65-F5344CB8AC3E}">
        <p14:creationId xmlns:p14="http://schemas.microsoft.com/office/powerpoint/2010/main" val="5132502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7" name="Rectangle 4"/>
          <p:cNvSpPr>
            <a:spLocks noChangeArrowheads="1"/>
          </p:cNvSpPr>
          <p:nvPr/>
        </p:nvSpPr>
        <p:spPr bwMode="auto">
          <a:xfrm>
            <a:off x="387849" y="1581909"/>
            <a:ext cx="8161019"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marL="285750" indent="-285750" algn="just">
              <a:buFont typeface="Arial" pitchFamily="34" charset="0"/>
              <a:buChar char="•"/>
            </a:pPr>
            <a:r>
              <a:rPr lang="es-CO" b="1" dirty="0" smtClean="0"/>
              <a:t>Habilidad para motivar: </a:t>
            </a:r>
            <a:r>
              <a:rPr lang="es-CO" dirty="0"/>
              <a:t>Esta habilidad la vamos desarrollando a través de nuestra capacidad para </a:t>
            </a:r>
            <a:r>
              <a:rPr lang="es-CO" dirty="0" smtClean="0"/>
              <a:t>proveer, con </a:t>
            </a:r>
            <a:r>
              <a:rPr lang="es-CO" dirty="0"/>
              <a:t>nuestro comportamiento, de resultados o consecuencias que tienen el valor </a:t>
            </a:r>
            <a:r>
              <a:rPr lang="es-CO" dirty="0" smtClean="0"/>
              <a:t>de incentivo</a:t>
            </a:r>
            <a:r>
              <a:rPr lang="es-CO" dirty="0"/>
              <a:t>. A través de los incentivos lo que mueve o moviliza a hacer algo y </a:t>
            </a:r>
            <a:r>
              <a:rPr lang="es-CO" dirty="0" smtClean="0"/>
              <a:t>resultados valiosos </a:t>
            </a:r>
            <a:r>
              <a:rPr lang="es-CO" dirty="0"/>
              <a:t>es más probable que una persona repita aquellos comportamientos y </a:t>
            </a:r>
            <a:r>
              <a:rPr lang="es-CO" dirty="0" smtClean="0"/>
              <a:t>realice aquellos </a:t>
            </a:r>
            <a:r>
              <a:rPr lang="es-CO" dirty="0"/>
              <a:t>cambios que son efectivos para conseguir dichos incentivos</a:t>
            </a:r>
            <a:r>
              <a:rPr lang="es-CO" dirty="0" smtClean="0"/>
              <a:t>.</a:t>
            </a:r>
          </a:p>
          <a:p>
            <a:pPr marL="285750" indent="-285750" algn="just">
              <a:buFont typeface="Arial" pitchFamily="34" charset="0"/>
              <a:buChar char="•"/>
            </a:pPr>
            <a:endParaRPr lang="es-CO" dirty="0"/>
          </a:p>
          <a:p>
            <a:pPr marL="285750" indent="-285750" algn="just">
              <a:buFont typeface="Arial" pitchFamily="34" charset="0"/>
              <a:buChar char="•"/>
            </a:pPr>
            <a:r>
              <a:rPr lang="es-CO" b="1" dirty="0" smtClean="0"/>
              <a:t>Asertividad: </a:t>
            </a:r>
            <a:r>
              <a:rPr lang="es-CO" dirty="0"/>
              <a:t>Ser asertivo se basa en una filosofía que promueve los valores de la honestidad </a:t>
            </a:r>
            <a:r>
              <a:rPr lang="es-CO" dirty="0" smtClean="0"/>
              <a:t>y responsabilidad </a:t>
            </a:r>
            <a:r>
              <a:rPr lang="es-CO" dirty="0"/>
              <a:t>individual y del respeto a los derechos propios y de los </a:t>
            </a:r>
            <a:r>
              <a:rPr lang="es-CO" dirty="0" smtClean="0"/>
              <a:t>demás. Este </a:t>
            </a:r>
            <a:r>
              <a:rPr lang="es-CO" dirty="0"/>
              <a:t>estilo tiene también unas características propias. Suele mostrar </a:t>
            </a:r>
            <a:r>
              <a:rPr lang="es-CO" dirty="0" smtClean="0"/>
              <a:t>un comportamiento </a:t>
            </a:r>
            <a:r>
              <a:rPr lang="es-CO" dirty="0"/>
              <a:t>firme y directo, ya que su propósito es una comunicación clara y directa </a:t>
            </a:r>
            <a:r>
              <a:rPr lang="es-CO" dirty="0" smtClean="0"/>
              <a:t>sin ser </a:t>
            </a:r>
            <a:r>
              <a:rPr lang="es-CO" dirty="0"/>
              <a:t>ofensiva.</a:t>
            </a:r>
            <a:endParaRPr lang="es-ES_tradnl" dirty="0"/>
          </a:p>
          <a:p>
            <a:pPr algn="ctr"/>
            <a:r>
              <a:rPr lang="es-ES_tradnl" sz="1050" dirty="0"/>
              <a:t> </a:t>
            </a:r>
          </a:p>
          <a:p>
            <a:pPr algn="ctr"/>
            <a:endParaRPr lang="es-CO" sz="1500" dirty="0">
              <a:latin typeface="Arial" panose="020B0604020202020204" pitchFamily="34" charset="0"/>
            </a:endParaRPr>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9" name="Rectángulo 8"/>
          <p:cNvSpPr/>
          <p:nvPr/>
        </p:nvSpPr>
        <p:spPr>
          <a:xfrm>
            <a:off x="78378" y="1169339"/>
            <a:ext cx="3770969" cy="507831"/>
          </a:xfrm>
          <a:prstGeom prst="rect">
            <a:avLst/>
          </a:prstGeom>
        </p:spPr>
        <p:txBody>
          <a:bodyPr wrap="none">
            <a:spAutoFit/>
          </a:bodyPr>
          <a:lstStyle/>
          <a:p>
            <a:pPr eaLnBrk="0" fontAlgn="base" hangingPunct="0">
              <a:spcBef>
                <a:spcPct val="0"/>
              </a:spcBef>
              <a:spcAft>
                <a:spcPct val="0"/>
              </a:spcAft>
            </a:pPr>
            <a:r>
              <a:rPr lang="es-CO" sz="1350" dirty="0">
                <a:latin typeface="Calibri" panose="020F0502020204030204" pitchFamily="34" charset="0"/>
                <a:ea typeface="Calibri" panose="020F0502020204030204" pitchFamily="34" charset="0"/>
                <a:cs typeface="Times New Roman" panose="02020603050405020304" pitchFamily="18" charset="0"/>
              </a:rPr>
              <a:t> </a:t>
            </a:r>
            <a:r>
              <a:rPr lang="es-CO" sz="27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2.  Cuidado de la palabra</a:t>
            </a:r>
          </a:p>
        </p:txBody>
      </p:sp>
      <p:sp>
        <p:nvSpPr>
          <p:cNvPr id="13" name="Título 1"/>
          <p:cNvSpPr txBox="1">
            <a:spLocks/>
          </p:cNvSpPr>
          <p:nvPr/>
        </p:nvSpPr>
        <p:spPr>
          <a:xfrm>
            <a:off x="207127" y="80217"/>
            <a:ext cx="6399083" cy="61823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2, Competencias de un líder</a:t>
            </a:r>
            <a:endParaRPr lang="es-ES" sz="2400" dirty="0">
              <a:solidFill>
                <a:srgbClr val="77C319"/>
              </a:solidFill>
            </a:endParaRPr>
          </a:p>
        </p:txBody>
      </p:sp>
    </p:spTree>
    <p:extLst>
      <p:ext uri="{BB962C8B-B14F-4D97-AF65-F5344CB8AC3E}">
        <p14:creationId xmlns:p14="http://schemas.microsoft.com/office/powerpoint/2010/main" val="19565095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dirty="0"/>
          </a:p>
        </p:txBody>
      </p:sp>
      <p:sp>
        <p:nvSpPr>
          <p:cNvPr id="12" name="Título 1"/>
          <p:cNvSpPr txBox="1">
            <a:spLocks/>
          </p:cNvSpPr>
          <p:nvPr/>
        </p:nvSpPr>
        <p:spPr>
          <a:xfrm>
            <a:off x="207127" y="80217"/>
            <a:ext cx="6399083" cy="61823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400" b="1" dirty="0" smtClean="0">
                <a:solidFill>
                  <a:srgbClr val="77C319"/>
                </a:solidFill>
                <a:ea typeface="Calibri"/>
                <a:cs typeface="Calibri"/>
                <a:sym typeface="Calibri"/>
              </a:rPr>
              <a:t>      2, Competencias de un líder</a:t>
            </a:r>
            <a:endParaRPr lang="es-ES" sz="2400" dirty="0">
              <a:solidFill>
                <a:srgbClr val="77C319"/>
              </a:solidFill>
            </a:endParaRPr>
          </a:p>
        </p:txBody>
      </p:sp>
      <p:sp>
        <p:nvSpPr>
          <p:cNvPr id="4" name="Rectángulo 3"/>
          <p:cNvSpPr/>
          <p:nvPr/>
        </p:nvSpPr>
        <p:spPr>
          <a:xfrm>
            <a:off x="614150" y="1169570"/>
            <a:ext cx="7861110" cy="3939540"/>
          </a:xfrm>
          <a:prstGeom prst="rect">
            <a:avLst/>
          </a:prstGeom>
        </p:spPr>
        <p:txBody>
          <a:bodyPr wrap="square">
            <a:spAutoFit/>
          </a:bodyPr>
          <a:lstStyle/>
          <a:p>
            <a:pPr algn="just"/>
            <a:r>
              <a:rPr lang="es-CO" b="1" dirty="0" smtClean="0">
                <a:ea typeface="MS Mincho" panose="02020609040205080304" pitchFamily="49" charset="-128"/>
                <a:cs typeface="Calibri" pitchFamily="34" charset="0"/>
              </a:rPr>
              <a:t>Valores</a:t>
            </a:r>
          </a:p>
          <a:p>
            <a:pPr algn="just"/>
            <a:endParaRPr lang="es-CO" b="1" dirty="0">
              <a:ea typeface="MS Mincho" panose="02020609040205080304" pitchFamily="49" charset="-128"/>
              <a:cs typeface="Calibri" pitchFamily="34" charset="0"/>
            </a:endParaRPr>
          </a:p>
          <a:p>
            <a:pPr algn="just"/>
            <a:r>
              <a:rPr lang="es-CO" dirty="0"/>
              <a:t>Una vez definidas cuales son las habilidades o cualidades más valorables en </a:t>
            </a:r>
            <a:r>
              <a:rPr lang="es-CO" dirty="0" smtClean="0"/>
              <a:t>un buen </a:t>
            </a:r>
            <a:r>
              <a:rPr lang="es-CO" dirty="0"/>
              <a:t>líder es necesario señalar también cuales serán sus mejores valores, es decir, </a:t>
            </a:r>
            <a:r>
              <a:rPr lang="es-CO" dirty="0" smtClean="0"/>
              <a:t>cuales deberían </a:t>
            </a:r>
            <a:r>
              <a:rPr lang="es-CO" dirty="0"/>
              <a:t>ser sus puntos fuertes a la hora de relacionarse con su equipo. Por ello </a:t>
            </a:r>
            <a:r>
              <a:rPr lang="es-CO" dirty="0" smtClean="0"/>
              <a:t>se detallan </a:t>
            </a:r>
            <a:r>
              <a:rPr lang="es-CO" dirty="0"/>
              <a:t>a continuación cuatro de las principales ventajas que un buen líder aporta con </a:t>
            </a:r>
            <a:r>
              <a:rPr lang="es-CO" dirty="0" smtClean="0"/>
              <a:t>su actitud </a:t>
            </a:r>
            <a:r>
              <a:rPr lang="es-CO" dirty="0"/>
              <a:t>al resto del equipo</a:t>
            </a:r>
            <a:r>
              <a:rPr lang="es-CO" dirty="0" smtClean="0"/>
              <a:t>:</a:t>
            </a:r>
          </a:p>
          <a:p>
            <a:pPr algn="just"/>
            <a:endParaRPr lang="es-CO" dirty="0"/>
          </a:p>
          <a:p>
            <a:pPr marL="285750" indent="-285750" algn="just">
              <a:buFont typeface="Arial" pitchFamily="34" charset="0"/>
              <a:buChar char="•"/>
            </a:pPr>
            <a:r>
              <a:rPr lang="es-CO" dirty="0" smtClean="0"/>
              <a:t>Dar </a:t>
            </a:r>
            <a:r>
              <a:rPr lang="es-CO" dirty="0"/>
              <a:t>información</a:t>
            </a:r>
          </a:p>
          <a:p>
            <a:pPr marL="285750" indent="-285750" algn="just">
              <a:buFont typeface="Arial" pitchFamily="34" charset="0"/>
              <a:buChar char="•"/>
            </a:pPr>
            <a:r>
              <a:rPr lang="es-CO" dirty="0" smtClean="0"/>
              <a:t>Hacer </a:t>
            </a:r>
            <a:r>
              <a:rPr lang="es-CO" dirty="0"/>
              <a:t>críticas</a:t>
            </a:r>
          </a:p>
          <a:p>
            <a:pPr marL="285750" indent="-285750" algn="just">
              <a:buFont typeface="Arial" pitchFamily="34" charset="0"/>
              <a:buChar char="•"/>
            </a:pPr>
            <a:r>
              <a:rPr lang="es-CO" dirty="0" smtClean="0"/>
              <a:t>Recibir </a:t>
            </a:r>
            <a:r>
              <a:rPr lang="es-CO" dirty="0"/>
              <a:t>críticas</a:t>
            </a:r>
          </a:p>
          <a:p>
            <a:pPr marL="285750" indent="-285750" algn="just">
              <a:buFont typeface="Arial" pitchFamily="34" charset="0"/>
              <a:buChar char="•"/>
            </a:pPr>
            <a:r>
              <a:rPr lang="es-CO" dirty="0" smtClean="0"/>
              <a:t>El </a:t>
            </a:r>
            <a:r>
              <a:rPr lang="es-CO" dirty="0" err="1"/>
              <a:t>Feedback</a:t>
            </a:r>
            <a:endParaRPr lang="es-CO" b="1" dirty="0" smtClean="0">
              <a:ea typeface="MS Mincho" panose="02020609040205080304" pitchFamily="49" charset="-128"/>
              <a:cs typeface="Calibri" pitchFamily="34" charset="0"/>
            </a:endParaRPr>
          </a:p>
          <a:p>
            <a:pPr algn="just"/>
            <a:endParaRPr lang="es-ES_tradnl" dirty="0" smtClean="0">
              <a:cs typeface="Calibri" pitchFamily="34" charset="0"/>
            </a:endParaRPr>
          </a:p>
          <a:p>
            <a:pPr algn="just"/>
            <a:endParaRPr lang="es-ES_tradnl" sz="800" dirty="0">
              <a:cs typeface="Calibri" pitchFamily="34" charset="0"/>
            </a:endParaRPr>
          </a:p>
        </p:txBody>
      </p:sp>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2874" y="3145167"/>
            <a:ext cx="2157037" cy="2520000"/>
          </a:xfrm>
          <a:prstGeom prst="rect">
            <a:avLst/>
          </a:prstGeom>
        </p:spPr>
      </p:pic>
      <p:sp>
        <p:nvSpPr>
          <p:cNvPr id="5" name="4 Rectángulo"/>
          <p:cNvSpPr/>
          <p:nvPr/>
        </p:nvSpPr>
        <p:spPr>
          <a:xfrm>
            <a:off x="4446115" y="5790272"/>
            <a:ext cx="3930554" cy="215444"/>
          </a:xfrm>
          <a:prstGeom prst="rect">
            <a:avLst/>
          </a:prstGeom>
        </p:spPr>
        <p:txBody>
          <a:bodyPr wrap="square">
            <a:spAutoFit/>
          </a:bodyPr>
          <a:lstStyle/>
          <a:p>
            <a:pPr algn="ctr"/>
            <a:r>
              <a:rPr lang="es-ES_tradnl" sz="800" dirty="0">
                <a:cs typeface="Calibri" pitchFamily="34" charset="0"/>
                <a:hlinkClick r:id="rId3"/>
              </a:rPr>
              <a:t>http://www.salesup.com/crm-online/cc-trabajo-en-equipo.shtml</a:t>
            </a:r>
            <a:endParaRPr lang="es-ES_tradnl" sz="800" dirty="0">
              <a:cs typeface="Calibri" pitchFamily="34" charset="0"/>
            </a:endParaRPr>
          </a:p>
        </p:txBody>
      </p:sp>
    </p:spTree>
    <p:extLst>
      <p:ext uri="{BB962C8B-B14F-4D97-AF65-F5344CB8AC3E}">
        <p14:creationId xmlns:p14="http://schemas.microsoft.com/office/powerpoint/2010/main" val="403795051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2163</TotalTime>
  <Words>2934</Words>
  <Application>Microsoft Macintosh PowerPoint</Application>
  <PresentationFormat>On-screen Show (4:3)</PresentationFormat>
  <Paragraphs>214</Paragraphs>
  <Slides>27</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Calibri</vt:lpstr>
      <vt:lpstr>MS Mincho</vt:lpstr>
      <vt:lpstr>Times New Roman</vt:lpstr>
      <vt:lpstr>Tema de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Silvia Aguirre</dc:creator>
  <cp:lastModifiedBy>Clara E Restrepo B</cp:lastModifiedBy>
  <cp:revision>179</cp:revision>
  <dcterms:created xsi:type="dcterms:W3CDTF">2015-01-22T21:04:18Z</dcterms:created>
  <dcterms:modified xsi:type="dcterms:W3CDTF">2016-07-01T00:14:00Z</dcterms:modified>
</cp:coreProperties>
</file>