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5"/>
  </p:notesMasterIdLst>
  <p:sldIdLst>
    <p:sldId id="256" r:id="rId3"/>
    <p:sldId id="263" r:id="rId4"/>
    <p:sldId id="262" r:id="rId5"/>
    <p:sldId id="261" r:id="rId6"/>
    <p:sldId id="260" r:id="rId7"/>
    <p:sldId id="331" r:id="rId8"/>
    <p:sldId id="332" r:id="rId9"/>
    <p:sldId id="333" r:id="rId10"/>
    <p:sldId id="270" r:id="rId11"/>
    <p:sldId id="267" r:id="rId12"/>
    <p:sldId id="268" r:id="rId13"/>
    <p:sldId id="269" r:id="rId14"/>
    <p:sldId id="278" r:id="rId15"/>
    <p:sldId id="276" r:id="rId16"/>
    <p:sldId id="274" r:id="rId17"/>
    <p:sldId id="281" r:id="rId18"/>
    <p:sldId id="282" r:id="rId19"/>
    <p:sldId id="327" r:id="rId20"/>
    <p:sldId id="320" r:id="rId21"/>
    <p:sldId id="322" r:id="rId22"/>
    <p:sldId id="323" r:id="rId23"/>
    <p:sldId id="324" r:id="rId24"/>
    <p:sldId id="336" r:id="rId25"/>
    <p:sldId id="300" r:id="rId26"/>
    <p:sldId id="301" r:id="rId27"/>
    <p:sldId id="302" r:id="rId28"/>
    <p:sldId id="329" r:id="rId29"/>
    <p:sldId id="292" r:id="rId30"/>
    <p:sldId id="293" r:id="rId31"/>
    <p:sldId id="330" r:id="rId32"/>
    <p:sldId id="295" r:id="rId33"/>
    <p:sldId id="299" r:id="rId34"/>
    <p:sldId id="338" r:id="rId35"/>
    <p:sldId id="339" r:id="rId36"/>
    <p:sldId id="340" r:id="rId37"/>
    <p:sldId id="308" r:id="rId38"/>
    <p:sldId id="309" r:id="rId39"/>
    <p:sldId id="310" r:id="rId40"/>
    <p:sldId id="305" r:id="rId41"/>
    <p:sldId id="315" r:id="rId42"/>
    <p:sldId id="316" r:id="rId43"/>
    <p:sldId id="257" r:id="rId44"/>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liana Maria Patiño Restrepo" initials="LMPR" lastIdx="1" clrIdx="0">
    <p:extLst>
      <p:ext uri="{19B8F6BF-5375-455C-9EA6-DF929625EA0E}">
        <p15:presenceInfo xmlns="" xmlns:p15="http://schemas.microsoft.com/office/powerpoint/2012/main" userId="S-1-5-21-299502267-2000478354-725345543-2013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DDDFF"/>
    <a:srgbClr val="3CD886"/>
    <a:srgbClr val="FF9900"/>
    <a:srgbClr val="FF33CC"/>
    <a:srgbClr val="52F85A"/>
    <a:srgbClr val="FECF4C"/>
    <a:srgbClr val="FFCE33"/>
    <a:srgbClr val="43CEFF"/>
    <a:srgbClr val="FF3399"/>
    <a:srgbClr val="FFFE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9" autoAdjust="0"/>
    <p:restoredTop sz="77947" autoAdjust="0"/>
  </p:normalViewPr>
  <p:slideViewPr>
    <p:cSldViewPr snapToGrid="0" snapToObjects="1">
      <p:cViewPr varScale="1">
        <p:scale>
          <a:sx n="57" d="100"/>
          <a:sy n="57" d="100"/>
        </p:scale>
        <p:origin x="-88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564DAA-3B18-45BB-B269-5098A63A12F0}" type="doc">
      <dgm:prSet loTypeId="urn:microsoft.com/office/officeart/2008/layout/VerticalCurvedList" loCatId="list" qsTypeId="urn:microsoft.com/office/officeart/2005/8/quickstyle/simple1" qsCatId="simple" csTypeId="urn:microsoft.com/office/officeart/2005/8/colors/colorful5" csCatId="colorful" phldr="1"/>
      <dgm:spPr/>
      <dgm:t>
        <a:bodyPr/>
        <a:lstStyle/>
        <a:p>
          <a:endParaRPr lang="es-CO"/>
        </a:p>
      </dgm:t>
    </dgm:pt>
    <dgm:pt modelId="{FC3463BC-6AF8-49FF-9D56-17F11332B005}">
      <dgm:prSet phldrT="[Texto]" custT="1"/>
      <dgm:spPr/>
      <dgm:t>
        <a:bodyPr/>
        <a:lstStyle/>
        <a:p>
          <a:r>
            <a:rPr lang="es-CO" sz="1000" dirty="0" smtClean="0">
              <a:solidFill>
                <a:schemeClr val="tx1"/>
              </a:solidFill>
              <a:effectLst>
                <a:outerShdw blurRad="38100" dist="38100" dir="2700000" algn="tl">
                  <a:srgbClr val="000000">
                    <a:alpha val="43137"/>
                  </a:srgbClr>
                </a:outerShdw>
              </a:effectLst>
              <a:latin typeface="Century Gothic" panose="020B0502020202020204" pitchFamily="34" charset="0"/>
            </a:rPr>
            <a:t>La identidad</a:t>
          </a:r>
          <a:r>
            <a:rPr lang="es-CO" sz="1000" dirty="0" smtClean="0">
              <a:solidFill>
                <a:schemeClr val="tx1"/>
              </a:solidFill>
              <a:latin typeface="Century Gothic" panose="020B0502020202020204" pitchFamily="34" charset="0"/>
            </a:rPr>
            <a:t>: sexo, edad, personalidad, nivel socioeconómico, trabajo, origen geográfico, pertenencia grupos y actitudes sociales. Este tipo de mensajes los transmite por ejemplo: el vestido, el rostro, la piel, el peinado y las manos, entre otros.</a:t>
          </a:r>
          <a:endParaRPr lang="es-CO" sz="1000" dirty="0">
            <a:solidFill>
              <a:schemeClr val="tx1"/>
            </a:solidFill>
            <a:latin typeface="Century Gothic" panose="020B0502020202020204" pitchFamily="34" charset="0"/>
          </a:endParaRPr>
        </a:p>
      </dgm:t>
    </dgm:pt>
    <dgm:pt modelId="{A6BAFA74-7FEA-479A-8EC7-87D74BFB864D}" type="parTrans" cxnId="{7D1C1CF5-11C9-45E0-BC1A-7EA895D0EBCE}">
      <dgm:prSet/>
      <dgm:spPr/>
      <dgm:t>
        <a:bodyPr/>
        <a:lstStyle/>
        <a:p>
          <a:endParaRPr lang="es-CO"/>
        </a:p>
      </dgm:t>
    </dgm:pt>
    <dgm:pt modelId="{0E64BC40-77EB-433D-A506-55AADF83BC0E}" type="sibTrans" cxnId="{7D1C1CF5-11C9-45E0-BC1A-7EA895D0EBCE}">
      <dgm:prSet/>
      <dgm:spPr/>
      <dgm:t>
        <a:bodyPr/>
        <a:lstStyle/>
        <a:p>
          <a:endParaRPr lang="es-CO"/>
        </a:p>
      </dgm:t>
    </dgm:pt>
    <dgm:pt modelId="{D1D8623E-BB71-4154-A083-111F6FB7F2DF}">
      <dgm:prSet phldrT="[Texto]" custT="1"/>
      <dgm:spPr/>
      <dgm:t>
        <a:bodyPr/>
        <a:lstStyle/>
        <a:p>
          <a:r>
            <a:rPr lang="es-CO" sz="1000" dirty="0" smtClean="0">
              <a:solidFill>
                <a:schemeClr val="tx1"/>
              </a:solidFill>
              <a:effectLst>
                <a:outerShdw blurRad="38100" dist="38100" dir="2700000" algn="tl">
                  <a:srgbClr val="000000">
                    <a:alpha val="43137"/>
                  </a:srgbClr>
                </a:outerShdw>
              </a:effectLst>
              <a:latin typeface="Century Gothic" panose="020B0502020202020204" pitchFamily="34" charset="0"/>
            </a:rPr>
            <a:t>La capacidad de relación </a:t>
          </a:r>
          <a:r>
            <a:rPr lang="es-CO" sz="1000" dirty="0" smtClean="0">
              <a:solidFill>
                <a:schemeClr val="tx1"/>
              </a:solidFill>
              <a:latin typeface="Century Gothic" panose="020B0502020202020204" pitchFamily="34" charset="0"/>
            </a:rPr>
            <a:t>con otros: a cierta distancia un observador puede percibir las señales no verbales que indican que dos personas mantienen algún tipo de relación entre sí (signos de relación).</a:t>
          </a:r>
          <a:endParaRPr lang="es-CO" sz="1000" dirty="0">
            <a:solidFill>
              <a:schemeClr val="tx1"/>
            </a:solidFill>
            <a:latin typeface="Century Gothic" panose="020B0502020202020204" pitchFamily="34" charset="0"/>
          </a:endParaRPr>
        </a:p>
      </dgm:t>
    </dgm:pt>
    <dgm:pt modelId="{57EE2EB1-7006-40B3-BF09-0FE6FEEA8EC6}" type="parTrans" cxnId="{775D3104-08F7-45AA-BAAF-4CEA57DABF48}">
      <dgm:prSet/>
      <dgm:spPr/>
      <dgm:t>
        <a:bodyPr/>
        <a:lstStyle/>
        <a:p>
          <a:endParaRPr lang="es-CO"/>
        </a:p>
      </dgm:t>
    </dgm:pt>
    <dgm:pt modelId="{EE9C8B89-F80F-4E69-A284-F874AEBBC855}" type="sibTrans" cxnId="{775D3104-08F7-45AA-BAAF-4CEA57DABF48}">
      <dgm:prSet/>
      <dgm:spPr/>
      <dgm:t>
        <a:bodyPr/>
        <a:lstStyle/>
        <a:p>
          <a:endParaRPr lang="es-CO"/>
        </a:p>
      </dgm:t>
    </dgm:pt>
    <dgm:pt modelId="{7D2A1A5C-727C-4CE1-9CCF-5F56F9B91596}">
      <dgm:prSet phldrT="[Texto]" custT="1"/>
      <dgm:spPr/>
      <dgm:t>
        <a:bodyPr/>
        <a:lstStyle/>
        <a:p>
          <a:r>
            <a:rPr lang="es-CO" sz="1000" dirty="0" smtClean="0">
              <a:solidFill>
                <a:schemeClr val="tx1"/>
              </a:solidFill>
              <a:effectLst>
                <a:outerShdw blurRad="38100" dist="38100" dir="2700000" algn="tl">
                  <a:srgbClr val="000000">
                    <a:alpha val="43137"/>
                  </a:srgbClr>
                </a:outerShdw>
              </a:effectLst>
              <a:latin typeface="Century Gothic" panose="020B0502020202020204" pitchFamily="34" charset="0"/>
            </a:rPr>
            <a:t>Los sentimientos y emociones</a:t>
          </a:r>
          <a:r>
            <a:rPr lang="es-CO" sz="1000" dirty="0" smtClean="0">
              <a:solidFill>
                <a:schemeClr val="tx1"/>
              </a:solidFill>
              <a:latin typeface="Century Gothic" panose="020B0502020202020204" pitchFamily="34" charset="0"/>
            </a:rPr>
            <a:t>: los estados emocionales se evidencian primero a través de claves faciales y vocales. En general los movimientos del cuerpo actúan más bien como indicadores de la intensidad de la emoción que como indicadores del tipo de emoción sentida</a:t>
          </a:r>
          <a:r>
            <a:rPr lang="es-CO" sz="900" dirty="0" smtClean="0">
              <a:solidFill>
                <a:schemeClr val="tx1"/>
              </a:solidFill>
              <a:latin typeface="Century Gothic" panose="020B0502020202020204" pitchFamily="34" charset="0"/>
            </a:rPr>
            <a:t>.</a:t>
          </a:r>
          <a:endParaRPr lang="es-CO" sz="900" dirty="0">
            <a:solidFill>
              <a:schemeClr val="tx1"/>
            </a:solidFill>
            <a:latin typeface="Century Gothic" panose="020B0502020202020204" pitchFamily="34" charset="0"/>
          </a:endParaRPr>
        </a:p>
      </dgm:t>
    </dgm:pt>
    <dgm:pt modelId="{97621E12-2C3C-412F-A1FA-5086C52019B2}" type="parTrans" cxnId="{CEBDCCBC-39CC-4BF7-A2F2-3A3790233CCE}">
      <dgm:prSet/>
      <dgm:spPr/>
      <dgm:t>
        <a:bodyPr/>
        <a:lstStyle/>
        <a:p>
          <a:endParaRPr lang="es-CO"/>
        </a:p>
      </dgm:t>
    </dgm:pt>
    <dgm:pt modelId="{7E6E204F-958E-42B9-AAB0-33F196188EFC}" type="sibTrans" cxnId="{CEBDCCBC-39CC-4BF7-A2F2-3A3790233CCE}">
      <dgm:prSet/>
      <dgm:spPr/>
      <dgm:t>
        <a:bodyPr/>
        <a:lstStyle/>
        <a:p>
          <a:endParaRPr lang="es-CO"/>
        </a:p>
      </dgm:t>
    </dgm:pt>
    <dgm:pt modelId="{064BDDC2-5FEC-4324-B7AB-AD230D405117}">
      <dgm:prSet phldrT="[Texto]" custT="1"/>
      <dgm:spPr/>
      <dgm:t>
        <a:bodyPr/>
        <a:lstStyle/>
        <a:p>
          <a:r>
            <a:rPr lang="es-CO" sz="1000" dirty="0" smtClean="0">
              <a:solidFill>
                <a:schemeClr val="tx1"/>
              </a:solidFill>
              <a:effectLst>
                <a:outerShdw blurRad="38100" dist="38100" dir="2700000" algn="tl">
                  <a:srgbClr val="000000">
                    <a:alpha val="43137"/>
                  </a:srgbClr>
                </a:outerShdw>
              </a:effectLst>
              <a:latin typeface="Century Gothic" panose="020B0502020202020204" pitchFamily="34" charset="0"/>
            </a:rPr>
            <a:t>Influencias sobre los otros y sobre sí mismo</a:t>
          </a:r>
          <a:r>
            <a:rPr lang="es-CO" sz="1000" dirty="0" smtClean="0">
              <a:solidFill>
                <a:schemeClr val="tx1"/>
              </a:solidFill>
              <a:latin typeface="Century Gothic" panose="020B0502020202020204" pitchFamily="34" charset="0"/>
            </a:rPr>
            <a:t>: las señales no verbales pueden desempeñar un</a:t>
          </a:r>
        </a:p>
        <a:p>
          <a:r>
            <a:rPr lang="es-CO" sz="1000" dirty="0" smtClean="0">
              <a:solidFill>
                <a:schemeClr val="tx1"/>
              </a:solidFill>
              <a:latin typeface="Century Gothic" panose="020B0502020202020204" pitchFamily="34" charset="0"/>
            </a:rPr>
            <a:t>papel importante en el convencimiento de otros. Las señales que comunican simpatía y aprobación de otros pueden resultar útiles en algunas situaciones de persuasión.</a:t>
          </a:r>
          <a:endParaRPr lang="es-CO" sz="1000" dirty="0">
            <a:solidFill>
              <a:schemeClr val="tx1"/>
            </a:solidFill>
            <a:latin typeface="Century Gothic" panose="020B0502020202020204" pitchFamily="34" charset="0"/>
          </a:endParaRPr>
        </a:p>
      </dgm:t>
    </dgm:pt>
    <dgm:pt modelId="{E35E7A2A-08BD-47E0-8E2B-4B1697A6ED1C}" type="parTrans" cxnId="{423AD2A4-F6C9-4541-978E-E96191AD94B0}">
      <dgm:prSet/>
      <dgm:spPr/>
      <dgm:t>
        <a:bodyPr/>
        <a:lstStyle/>
        <a:p>
          <a:endParaRPr lang="es-CO"/>
        </a:p>
      </dgm:t>
    </dgm:pt>
    <dgm:pt modelId="{38B23DA5-359F-42EC-8DE1-430D254AD57F}" type="sibTrans" cxnId="{423AD2A4-F6C9-4541-978E-E96191AD94B0}">
      <dgm:prSet/>
      <dgm:spPr/>
      <dgm:t>
        <a:bodyPr/>
        <a:lstStyle/>
        <a:p>
          <a:endParaRPr lang="es-CO"/>
        </a:p>
      </dgm:t>
    </dgm:pt>
    <dgm:pt modelId="{E45F8989-4545-4E67-90DD-34B20053B316}" type="pres">
      <dgm:prSet presAssocID="{A0564DAA-3B18-45BB-B269-5098A63A12F0}" presName="Name0" presStyleCnt="0">
        <dgm:presLayoutVars>
          <dgm:chMax val="7"/>
          <dgm:chPref val="7"/>
          <dgm:dir/>
        </dgm:presLayoutVars>
      </dgm:prSet>
      <dgm:spPr/>
      <dgm:t>
        <a:bodyPr/>
        <a:lstStyle/>
        <a:p>
          <a:endParaRPr lang="es-CO"/>
        </a:p>
      </dgm:t>
    </dgm:pt>
    <dgm:pt modelId="{D8B8A64D-711E-4660-961E-CE2DA47719EB}" type="pres">
      <dgm:prSet presAssocID="{A0564DAA-3B18-45BB-B269-5098A63A12F0}" presName="Name1" presStyleCnt="0"/>
      <dgm:spPr/>
    </dgm:pt>
    <dgm:pt modelId="{0986CF17-3A48-4DCE-B522-6B509B92B870}" type="pres">
      <dgm:prSet presAssocID="{A0564DAA-3B18-45BB-B269-5098A63A12F0}" presName="cycle" presStyleCnt="0"/>
      <dgm:spPr/>
    </dgm:pt>
    <dgm:pt modelId="{4F8544B3-4CBE-4506-904E-C666536A11A7}" type="pres">
      <dgm:prSet presAssocID="{A0564DAA-3B18-45BB-B269-5098A63A12F0}" presName="srcNode" presStyleLbl="node1" presStyleIdx="0" presStyleCnt="4"/>
      <dgm:spPr/>
    </dgm:pt>
    <dgm:pt modelId="{FBB76C58-56DD-43D9-B436-9648E8F26527}" type="pres">
      <dgm:prSet presAssocID="{A0564DAA-3B18-45BB-B269-5098A63A12F0}" presName="conn" presStyleLbl="parChTrans1D2" presStyleIdx="0" presStyleCnt="1"/>
      <dgm:spPr/>
      <dgm:t>
        <a:bodyPr/>
        <a:lstStyle/>
        <a:p>
          <a:endParaRPr lang="es-CO"/>
        </a:p>
      </dgm:t>
    </dgm:pt>
    <dgm:pt modelId="{8E7A4ADE-9C42-4401-A43B-2776E9B15BD0}" type="pres">
      <dgm:prSet presAssocID="{A0564DAA-3B18-45BB-B269-5098A63A12F0}" presName="extraNode" presStyleLbl="node1" presStyleIdx="0" presStyleCnt="4"/>
      <dgm:spPr/>
    </dgm:pt>
    <dgm:pt modelId="{AAF3CFF1-D6F8-4E67-B6EF-F86FC8D56422}" type="pres">
      <dgm:prSet presAssocID="{A0564DAA-3B18-45BB-B269-5098A63A12F0}" presName="dstNode" presStyleLbl="node1" presStyleIdx="0" presStyleCnt="4"/>
      <dgm:spPr/>
    </dgm:pt>
    <dgm:pt modelId="{BB55B8F7-2708-48B2-B401-63718AB7B71D}" type="pres">
      <dgm:prSet presAssocID="{FC3463BC-6AF8-49FF-9D56-17F11332B005}" presName="text_1" presStyleLbl="node1" presStyleIdx="0" presStyleCnt="4">
        <dgm:presLayoutVars>
          <dgm:bulletEnabled val="1"/>
        </dgm:presLayoutVars>
      </dgm:prSet>
      <dgm:spPr/>
      <dgm:t>
        <a:bodyPr/>
        <a:lstStyle/>
        <a:p>
          <a:endParaRPr lang="es-CO"/>
        </a:p>
      </dgm:t>
    </dgm:pt>
    <dgm:pt modelId="{D3F4FA08-BD07-4A74-9465-820DF0428FE4}" type="pres">
      <dgm:prSet presAssocID="{FC3463BC-6AF8-49FF-9D56-17F11332B005}" presName="accent_1" presStyleCnt="0"/>
      <dgm:spPr/>
    </dgm:pt>
    <dgm:pt modelId="{1AAF72A8-C8AA-4498-A42C-DC73B660CEB9}" type="pres">
      <dgm:prSet presAssocID="{FC3463BC-6AF8-49FF-9D56-17F11332B005}" presName="accentRepeatNode" presStyleLbl="solidFgAcc1" presStyleIdx="0" presStyleCnt="4"/>
      <dgm:spPr/>
    </dgm:pt>
    <dgm:pt modelId="{E75B71DD-8D97-43C4-84E9-7246FE6554A8}" type="pres">
      <dgm:prSet presAssocID="{D1D8623E-BB71-4154-A083-111F6FB7F2DF}" presName="text_2" presStyleLbl="node1" presStyleIdx="1" presStyleCnt="4">
        <dgm:presLayoutVars>
          <dgm:bulletEnabled val="1"/>
        </dgm:presLayoutVars>
      </dgm:prSet>
      <dgm:spPr/>
      <dgm:t>
        <a:bodyPr/>
        <a:lstStyle/>
        <a:p>
          <a:endParaRPr lang="es-CO"/>
        </a:p>
      </dgm:t>
    </dgm:pt>
    <dgm:pt modelId="{8E995248-6813-4398-A2DF-4B097EE67AAD}" type="pres">
      <dgm:prSet presAssocID="{D1D8623E-BB71-4154-A083-111F6FB7F2DF}" presName="accent_2" presStyleCnt="0"/>
      <dgm:spPr/>
    </dgm:pt>
    <dgm:pt modelId="{04E6A75C-0B3A-494E-8ECA-3FC4399C5478}" type="pres">
      <dgm:prSet presAssocID="{D1D8623E-BB71-4154-A083-111F6FB7F2DF}" presName="accentRepeatNode" presStyleLbl="solidFgAcc1" presStyleIdx="1" presStyleCnt="4"/>
      <dgm:spPr/>
    </dgm:pt>
    <dgm:pt modelId="{4B5F7F20-19B6-4AA8-BFBD-FA9696C7F046}" type="pres">
      <dgm:prSet presAssocID="{7D2A1A5C-727C-4CE1-9CCF-5F56F9B91596}" presName="text_3" presStyleLbl="node1" presStyleIdx="2" presStyleCnt="4">
        <dgm:presLayoutVars>
          <dgm:bulletEnabled val="1"/>
        </dgm:presLayoutVars>
      </dgm:prSet>
      <dgm:spPr/>
      <dgm:t>
        <a:bodyPr/>
        <a:lstStyle/>
        <a:p>
          <a:endParaRPr lang="es-CO"/>
        </a:p>
      </dgm:t>
    </dgm:pt>
    <dgm:pt modelId="{68D58F62-59D0-4206-8574-850964DD32CA}" type="pres">
      <dgm:prSet presAssocID="{7D2A1A5C-727C-4CE1-9CCF-5F56F9B91596}" presName="accent_3" presStyleCnt="0"/>
      <dgm:spPr/>
    </dgm:pt>
    <dgm:pt modelId="{587B2873-A9C6-485F-9BD1-EBFFBF19E694}" type="pres">
      <dgm:prSet presAssocID="{7D2A1A5C-727C-4CE1-9CCF-5F56F9B91596}" presName="accentRepeatNode" presStyleLbl="solidFgAcc1" presStyleIdx="2" presStyleCnt="4"/>
      <dgm:spPr/>
    </dgm:pt>
    <dgm:pt modelId="{8B54BD6C-8AAA-4AB8-93C9-A2907BBEB90A}" type="pres">
      <dgm:prSet presAssocID="{064BDDC2-5FEC-4324-B7AB-AD230D405117}" presName="text_4" presStyleLbl="node1" presStyleIdx="3" presStyleCnt="4" custLinFactNeighborX="946" custLinFactNeighborY="7432">
        <dgm:presLayoutVars>
          <dgm:bulletEnabled val="1"/>
        </dgm:presLayoutVars>
      </dgm:prSet>
      <dgm:spPr/>
      <dgm:t>
        <a:bodyPr/>
        <a:lstStyle/>
        <a:p>
          <a:endParaRPr lang="es-CO"/>
        </a:p>
      </dgm:t>
    </dgm:pt>
    <dgm:pt modelId="{50422FCE-4F3D-4223-AD61-918D8052B9CB}" type="pres">
      <dgm:prSet presAssocID="{064BDDC2-5FEC-4324-B7AB-AD230D405117}" presName="accent_4" presStyleCnt="0"/>
      <dgm:spPr/>
    </dgm:pt>
    <dgm:pt modelId="{AE2F2F7F-6DDF-4E4F-9567-E01399536A8A}" type="pres">
      <dgm:prSet presAssocID="{064BDDC2-5FEC-4324-B7AB-AD230D405117}" presName="accentRepeatNode" presStyleLbl="solidFgAcc1" presStyleIdx="3" presStyleCnt="4"/>
      <dgm:spPr/>
    </dgm:pt>
  </dgm:ptLst>
  <dgm:cxnLst>
    <dgm:cxn modelId="{11A2F2E8-9040-4CD3-B7C4-485165B9FC80}" type="presOf" srcId="{FC3463BC-6AF8-49FF-9D56-17F11332B005}" destId="{BB55B8F7-2708-48B2-B401-63718AB7B71D}" srcOrd="0" destOrd="0" presId="urn:microsoft.com/office/officeart/2008/layout/VerticalCurvedList"/>
    <dgm:cxn modelId="{CEBDCCBC-39CC-4BF7-A2F2-3A3790233CCE}" srcId="{A0564DAA-3B18-45BB-B269-5098A63A12F0}" destId="{7D2A1A5C-727C-4CE1-9CCF-5F56F9B91596}" srcOrd="2" destOrd="0" parTransId="{97621E12-2C3C-412F-A1FA-5086C52019B2}" sibTransId="{7E6E204F-958E-42B9-AAB0-33F196188EFC}"/>
    <dgm:cxn modelId="{423AD2A4-F6C9-4541-978E-E96191AD94B0}" srcId="{A0564DAA-3B18-45BB-B269-5098A63A12F0}" destId="{064BDDC2-5FEC-4324-B7AB-AD230D405117}" srcOrd="3" destOrd="0" parTransId="{E35E7A2A-08BD-47E0-8E2B-4B1697A6ED1C}" sibTransId="{38B23DA5-359F-42EC-8DE1-430D254AD57F}"/>
    <dgm:cxn modelId="{883F7C3F-8355-4462-8818-87471414937D}" type="presOf" srcId="{7D2A1A5C-727C-4CE1-9CCF-5F56F9B91596}" destId="{4B5F7F20-19B6-4AA8-BFBD-FA9696C7F046}" srcOrd="0" destOrd="0" presId="urn:microsoft.com/office/officeart/2008/layout/VerticalCurvedList"/>
    <dgm:cxn modelId="{775D3104-08F7-45AA-BAAF-4CEA57DABF48}" srcId="{A0564DAA-3B18-45BB-B269-5098A63A12F0}" destId="{D1D8623E-BB71-4154-A083-111F6FB7F2DF}" srcOrd="1" destOrd="0" parTransId="{57EE2EB1-7006-40B3-BF09-0FE6FEEA8EC6}" sibTransId="{EE9C8B89-F80F-4E69-A284-F874AEBBC855}"/>
    <dgm:cxn modelId="{D834B83D-661F-4EE1-8C9F-E8D167C05AC6}" type="presOf" srcId="{A0564DAA-3B18-45BB-B269-5098A63A12F0}" destId="{E45F8989-4545-4E67-90DD-34B20053B316}" srcOrd="0" destOrd="0" presId="urn:microsoft.com/office/officeart/2008/layout/VerticalCurvedList"/>
    <dgm:cxn modelId="{95E7E3E4-DEC1-4AC5-AEE8-947B59830065}" type="presOf" srcId="{D1D8623E-BB71-4154-A083-111F6FB7F2DF}" destId="{E75B71DD-8D97-43C4-84E9-7246FE6554A8}" srcOrd="0" destOrd="0" presId="urn:microsoft.com/office/officeart/2008/layout/VerticalCurvedList"/>
    <dgm:cxn modelId="{AE786061-E768-48DC-A2CD-0E6317E4CFE1}" type="presOf" srcId="{064BDDC2-5FEC-4324-B7AB-AD230D405117}" destId="{8B54BD6C-8AAA-4AB8-93C9-A2907BBEB90A}" srcOrd="0" destOrd="0" presId="urn:microsoft.com/office/officeart/2008/layout/VerticalCurvedList"/>
    <dgm:cxn modelId="{7D1C1CF5-11C9-45E0-BC1A-7EA895D0EBCE}" srcId="{A0564DAA-3B18-45BB-B269-5098A63A12F0}" destId="{FC3463BC-6AF8-49FF-9D56-17F11332B005}" srcOrd="0" destOrd="0" parTransId="{A6BAFA74-7FEA-479A-8EC7-87D74BFB864D}" sibTransId="{0E64BC40-77EB-433D-A506-55AADF83BC0E}"/>
    <dgm:cxn modelId="{7CA7B4FD-54CD-49C5-81DE-AAA77885CEB6}" type="presOf" srcId="{0E64BC40-77EB-433D-A506-55AADF83BC0E}" destId="{FBB76C58-56DD-43D9-B436-9648E8F26527}" srcOrd="0" destOrd="0" presId="urn:microsoft.com/office/officeart/2008/layout/VerticalCurvedList"/>
    <dgm:cxn modelId="{7D94CB7F-B776-4FBA-86A7-334748CCF246}" type="presParOf" srcId="{E45F8989-4545-4E67-90DD-34B20053B316}" destId="{D8B8A64D-711E-4660-961E-CE2DA47719EB}" srcOrd="0" destOrd="0" presId="urn:microsoft.com/office/officeart/2008/layout/VerticalCurvedList"/>
    <dgm:cxn modelId="{0B419135-4A36-494A-8450-D9FAE0281A7A}" type="presParOf" srcId="{D8B8A64D-711E-4660-961E-CE2DA47719EB}" destId="{0986CF17-3A48-4DCE-B522-6B509B92B870}" srcOrd="0" destOrd="0" presId="urn:microsoft.com/office/officeart/2008/layout/VerticalCurvedList"/>
    <dgm:cxn modelId="{81F6AB63-9744-4DCD-B14B-CCEBF0A13A29}" type="presParOf" srcId="{0986CF17-3A48-4DCE-B522-6B509B92B870}" destId="{4F8544B3-4CBE-4506-904E-C666536A11A7}" srcOrd="0" destOrd="0" presId="urn:microsoft.com/office/officeart/2008/layout/VerticalCurvedList"/>
    <dgm:cxn modelId="{03C81020-8621-47C3-A66F-96CBCDFAABB1}" type="presParOf" srcId="{0986CF17-3A48-4DCE-B522-6B509B92B870}" destId="{FBB76C58-56DD-43D9-B436-9648E8F26527}" srcOrd="1" destOrd="0" presId="urn:microsoft.com/office/officeart/2008/layout/VerticalCurvedList"/>
    <dgm:cxn modelId="{F42FE04A-3374-4F44-A417-C56786D27AD5}" type="presParOf" srcId="{0986CF17-3A48-4DCE-B522-6B509B92B870}" destId="{8E7A4ADE-9C42-4401-A43B-2776E9B15BD0}" srcOrd="2" destOrd="0" presId="urn:microsoft.com/office/officeart/2008/layout/VerticalCurvedList"/>
    <dgm:cxn modelId="{CB293169-BA36-4226-A191-ACF55B6F3C40}" type="presParOf" srcId="{0986CF17-3A48-4DCE-B522-6B509B92B870}" destId="{AAF3CFF1-D6F8-4E67-B6EF-F86FC8D56422}" srcOrd="3" destOrd="0" presId="urn:microsoft.com/office/officeart/2008/layout/VerticalCurvedList"/>
    <dgm:cxn modelId="{CB5D7449-619F-4EB8-A799-868BF2DE9BB5}" type="presParOf" srcId="{D8B8A64D-711E-4660-961E-CE2DA47719EB}" destId="{BB55B8F7-2708-48B2-B401-63718AB7B71D}" srcOrd="1" destOrd="0" presId="urn:microsoft.com/office/officeart/2008/layout/VerticalCurvedList"/>
    <dgm:cxn modelId="{C4C066DC-A69D-452A-B73D-FAB1D39E5661}" type="presParOf" srcId="{D8B8A64D-711E-4660-961E-CE2DA47719EB}" destId="{D3F4FA08-BD07-4A74-9465-820DF0428FE4}" srcOrd="2" destOrd="0" presId="urn:microsoft.com/office/officeart/2008/layout/VerticalCurvedList"/>
    <dgm:cxn modelId="{444C7F42-4FE9-43BB-891E-46C001FD7B20}" type="presParOf" srcId="{D3F4FA08-BD07-4A74-9465-820DF0428FE4}" destId="{1AAF72A8-C8AA-4498-A42C-DC73B660CEB9}" srcOrd="0" destOrd="0" presId="urn:microsoft.com/office/officeart/2008/layout/VerticalCurvedList"/>
    <dgm:cxn modelId="{F366D479-B27C-4A94-B6E0-155F1A91CCC2}" type="presParOf" srcId="{D8B8A64D-711E-4660-961E-CE2DA47719EB}" destId="{E75B71DD-8D97-43C4-84E9-7246FE6554A8}" srcOrd="3" destOrd="0" presId="urn:microsoft.com/office/officeart/2008/layout/VerticalCurvedList"/>
    <dgm:cxn modelId="{FA851AB4-7F69-4662-9960-EDA826386F44}" type="presParOf" srcId="{D8B8A64D-711E-4660-961E-CE2DA47719EB}" destId="{8E995248-6813-4398-A2DF-4B097EE67AAD}" srcOrd="4" destOrd="0" presId="urn:microsoft.com/office/officeart/2008/layout/VerticalCurvedList"/>
    <dgm:cxn modelId="{0DFC186A-A520-4D13-AEEF-D0E6AD1AA29A}" type="presParOf" srcId="{8E995248-6813-4398-A2DF-4B097EE67AAD}" destId="{04E6A75C-0B3A-494E-8ECA-3FC4399C5478}" srcOrd="0" destOrd="0" presId="urn:microsoft.com/office/officeart/2008/layout/VerticalCurvedList"/>
    <dgm:cxn modelId="{F11B1B9B-E1C8-4A92-8A43-CB1BD3C1FAC1}" type="presParOf" srcId="{D8B8A64D-711E-4660-961E-CE2DA47719EB}" destId="{4B5F7F20-19B6-4AA8-BFBD-FA9696C7F046}" srcOrd="5" destOrd="0" presId="urn:microsoft.com/office/officeart/2008/layout/VerticalCurvedList"/>
    <dgm:cxn modelId="{A3D57902-9C5E-4C0B-96F3-7B8A647AF5BE}" type="presParOf" srcId="{D8B8A64D-711E-4660-961E-CE2DA47719EB}" destId="{68D58F62-59D0-4206-8574-850964DD32CA}" srcOrd="6" destOrd="0" presId="urn:microsoft.com/office/officeart/2008/layout/VerticalCurvedList"/>
    <dgm:cxn modelId="{38809FD4-E16D-4862-92B6-0AA0116BA8B1}" type="presParOf" srcId="{68D58F62-59D0-4206-8574-850964DD32CA}" destId="{587B2873-A9C6-485F-9BD1-EBFFBF19E694}" srcOrd="0" destOrd="0" presId="urn:microsoft.com/office/officeart/2008/layout/VerticalCurvedList"/>
    <dgm:cxn modelId="{7EB7DF8A-D1BD-4AC3-BF24-A18C68C54B41}" type="presParOf" srcId="{D8B8A64D-711E-4660-961E-CE2DA47719EB}" destId="{8B54BD6C-8AAA-4AB8-93C9-A2907BBEB90A}" srcOrd="7" destOrd="0" presId="urn:microsoft.com/office/officeart/2008/layout/VerticalCurvedList"/>
    <dgm:cxn modelId="{A39DDE70-75E9-4F04-A12C-09DBDB135049}" type="presParOf" srcId="{D8B8A64D-711E-4660-961E-CE2DA47719EB}" destId="{50422FCE-4F3D-4223-AD61-918D8052B9CB}" srcOrd="8" destOrd="0" presId="urn:microsoft.com/office/officeart/2008/layout/VerticalCurvedList"/>
    <dgm:cxn modelId="{1F40CC0D-DF6C-48B3-A636-49BFF5D5B628}" type="presParOf" srcId="{50422FCE-4F3D-4223-AD61-918D8052B9CB}" destId="{AE2F2F7F-6DDF-4E4F-9567-E01399536A8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597A96-BDAB-4502-8E60-5FD582C84BCA}" type="doc">
      <dgm:prSet loTypeId="urn:microsoft.com/office/officeart/2005/8/layout/hProcess7" loCatId="list" qsTypeId="urn:microsoft.com/office/officeart/2005/8/quickstyle/simple1" qsCatId="simple" csTypeId="urn:microsoft.com/office/officeart/2005/8/colors/colorful5" csCatId="colorful" phldr="1"/>
      <dgm:spPr/>
      <dgm:t>
        <a:bodyPr/>
        <a:lstStyle/>
        <a:p>
          <a:endParaRPr lang="es-CO"/>
        </a:p>
      </dgm:t>
    </dgm:pt>
    <dgm:pt modelId="{17E5427E-CB18-4045-9632-215221180458}">
      <dgm:prSet phldrT="[Texto]" custT="1"/>
      <dgm:spPr/>
      <dgm:t>
        <a:bodyPr/>
        <a:lstStyle/>
        <a:p>
          <a:pPr algn="ctr"/>
          <a:r>
            <a:rPr lang="es-CO" sz="1000" dirty="0" smtClean="0">
              <a:solidFill>
                <a:schemeClr val="tx1"/>
              </a:solidFill>
              <a:latin typeface="Century Gothic" panose="020B0502020202020204" pitchFamily="34" charset="0"/>
            </a:rPr>
            <a:t>La distancia de intimidad que abarca desde el contacto corporal directo hasta una distancia de</a:t>
          </a:r>
          <a:endParaRPr lang="es-CO" sz="1000" dirty="0">
            <a:solidFill>
              <a:schemeClr val="tx1"/>
            </a:solidFill>
            <a:latin typeface="Century Gothic" panose="020B0502020202020204" pitchFamily="34" charset="0"/>
          </a:endParaRPr>
        </a:p>
      </dgm:t>
    </dgm:pt>
    <dgm:pt modelId="{38F619F4-A461-43AF-B98B-6CA0C29CC540}" type="parTrans" cxnId="{880D74D2-3434-4C43-B921-83B4B77E4BAE}">
      <dgm:prSet/>
      <dgm:spPr/>
      <dgm:t>
        <a:bodyPr/>
        <a:lstStyle/>
        <a:p>
          <a:endParaRPr lang="es-CO"/>
        </a:p>
      </dgm:t>
    </dgm:pt>
    <dgm:pt modelId="{4DD0AB8C-E546-4CA5-8141-C24CA1A9E0EB}" type="sibTrans" cxnId="{880D74D2-3434-4C43-B921-83B4B77E4BAE}">
      <dgm:prSet/>
      <dgm:spPr/>
      <dgm:t>
        <a:bodyPr/>
        <a:lstStyle/>
        <a:p>
          <a:endParaRPr lang="es-CO"/>
        </a:p>
      </dgm:t>
    </dgm:pt>
    <dgm:pt modelId="{47A3C56A-368A-4501-84EB-94FD17ADF328}">
      <dgm:prSet phldrT="[Texto]" phldr="1"/>
      <dgm:spPr/>
      <dgm:t>
        <a:bodyPr/>
        <a:lstStyle/>
        <a:p>
          <a:endParaRPr lang="es-CO" dirty="0"/>
        </a:p>
      </dgm:t>
    </dgm:pt>
    <dgm:pt modelId="{57F6E695-B0F6-41FE-AE51-7ABADA43278D}" type="parTrans" cxnId="{5651E6DE-011E-43D6-BF77-0B1BBF6D07AF}">
      <dgm:prSet/>
      <dgm:spPr/>
      <dgm:t>
        <a:bodyPr/>
        <a:lstStyle/>
        <a:p>
          <a:endParaRPr lang="es-CO"/>
        </a:p>
      </dgm:t>
    </dgm:pt>
    <dgm:pt modelId="{07AF6CB7-A226-47E0-8EB8-A8F0F6605356}" type="sibTrans" cxnId="{5651E6DE-011E-43D6-BF77-0B1BBF6D07AF}">
      <dgm:prSet/>
      <dgm:spPr/>
      <dgm:t>
        <a:bodyPr/>
        <a:lstStyle/>
        <a:p>
          <a:endParaRPr lang="es-CO"/>
        </a:p>
      </dgm:t>
    </dgm:pt>
    <dgm:pt modelId="{D7438328-FB82-4B86-9FBE-12647EEF92DB}">
      <dgm:prSet phldrT="[Texto]"/>
      <dgm:spPr/>
      <dgm:t>
        <a:bodyPr/>
        <a:lstStyle/>
        <a:p>
          <a:pPr algn="ctr"/>
          <a:endParaRPr lang="es-CO" dirty="0" smtClean="0">
            <a:solidFill>
              <a:schemeClr val="tx1"/>
            </a:solidFill>
            <a:latin typeface="Century Gothic" panose="020B0502020202020204" pitchFamily="34" charset="0"/>
          </a:endParaRPr>
        </a:p>
        <a:p>
          <a:pPr algn="ctr"/>
          <a:endParaRPr lang="es-CO" dirty="0" smtClean="0">
            <a:solidFill>
              <a:schemeClr val="tx1"/>
            </a:solidFill>
            <a:latin typeface="Century Gothic" panose="020B0502020202020204" pitchFamily="34" charset="0"/>
          </a:endParaRPr>
        </a:p>
        <a:p>
          <a:pPr algn="ctr"/>
          <a:r>
            <a:rPr lang="es-CO" dirty="0" smtClean="0">
              <a:solidFill>
                <a:schemeClr val="tx1"/>
              </a:solidFill>
              <a:latin typeface="Century Gothic" panose="020B0502020202020204" pitchFamily="34" charset="0"/>
            </a:rPr>
            <a:t>La zona de distancia interpersonal se extiende de 60 a 160 centímetros aproximadamente, es la distancia que se observa en una reunión social que permite cierto grado de confianza</a:t>
          </a:r>
          <a:r>
            <a:rPr lang="es-CO" dirty="0" smtClean="0">
              <a:solidFill>
                <a:schemeClr val="tx1"/>
              </a:solidFill>
            </a:rPr>
            <a:t>.</a:t>
          </a:r>
          <a:endParaRPr lang="es-CO" dirty="0">
            <a:solidFill>
              <a:schemeClr val="tx1"/>
            </a:solidFill>
            <a:latin typeface="Century Gothic" panose="020B0502020202020204" pitchFamily="34" charset="0"/>
          </a:endParaRPr>
        </a:p>
      </dgm:t>
    </dgm:pt>
    <dgm:pt modelId="{E79D901C-13E1-4A5B-9C19-DEF084B9BEC5}" type="parTrans" cxnId="{80846BB9-A143-47E0-BA31-34CC6EB3719B}">
      <dgm:prSet/>
      <dgm:spPr/>
      <dgm:t>
        <a:bodyPr/>
        <a:lstStyle/>
        <a:p>
          <a:endParaRPr lang="es-CO"/>
        </a:p>
      </dgm:t>
    </dgm:pt>
    <dgm:pt modelId="{9FD089B8-CAC2-46E9-9FAB-56527B3401C1}" type="sibTrans" cxnId="{80846BB9-A143-47E0-BA31-34CC6EB3719B}">
      <dgm:prSet/>
      <dgm:spPr/>
      <dgm:t>
        <a:bodyPr/>
        <a:lstStyle/>
        <a:p>
          <a:endParaRPr lang="es-CO"/>
        </a:p>
      </dgm:t>
    </dgm:pt>
    <dgm:pt modelId="{08E53347-597A-473F-B8CD-2DA48628A525}">
      <dgm:prSet phldrT="[Texto]" phldr="1"/>
      <dgm:spPr/>
      <dgm:t>
        <a:bodyPr/>
        <a:lstStyle/>
        <a:p>
          <a:endParaRPr lang="es-CO" dirty="0"/>
        </a:p>
      </dgm:t>
    </dgm:pt>
    <dgm:pt modelId="{CC7B08B5-DB0E-4206-992B-226DA47EB2DD}" type="parTrans" cxnId="{7436A93B-FDCC-4676-9C83-53884E100F9D}">
      <dgm:prSet/>
      <dgm:spPr/>
      <dgm:t>
        <a:bodyPr/>
        <a:lstStyle/>
        <a:p>
          <a:endParaRPr lang="es-CO"/>
        </a:p>
      </dgm:t>
    </dgm:pt>
    <dgm:pt modelId="{1647BEE3-1E61-404E-8C0E-D460F1E5187A}" type="sibTrans" cxnId="{7436A93B-FDCC-4676-9C83-53884E100F9D}">
      <dgm:prSet/>
      <dgm:spPr/>
      <dgm:t>
        <a:bodyPr/>
        <a:lstStyle/>
        <a:p>
          <a:endParaRPr lang="es-CO"/>
        </a:p>
      </dgm:t>
    </dgm:pt>
    <dgm:pt modelId="{E7DE9A02-9025-40B4-BCF1-C53E05680F92}">
      <dgm:prSet phldrT="[Texto]"/>
      <dgm:spPr/>
      <dgm:t>
        <a:bodyPr/>
        <a:lstStyle/>
        <a:p>
          <a:pPr algn="ctr"/>
          <a:endParaRPr lang="es-CO" dirty="0" smtClean="0">
            <a:solidFill>
              <a:schemeClr val="tx1"/>
            </a:solidFill>
            <a:latin typeface="Century Gothic" panose="020B0502020202020204" pitchFamily="34" charset="0"/>
          </a:endParaRPr>
        </a:p>
        <a:p>
          <a:pPr algn="ctr"/>
          <a:endParaRPr lang="es-CO" dirty="0" smtClean="0">
            <a:solidFill>
              <a:schemeClr val="tx1"/>
            </a:solidFill>
            <a:latin typeface="Century Gothic" panose="020B0502020202020204" pitchFamily="34" charset="0"/>
          </a:endParaRPr>
        </a:p>
        <a:p>
          <a:pPr algn="ctr"/>
          <a:r>
            <a:rPr lang="es-CO" dirty="0" smtClean="0">
              <a:solidFill>
                <a:schemeClr val="tx1"/>
              </a:solidFill>
              <a:latin typeface="Century Gothic" panose="020B0502020202020204" pitchFamily="34" charset="0"/>
            </a:rPr>
            <a:t>En el área de distancia social es donde se encuentran los asuntos impersonales, entre 1,5 y 2 metros, a esa distancia se habla con los clientes, visitantes y desconocidos</a:t>
          </a:r>
          <a:r>
            <a:rPr lang="es-CO" dirty="0" smtClean="0">
              <a:latin typeface="Century Gothic" panose="020B0502020202020204" pitchFamily="34" charset="0"/>
            </a:rPr>
            <a:t>.</a:t>
          </a:r>
          <a:endParaRPr lang="es-CO" dirty="0">
            <a:latin typeface="Century Gothic" panose="020B0502020202020204" pitchFamily="34" charset="0"/>
          </a:endParaRPr>
        </a:p>
      </dgm:t>
    </dgm:pt>
    <dgm:pt modelId="{6C1E25B2-3D57-4755-BBC1-49A209E79392}" type="parTrans" cxnId="{38B56DF4-2619-4397-8366-0CC1B906B459}">
      <dgm:prSet/>
      <dgm:spPr/>
      <dgm:t>
        <a:bodyPr/>
        <a:lstStyle/>
        <a:p>
          <a:endParaRPr lang="es-CO"/>
        </a:p>
      </dgm:t>
    </dgm:pt>
    <dgm:pt modelId="{5E94B90E-8E34-4999-A6E5-148662FB275E}" type="sibTrans" cxnId="{38B56DF4-2619-4397-8366-0CC1B906B459}">
      <dgm:prSet/>
      <dgm:spPr/>
      <dgm:t>
        <a:bodyPr/>
        <a:lstStyle/>
        <a:p>
          <a:endParaRPr lang="es-CO"/>
        </a:p>
      </dgm:t>
    </dgm:pt>
    <dgm:pt modelId="{9ECBBF80-8497-4DFF-BB5D-1EF6B71CA894}">
      <dgm:prSet phldrT="[Texto]" phldr="1"/>
      <dgm:spPr/>
      <dgm:t>
        <a:bodyPr/>
        <a:lstStyle/>
        <a:p>
          <a:endParaRPr lang="es-CO" dirty="0"/>
        </a:p>
      </dgm:t>
    </dgm:pt>
    <dgm:pt modelId="{3ABA4677-CEBA-4AB4-BF84-F4689E9CDCBD}" type="parTrans" cxnId="{9C7B4A59-2783-404C-9F0E-A45E9191029F}">
      <dgm:prSet/>
      <dgm:spPr/>
      <dgm:t>
        <a:bodyPr/>
        <a:lstStyle/>
        <a:p>
          <a:endParaRPr lang="es-CO"/>
        </a:p>
      </dgm:t>
    </dgm:pt>
    <dgm:pt modelId="{A5706B33-D104-4496-B7FA-D9C0DC2A077A}" type="sibTrans" cxnId="{9C7B4A59-2783-404C-9F0E-A45E9191029F}">
      <dgm:prSet/>
      <dgm:spPr/>
      <dgm:t>
        <a:bodyPr/>
        <a:lstStyle/>
        <a:p>
          <a:endParaRPr lang="es-CO"/>
        </a:p>
      </dgm:t>
    </dgm:pt>
    <dgm:pt modelId="{32269E25-0891-45A3-B535-BA6B2A3162F3}">
      <dgm:prSet phldrT="[Texto]" phldr="1"/>
      <dgm:spPr/>
      <dgm:t>
        <a:bodyPr/>
        <a:lstStyle/>
        <a:p>
          <a:endParaRPr lang="es-CO" dirty="0"/>
        </a:p>
      </dgm:t>
    </dgm:pt>
    <dgm:pt modelId="{53205662-7C3B-4E5F-A5BE-BF8E34C9506D}" type="sibTrans" cxnId="{DE2338E5-84DE-466A-B37B-016389CD5F7B}">
      <dgm:prSet/>
      <dgm:spPr/>
      <dgm:t>
        <a:bodyPr/>
        <a:lstStyle/>
        <a:p>
          <a:endParaRPr lang="es-CO"/>
        </a:p>
      </dgm:t>
    </dgm:pt>
    <dgm:pt modelId="{E5A05ECD-D609-449E-A116-1159CED10E76}" type="parTrans" cxnId="{DE2338E5-84DE-466A-B37B-016389CD5F7B}">
      <dgm:prSet/>
      <dgm:spPr/>
      <dgm:t>
        <a:bodyPr/>
        <a:lstStyle/>
        <a:p>
          <a:endParaRPr lang="es-CO"/>
        </a:p>
      </dgm:t>
    </dgm:pt>
    <dgm:pt modelId="{4BFEFBF5-750D-4000-BEB0-11FA1BE7AAF1}">
      <dgm:prSet custT="1"/>
      <dgm:spPr/>
      <dgm:t>
        <a:bodyPr/>
        <a:lstStyle/>
        <a:p>
          <a:pPr algn="ctr"/>
          <a:r>
            <a:rPr lang="es-CO" sz="1000" dirty="0" smtClean="0">
              <a:solidFill>
                <a:schemeClr val="tx1"/>
              </a:solidFill>
              <a:latin typeface="Century Gothic" panose="020B0502020202020204" pitchFamily="34" charset="0"/>
            </a:rPr>
            <a:t>60 centímetros aproximadamente, cuando esa zona no es respetada por una persona extraña,</a:t>
          </a:r>
          <a:endParaRPr lang="es-CO" sz="1000" dirty="0">
            <a:solidFill>
              <a:schemeClr val="tx1"/>
            </a:solidFill>
            <a:latin typeface="Century Gothic" panose="020B0502020202020204" pitchFamily="34" charset="0"/>
          </a:endParaRPr>
        </a:p>
      </dgm:t>
    </dgm:pt>
    <dgm:pt modelId="{64E0903A-A25D-493A-B414-0228503413D6}" type="parTrans" cxnId="{EFBAC275-77A8-491F-9120-4732F2EEEE0C}">
      <dgm:prSet/>
      <dgm:spPr/>
      <dgm:t>
        <a:bodyPr/>
        <a:lstStyle/>
        <a:p>
          <a:endParaRPr lang="es-CO"/>
        </a:p>
      </dgm:t>
    </dgm:pt>
    <dgm:pt modelId="{229FB739-8B90-4F9B-9BC6-D3FDE344CF42}" type="sibTrans" cxnId="{EFBAC275-77A8-491F-9120-4732F2EEEE0C}">
      <dgm:prSet/>
      <dgm:spPr/>
      <dgm:t>
        <a:bodyPr/>
        <a:lstStyle/>
        <a:p>
          <a:endParaRPr lang="es-CO"/>
        </a:p>
      </dgm:t>
    </dgm:pt>
    <dgm:pt modelId="{742D7678-8C02-4C4F-B434-B4886FA1D81F}">
      <dgm:prSet custT="1"/>
      <dgm:spPr/>
      <dgm:t>
        <a:bodyPr/>
        <a:lstStyle/>
        <a:p>
          <a:pPr algn="ctr"/>
          <a:r>
            <a:rPr lang="es-CO" sz="1000" dirty="0" smtClean="0">
              <a:solidFill>
                <a:schemeClr val="tx1"/>
              </a:solidFill>
              <a:latin typeface="Century Gothic" panose="020B0502020202020204" pitchFamily="34" charset="0"/>
            </a:rPr>
            <a:t>fácilmente provoca inquietud o molestia</a:t>
          </a:r>
          <a:r>
            <a:rPr lang="es-CO" sz="900" dirty="0" smtClean="0"/>
            <a:t>.</a:t>
          </a:r>
        </a:p>
      </dgm:t>
    </dgm:pt>
    <dgm:pt modelId="{F5321D68-D905-469B-84AF-04E4570E31D7}" type="parTrans" cxnId="{EBB39E49-A5FE-4726-8ABB-76CBB3E38813}">
      <dgm:prSet/>
      <dgm:spPr/>
      <dgm:t>
        <a:bodyPr/>
        <a:lstStyle/>
        <a:p>
          <a:endParaRPr lang="es-CO"/>
        </a:p>
      </dgm:t>
    </dgm:pt>
    <dgm:pt modelId="{AF2B3A89-0394-4E47-B2DA-3FBB15CBD26B}" type="sibTrans" cxnId="{EBB39E49-A5FE-4726-8ABB-76CBB3E38813}">
      <dgm:prSet/>
      <dgm:spPr/>
      <dgm:t>
        <a:bodyPr/>
        <a:lstStyle/>
        <a:p>
          <a:endParaRPr lang="es-CO"/>
        </a:p>
      </dgm:t>
    </dgm:pt>
    <dgm:pt modelId="{53B0C92D-0317-4271-8A3F-19B6EB70E956}" type="pres">
      <dgm:prSet presAssocID="{31597A96-BDAB-4502-8E60-5FD582C84BCA}" presName="Name0" presStyleCnt="0">
        <dgm:presLayoutVars>
          <dgm:dir/>
          <dgm:animLvl val="lvl"/>
          <dgm:resizeHandles val="exact"/>
        </dgm:presLayoutVars>
      </dgm:prSet>
      <dgm:spPr/>
      <dgm:t>
        <a:bodyPr/>
        <a:lstStyle/>
        <a:p>
          <a:endParaRPr lang="es-CO"/>
        </a:p>
      </dgm:t>
    </dgm:pt>
    <dgm:pt modelId="{9198C169-86FA-47D9-B4D8-8BA2EB460736}" type="pres">
      <dgm:prSet presAssocID="{32269E25-0891-45A3-B535-BA6B2A3162F3}" presName="compositeNode" presStyleCnt="0">
        <dgm:presLayoutVars>
          <dgm:bulletEnabled val="1"/>
        </dgm:presLayoutVars>
      </dgm:prSet>
      <dgm:spPr/>
    </dgm:pt>
    <dgm:pt modelId="{9B8AA5F0-95E6-4C86-8FE5-9A4BA55C45A2}" type="pres">
      <dgm:prSet presAssocID="{32269E25-0891-45A3-B535-BA6B2A3162F3}" presName="bgRect" presStyleLbl="node1" presStyleIdx="0" presStyleCnt="4" custLinFactNeighborX="-2574" custLinFactNeighborY="863"/>
      <dgm:spPr/>
      <dgm:t>
        <a:bodyPr/>
        <a:lstStyle/>
        <a:p>
          <a:endParaRPr lang="es-CO"/>
        </a:p>
      </dgm:t>
    </dgm:pt>
    <dgm:pt modelId="{57F47DEC-9C71-4474-9049-912D6B63A590}" type="pres">
      <dgm:prSet presAssocID="{32269E25-0891-45A3-B535-BA6B2A3162F3}" presName="parentNode" presStyleLbl="node1" presStyleIdx="0" presStyleCnt="4">
        <dgm:presLayoutVars>
          <dgm:chMax val="0"/>
          <dgm:bulletEnabled val="1"/>
        </dgm:presLayoutVars>
      </dgm:prSet>
      <dgm:spPr/>
      <dgm:t>
        <a:bodyPr/>
        <a:lstStyle/>
        <a:p>
          <a:endParaRPr lang="es-CO"/>
        </a:p>
      </dgm:t>
    </dgm:pt>
    <dgm:pt modelId="{B3CE9B9E-3E9D-49A3-92AC-E97628F5BC15}" type="pres">
      <dgm:prSet presAssocID="{32269E25-0891-45A3-B535-BA6B2A3162F3}" presName="childNode" presStyleLbl="node1" presStyleIdx="0" presStyleCnt="4">
        <dgm:presLayoutVars>
          <dgm:bulletEnabled val="1"/>
        </dgm:presLayoutVars>
      </dgm:prSet>
      <dgm:spPr/>
      <dgm:t>
        <a:bodyPr/>
        <a:lstStyle/>
        <a:p>
          <a:endParaRPr lang="es-CO"/>
        </a:p>
      </dgm:t>
    </dgm:pt>
    <dgm:pt modelId="{B2642311-316D-4B5F-93F5-5CD59D5CD2AB}" type="pres">
      <dgm:prSet presAssocID="{53205662-7C3B-4E5F-A5BE-BF8E34C9506D}" presName="hSp" presStyleCnt="0"/>
      <dgm:spPr/>
    </dgm:pt>
    <dgm:pt modelId="{01863D01-6584-4B3D-9C4C-355DBBDEAC36}" type="pres">
      <dgm:prSet presAssocID="{53205662-7C3B-4E5F-A5BE-BF8E34C9506D}" presName="vProcSp" presStyleCnt="0"/>
      <dgm:spPr/>
    </dgm:pt>
    <dgm:pt modelId="{A3A2B354-854E-4093-8F86-DC871359ED7F}" type="pres">
      <dgm:prSet presAssocID="{53205662-7C3B-4E5F-A5BE-BF8E34C9506D}" presName="vSp1" presStyleCnt="0"/>
      <dgm:spPr/>
    </dgm:pt>
    <dgm:pt modelId="{8A74F5FF-F7B0-47E7-B74C-64F44BF6D26D}" type="pres">
      <dgm:prSet presAssocID="{53205662-7C3B-4E5F-A5BE-BF8E34C9506D}" presName="simulatedConn" presStyleLbl="solidFgAcc1" presStyleIdx="0" presStyleCnt="3"/>
      <dgm:spPr/>
    </dgm:pt>
    <dgm:pt modelId="{EA16948F-A40A-46A5-AB1D-51952D6A7357}" type="pres">
      <dgm:prSet presAssocID="{53205662-7C3B-4E5F-A5BE-BF8E34C9506D}" presName="vSp2" presStyleCnt="0"/>
      <dgm:spPr/>
    </dgm:pt>
    <dgm:pt modelId="{D241B25B-5F5B-4299-BEFF-CAAB1FA26480}" type="pres">
      <dgm:prSet presAssocID="{53205662-7C3B-4E5F-A5BE-BF8E34C9506D}" presName="sibTrans" presStyleCnt="0"/>
      <dgm:spPr/>
    </dgm:pt>
    <dgm:pt modelId="{393A8A8F-F979-4850-84EB-6D23968E5F3B}" type="pres">
      <dgm:prSet presAssocID="{47A3C56A-368A-4501-84EB-94FD17ADF328}" presName="compositeNode" presStyleCnt="0">
        <dgm:presLayoutVars>
          <dgm:bulletEnabled val="1"/>
        </dgm:presLayoutVars>
      </dgm:prSet>
      <dgm:spPr/>
    </dgm:pt>
    <dgm:pt modelId="{1195EE11-3447-4DA3-A8FB-83A122B5F98C}" type="pres">
      <dgm:prSet presAssocID="{47A3C56A-368A-4501-84EB-94FD17ADF328}" presName="bgRect" presStyleLbl="node1" presStyleIdx="1" presStyleCnt="4"/>
      <dgm:spPr/>
      <dgm:t>
        <a:bodyPr/>
        <a:lstStyle/>
        <a:p>
          <a:endParaRPr lang="es-CO"/>
        </a:p>
      </dgm:t>
    </dgm:pt>
    <dgm:pt modelId="{3DFDEB1A-6B77-46FA-A665-072830469ACE}" type="pres">
      <dgm:prSet presAssocID="{47A3C56A-368A-4501-84EB-94FD17ADF328}" presName="parentNode" presStyleLbl="node1" presStyleIdx="1" presStyleCnt="4">
        <dgm:presLayoutVars>
          <dgm:chMax val="0"/>
          <dgm:bulletEnabled val="1"/>
        </dgm:presLayoutVars>
      </dgm:prSet>
      <dgm:spPr/>
      <dgm:t>
        <a:bodyPr/>
        <a:lstStyle/>
        <a:p>
          <a:endParaRPr lang="es-CO"/>
        </a:p>
      </dgm:t>
    </dgm:pt>
    <dgm:pt modelId="{AD6F315C-9F42-4CC0-A29B-9797BCDCEEAE}" type="pres">
      <dgm:prSet presAssocID="{47A3C56A-368A-4501-84EB-94FD17ADF328}" presName="childNode" presStyleLbl="node1" presStyleIdx="1" presStyleCnt="4">
        <dgm:presLayoutVars>
          <dgm:bulletEnabled val="1"/>
        </dgm:presLayoutVars>
      </dgm:prSet>
      <dgm:spPr/>
      <dgm:t>
        <a:bodyPr/>
        <a:lstStyle/>
        <a:p>
          <a:endParaRPr lang="es-CO"/>
        </a:p>
      </dgm:t>
    </dgm:pt>
    <dgm:pt modelId="{343433F4-E7CE-4D28-AEAF-0EA45C05EBD5}" type="pres">
      <dgm:prSet presAssocID="{07AF6CB7-A226-47E0-8EB8-A8F0F6605356}" presName="hSp" presStyleCnt="0"/>
      <dgm:spPr/>
    </dgm:pt>
    <dgm:pt modelId="{D8C56AF9-A21C-4BDF-92FA-7BB17F0BDE20}" type="pres">
      <dgm:prSet presAssocID="{07AF6CB7-A226-47E0-8EB8-A8F0F6605356}" presName="vProcSp" presStyleCnt="0"/>
      <dgm:spPr/>
    </dgm:pt>
    <dgm:pt modelId="{EF351668-FBE1-4AF1-B8F6-3E46FCFAB8A1}" type="pres">
      <dgm:prSet presAssocID="{07AF6CB7-A226-47E0-8EB8-A8F0F6605356}" presName="vSp1" presStyleCnt="0"/>
      <dgm:spPr/>
    </dgm:pt>
    <dgm:pt modelId="{091A0E80-9926-43B4-8924-A99BDC350C32}" type="pres">
      <dgm:prSet presAssocID="{07AF6CB7-A226-47E0-8EB8-A8F0F6605356}" presName="simulatedConn" presStyleLbl="solidFgAcc1" presStyleIdx="1" presStyleCnt="3"/>
      <dgm:spPr/>
    </dgm:pt>
    <dgm:pt modelId="{197548C9-DE07-41DB-8900-D3714A7F93D6}" type="pres">
      <dgm:prSet presAssocID="{07AF6CB7-A226-47E0-8EB8-A8F0F6605356}" presName="vSp2" presStyleCnt="0"/>
      <dgm:spPr/>
    </dgm:pt>
    <dgm:pt modelId="{F15CF089-283D-4AAF-A360-4A04FED6732C}" type="pres">
      <dgm:prSet presAssocID="{07AF6CB7-A226-47E0-8EB8-A8F0F6605356}" presName="sibTrans" presStyleCnt="0"/>
      <dgm:spPr/>
    </dgm:pt>
    <dgm:pt modelId="{AAAE89DF-6023-472E-99CF-D5A4249E7F63}" type="pres">
      <dgm:prSet presAssocID="{08E53347-597A-473F-B8CD-2DA48628A525}" presName="compositeNode" presStyleCnt="0">
        <dgm:presLayoutVars>
          <dgm:bulletEnabled val="1"/>
        </dgm:presLayoutVars>
      </dgm:prSet>
      <dgm:spPr/>
    </dgm:pt>
    <dgm:pt modelId="{736FC111-CAA9-463D-9F20-71241C69D3BC}" type="pres">
      <dgm:prSet presAssocID="{08E53347-597A-473F-B8CD-2DA48628A525}" presName="bgRect" presStyleLbl="node1" presStyleIdx="2" presStyleCnt="4"/>
      <dgm:spPr/>
      <dgm:t>
        <a:bodyPr/>
        <a:lstStyle/>
        <a:p>
          <a:endParaRPr lang="es-CO"/>
        </a:p>
      </dgm:t>
    </dgm:pt>
    <dgm:pt modelId="{3C46FB18-4111-4AB0-A203-17A153B4D3C6}" type="pres">
      <dgm:prSet presAssocID="{08E53347-597A-473F-B8CD-2DA48628A525}" presName="parentNode" presStyleLbl="node1" presStyleIdx="2" presStyleCnt="4">
        <dgm:presLayoutVars>
          <dgm:chMax val="0"/>
          <dgm:bulletEnabled val="1"/>
        </dgm:presLayoutVars>
      </dgm:prSet>
      <dgm:spPr/>
      <dgm:t>
        <a:bodyPr/>
        <a:lstStyle/>
        <a:p>
          <a:endParaRPr lang="es-CO"/>
        </a:p>
      </dgm:t>
    </dgm:pt>
    <dgm:pt modelId="{9C1930B7-154F-406D-9B88-2A4796E4B008}" type="pres">
      <dgm:prSet presAssocID="{08E53347-597A-473F-B8CD-2DA48628A525}" presName="childNode" presStyleLbl="node1" presStyleIdx="2" presStyleCnt="4">
        <dgm:presLayoutVars>
          <dgm:bulletEnabled val="1"/>
        </dgm:presLayoutVars>
      </dgm:prSet>
      <dgm:spPr/>
      <dgm:t>
        <a:bodyPr/>
        <a:lstStyle/>
        <a:p>
          <a:endParaRPr lang="es-CO"/>
        </a:p>
      </dgm:t>
    </dgm:pt>
    <dgm:pt modelId="{D01B7DC7-DD9D-4CCE-B7C9-3F4B81F5DCCC}" type="pres">
      <dgm:prSet presAssocID="{1647BEE3-1E61-404E-8C0E-D460F1E5187A}" presName="hSp" presStyleCnt="0"/>
      <dgm:spPr/>
    </dgm:pt>
    <dgm:pt modelId="{6500BB3C-E678-44F5-99D2-9856A9FC2AEB}" type="pres">
      <dgm:prSet presAssocID="{1647BEE3-1E61-404E-8C0E-D460F1E5187A}" presName="vProcSp" presStyleCnt="0"/>
      <dgm:spPr/>
    </dgm:pt>
    <dgm:pt modelId="{578C72EF-1963-428C-82D4-2920A2B0AAF3}" type="pres">
      <dgm:prSet presAssocID="{1647BEE3-1E61-404E-8C0E-D460F1E5187A}" presName="vSp1" presStyleCnt="0"/>
      <dgm:spPr/>
    </dgm:pt>
    <dgm:pt modelId="{5D63F8D9-7103-471A-8650-29EF9850B61A}" type="pres">
      <dgm:prSet presAssocID="{1647BEE3-1E61-404E-8C0E-D460F1E5187A}" presName="simulatedConn" presStyleLbl="solidFgAcc1" presStyleIdx="2" presStyleCnt="3"/>
      <dgm:spPr/>
    </dgm:pt>
    <dgm:pt modelId="{2404A463-F542-43D3-A62C-EF267FE57844}" type="pres">
      <dgm:prSet presAssocID="{1647BEE3-1E61-404E-8C0E-D460F1E5187A}" presName="vSp2" presStyleCnt="0"/>
      <dgm:spPr/>
    </dgm:pt>
    <dgm:pt modelId="{E54B7F81-E483-42C0-A19F-0DAF55D651CB}" type="pres">
      <dgm:prSet presAssocID="{1647BEE3-1E61-404E-8C0E-D460F1E5187A}" presName="sibTrans" presStyleCnt="0"/>
      <dgm:spPr/>
    </dgm:pt>
    <dgm:pt modelId="{F5AD8AE6-7418-4CB7-9AA2-8C3CF0070EE0}" type="pres">
      <dgm:prSet presAssocID="{9ECBBF80-8497-4DFF-BB5D-1EF6B71CA894}" presName="compositeNode" presStyleCnt="0">
        <dgm:presLayoutVars>
          <dgm:bulletEnabled val="1"/>
        </dgm:presLayoutVars>
      </dgm:prSet>
      <dgm:spPr/>
    </dgm:pt>
    <dgm:pt modelId="{E06AC446-793D-4977-BE76-B6ACBD79EC3D}" type="pres">
      <dgm:prSet presAssocID="{9ECBBF80-8497-4DFF-BB5D-1EF6B71CA894}" presName="bgRect" presStyleLbl="node1" presStyleIdx="3" presStyleCnt="4"/>
      <dgm:spPr/>
      <dgm:t>
        <a:bodyPr/>
        <a:lstStyle/>
        <a:p>
          <a:endParaRPr lang="es-CO"/>
        </a:p>
      </dgm:t>
    </dgm:pt>
    <dgm:pt modelId="{2D1DCFEB-688C-4AD2-8685-92AB0BADCB21}" type="pres">
      <dgm:prSet presAssocID="{9ECBBF80-8497-4DFF-BB5D-1EF6B71CA894}" presName="parentNode" presStyleLbl="node1" presStyleIdx="3" presStyleCnt="4">
        <dgm:presLayoutVars>
          <dgm:chMax val="0"/>
          <dgm:bulletEnabled val="1"/>
        </dgm:presLayoutVars>
      </dgm:prSet>
      <dgm:spPr/>
      <dgm:t>
        <a:bodyPr/>
        <a:lstStyle/>
        <a:p>
          <a:endParaRPr lang="es-CO"/>
        </a:p>
      </dgm:t>
    </dgm:pt>
  </dgm:ptLst>
  <dgm:cxnLst>
    <dgm:cxn modelId="{83009344-C293-4BAB-A405-A7757284006D}" type="presOf" srcId="{E7DE9A02-9025-40B4-BCF1-C53E05680F92}" destId="{9C1930B7-154F-406D-9B88-2A4796E4B008}" srcOrd="0" destOrd="0" presId="urn:microsoft.com/office/officeart/2005/8/layout/hProcess7"/>
    <dgm:cxn modelId="{668D11F4-C005-4036-AADA-701B3FBF292B}" type="presOf" srcId="{9ECBBF80-8497-4DFF-BB5D-1EF6B71CA894}" destId="{2D1DCFEB-688C-4AD2-8685-92AB0BADCB21}" srcOrd="1" destOrd="0" presId="urn:microsoft.com/office/officeart/2005/8/layout/hProcess7"/>
    <dgm:cxn modelId="{5651E6DE-011E-43D6-BF77-0B1BBF6D07AF}" srcId="{31597A96-BDAB-4502-8E60-5FD582C84BCA}" destId="{47A3C56A-368A-4501-84EB-94FD17ADF328}" srcOrd="1" destOrd="0" parTransId="{57F6E695-B0F6-41FE-AE51-7ABADA43278D}" sibTransId="{07AF6CB7-A226-47E0-8EB8-A8F0F6605356}"/>
    <dgm:cxn modelId="{050F2A8D-FCB1-41E1-A43C-D675E9B1B024}" type="presOf" srcId="{4BFEFBF5-750D-4000-BEB0-11FA1BE7AAF1}" destId="{B3CE9B9E-3E9D-49A3-92AC-E97628F5BC15}" srcOrd="0" destOrd="1" presId="urn:microsoft.com/office/officeart/2005/8/layout/hProcess7"/>
    <dgm:cxn modelId="{A7DB81EF-7B4C-4796-A784-5B8D32A183A9}" type="presOf" srcId="{742D7678-8C02-4C4F-B434-B4886FA1D81F}" destId="{B3CE9B9E-3E9D-49A3-92AC-E97628F5BC15}" srcOrd="0" destOrd="2" presId="urn:microsoft.com/office/officeart/2005/8/layout/hProcess7"/>
    <dgm:cxn modelId="{7436A93B-FDCC-4676-9C83-53884E100F9D}" srcId="{31597A96-BDAB-4502-8E60-5FD582C84BCA}" destId="{08E53347-597A-473F-B8CD-2DA48628A525}" srcOrd="2" destOrd="0" parTransId="{CC7B08B5-DB0E-4206-992B-226DA47EB2DD}" sibTransId="{1647BEE3-1E61-404E-8C0E-D460F1E5187A}"/>
    <dgm:cxn modelId="{815F43A1-2E23-4A47-BA80-CFBA7A54D5EA}" type="presOf" srcId="{32269E25-0891-45A3-B535-BA6B2A3162F3}" destId="{9B8AA5F0-95E6-4C86-8FE5-9A4BA55C45A2}" srcOrd="0" destOrd="0" presId="urn:microsoft.com/office/officeart/2005/8/layout/hProcess7"/>
    <dgm:cxn modelId="{EFBAC275-77A8-491F-9120-4732F2EEEE0C}" srcId="{32269E25-0891-45A3-B535-BA6B2A3162F3}" destId="{4BFEFBF5-750D-4000-BEB0-11FA1BE7AAF1}" srcOrd="1" destOrd="0" parTransId="{64E0903A-A25D-493A-B414-0228503413D6}" sibTransId="{229FB739-8B90-4F9B-9BC6-D3FDE344CF42}"/>
    <dgm:cxn modelId="{EBB39E49-A5FE-4726-8ABB-76CBB3E38813}" srcId="{32269E25-0891-45A3-B535-BA6B2A3162F3}" destId="{742D7678-8C02-4C4F-B434-B4886FA1D81F}" srcOrd="2" destOrd="0" parTransId="{F5321D68-D905-469B-84AF-04E4570E31D7}" sibTransId="{AF2B3A89-0394-4E47-B2DA-3FBB15CBD26B}"/>
    <dgm:cxn modelId="{5A32C86D-133C-4345-9D73-BB40C233E282}" type="presOf" srcId="{47A3C56A-368A-4501-84EB-94FD17ADF328}" destId="{3DFDEB1A-6B77-46FA-A665-072830469ACE}" srcOrd="1" destOrd="0" presId="urn:microsoft.com/office/officeart/2005/8/layout/hProcess7"/>
    <dgm:cxn modelId="{6FB49AC3-9CE2-4FD3-91DF-C174EA65A479}" type="presOf" srcId="{08E53347-597A-473F-B8CD-2DA48628A525}" destId="{3C46FB18-4111-4AB0-A203-17A153B4D3C6}" srcOrd="1" destOrd="0" presId="urn:microsoft.com/office/officeart/2005/8/layout/hProcess7"/>
    <dgm:cxn modelId="{2EEC2BC6-DFF5-4AB6-A379-D1498E65BC18}" type="presOf" srcId="{D7438328-FB82-4B86-9FBE-12647EEF92DB}" destId="{AD6F315C-9F42-4CC0-A29B-9797BCDCEEAE}" srcOrd="0" destOrd="0" presId="urn:microsoft.com/office/officeart/2005/8/layout/hProcess7"/>
    <dgm:cxn modelId="{CFD5E192-7A6F-4E88-AD17-8AB44B8E5FDB}" type="presOf" srcId="{32269E25-0891-45A3-B535-BA6B2A3162F3}" destId="{57F47DEC-9C71-4474-9049-912D6B63A590}" srcOrd="1" destOrd="0" presId="urn:microsoft.com/office/officeart/2005/8/layout/hProcess7"/>
    <dgm:cxn modelId="{1A8726FB-2C44-41A1-86FB-8EC685857875}" type="presOf" srcId="{31597A96-BDAB-4502-8E60-5FD582C84BCA}" destId="{53B0C92D-0317-4271-8A3F-19B6EB70E956}" srcOrd="0" destOrd="0" presId="urn:microsoft.com/office/officeart/2005/8/layout/hProcess7"/>
    <dgm:cxn modelId="{80846BB9-A143-47E0-BA31-34CC6EB3719B}" srcId="{47A3C56A-368A-4501-84EB-94FD17ADF328}" destId="{D7438328-FB82-4B86-9FBE-12647EEF92DB}" srcOrd="0" destOrd="0" parTransId="{E79D901C-13E1-4A5B-9C19-DEF084B9BEC5}" sibTransId="{9FD089B8-CAC2-46E9-9FAB-56527B3401C1}"/>
    <dgm:cxn modelId="{B961D8B9-CD9B-4257-90B3-95F3651D9A82}" type="presOf" srcId="{47A3C56A-368A-4501-84EB-94FD17ADF328}" destId="{1195EE11-3447-4DA3-A8FB-83A122B5F98C}" srcOrd="0" destOrd="0" presId="urn:microsoft.com/office/officeart/2005/8/layout/hProcess7"/>
    <dgm:cxn modelId="{9C7B4A59-2783-404C-9F0E-A45E9191029F}" srcId="{31597A96-BDAB-4502-8E60-5FD582C84BCA}" destId="{9ECBBF80-8497-4DFF-BB5D-1EF6B71CA894}" srcOrd="3" destOrd="0" parTransId="{3ABA4677-CEBA-4AB4-BF84-F4689E9CDCBD}" sibTransId="{A5706B33-D104-4496-B7FA-D9C0DC2A077A}"/>
    <dgm:cxn modelId="{1EB83FF0-50F0-4505-A183-E3D1A3B2F3D1}" type="presOf" srcId="{9ECBBF80-8497-4DFF-BB5D-1EF6B71CA894}" destId="{E06AC446-793D-4977-BE76-B6ACBD79EC3D}" srcOrd="0" destOrd="0" presId="urn:microsoft.com/office/officeart/2005/8/layout/hProcess7"/>
    <dgm:cxn modelId="{38B56DF4-2619-4397-8366-0CC1B906B459}" srcId="{08E53347-597A-473F-B8CD-2DA48628A525}" destId="{E7DE9A02-9025-40B4-BCF1-C53E05680F92}" srcOrd="0" destOrd="0" parTransId="{6C1E25B2-3D57-4755-BBC1-49A209E79392}" sibTransId="{5E94B90E-8E34-4999-A6E5-148662FB275E}"/>
    <dgm:cxn modelId="{034D73F9-9FBA-4321-90F7-1697DC6630B3}" type="presOf" srcId="{17E5427E-CB18-4045-9632-215221180458}" destId="{B3CE9B9E-3E9D-49A3-92AC-E97628F5BC15}" srcOrd="0" destOrd="0" presId="urn:microsoft.com/office/officeart/2005/8/layout/hProcess7"/>
    <dgm:cxn modelId="{880D74D2-3434-4C43-B921-83B4B77E4BAE}" srcId="{32269E25-0891-45A3-B535-BA6B2A3162F3}" destId="{17E5427E-CB18-4045-9632-215221180458}" srcOrd="0" destOrd="0" parTransId="{38F619F4-A461-43AF-B98B-6CA0C29CC540}" sibTransId="{4DD0AB8C-E546-4CA5-8141-C24CA1A9E0EB}"/>
    <dgm:cxn modelId="{57A87234-492D-42EE-A192-69E97BB55757}" type="presOf" srcId="{08E53347-597A-473F-B8CD-2DA48628A525}" destId="{736FC111-CAA9-463D-9F20-71241C69D3BC}" srcOrd="0" destOrd="0" presId="urn:microsoft.com/office/officeart/2005/8/layout/hProcess7"/>
    <dgm:cxn modelId="{DE2338E5-84DE-466A-B37B-016389CD5F7B}" srcId="{31597A96-BDAB-4502-8E60-5FD582C84BCA}" destId="{32269E25-0891-45A3-B535-BA6B2A3162F3}" srcOrd="0" destOrd="0" parTransId="{E5A05ECD-D609-449E-A116-1159CED10E76}" sibTransId="{53205662-7C3B-4E5F-A5BE-BF8E34C9506D}"/>
    <dgm:cxn modelId="{65D1194D-2EF0-4AEA-ABA4-7029614D84BE}" type="presParOf" srcId="{53B0C92D-0317-4271-8A3F-19B6EB70E956}" destId="{9198C169-86FA-47D9-B4D8-8BA2EB460736}" srcOrd="0" destOrd="0" presId="urn:microsoft.com/office/officeart/2005/8/layout/hProcess7"/>
    <dgm:cxn modelId="{FF7BB7F2-59AD-46AC-BA1B-02F5EC2F031E}" type="presParOf" srcId="{9198C169-86FA-47D9-B4D8-8BA2EB460736}" destId="{9B8AA5F0-95E6-4C86-8FE5-9A4BA55C45A2}" srcOrd="0" destOrd="0" presId="urn:microsoft.com/office/officeart/2005/8/layout/hProcess7"/>
    <dgm:cxn modelId="{55AEC9EE-E74B-4A49-BB2F-CDC7B12F3D79}" type="presParOf" srcId="{9198C169-86FA-47D9-B4D8-8BA2EB460736}" destId="{57F47DEC-9C71-4474-9049-912D6B63A590}" srcOrd="1" destOrd="0" presId="urn:microsoft.com/office/officeart/2005/8/layout/hProcess7"/>
    <dgm:cxn modelId="{779935FF-81A7-409D-B564-4B11C4B1E10D}" type="presParOf" srcId="{9198C169-86FA-47D9-B4D8-8BA2EB460736}" destId="{B3CE9B9E-3E9D-49A3-92AC-E97628F5BC15}" srcOrd="2" destOrd="0" presId="urn:microsoft.com/office/officeart/2005/8/layout/hProcess7"/>
    <dgm:cxn modelId="{32CDB4FF-66D0-43BB-83BD-4CC9206F3816}" type="presParOf" srcId="{53B0C92D-0317-4271-8A3F-19B6EB70E956}" destId="{B2642311-316D-4B5F-93F5-5CD59D5CD2AB}" srcOrd="1" destOrd="0" presId="urn:microsoft.com/office/officeart/2005/8/layout/hProcess7"/>
    <dgm:cxn modelId="{504BA95D-EE2D-4501-9F49-39F77C2ED552}" type="presParOf" srcId="{53B0C92D-0317-4271-8A3F-19B6EB70E956}" destId="{01863D01-6584-4B3D-9C4C-355DBBDEAC36}" srcOrd="2" destOrd="0" presId="urn:microsoft.com/office/officeart/2005/8/layout/hProcess7"/>
    <dgm:cxn modelId="{6D8B113C-BD52-4CAD-B008-18E8173B1B24}" type="presParOf" srcId="{01863D01-6584-4B3D-9C4C-355DBBDEAC36}" destId="{A3A2B354-854E-4093-8F86-DC871359ED7F}" srcOrd="0" destOrd="0" presId="urn:microsoft.com/office/officeart/2005/8/layout/hProcess7"/>
    <dgm:cxn modelId="{A4A0F8D0-731C-4B58-8944-F46CE643AC7F}" type="presParOf" srcId="{01863D01-6584-4B3D-9C4C-355DBBDEAC36}" destId="{8A74F5FF-F7B0-47E7-B74C-64F44BF6D26D}" srcOrd="1" destOrd="0" presId="urn:microsoft.com/office/officeart/2005/8/layout/hProcess7"/>
    <dgm:cxn modelId="{CCDA1BDA-C4F1-4AFB-A9ED-F3D0CD0837B0}" type="presParOf" srcId="{01863D01-6584-4B3D-9C4C-355DBBDEAC36}" destId="{EA16948F-A40A-46A5-AB1D-51952D6A7357}" srcOrd="2" destOrd="0" presId="urn:microsoft.com/office/officeart/2005/8/layout/hProcess7"/>
    <dgm:cxn modelId="{BCC251BB-6924-47E6-A495-DDD90424B5F7}" type="presParOf" srcId="{53B0C92D-0317-4271-8A3F-19B6EB70E956}" destId="{D241B25B-5F5B-4299-BEFF-CAAB1FA26480}" srcOrd="3" destOrd="0" presId="urn:microsoft.com/office/officeart/2005/8/layout/hProcess7"/>
    <dgm:cxn modelId="{56282DD4-5814-4B3B-9135-A89D431D0A73}" type="presParOf" srcId="{53B0C92D-0317-4271-8A3F-19B6EB70E956}" destId="{393A8A8F-F979-4850-84EB-6D23968E5F3B}" srcOrd="4" destOrd="0" presId="urn:microsoft.com/office/officeart/2005/8/layout/hProcess7"/>
    <dgm:cxn modelId="{BA7F75CF-BD4C-4835-829D-ACAE4C87C5FD}" type="presParOf" srcId="{393A8A8F-F979-4850-84EB-6D23968E5F3B}" destId="{1195EE11-3447-4DA3-A8FB-83A122B5F98C}" srcOrd="0" destOrd="0" presId="urn:microsoft.com/office/officeart/2005/8/layout/hProcess7"/>
    <dgm:cxn modelId="{892033AD-D3BD-4B10-B32C-AE8111D672C3}" type="presParOf" srcId="{393A8A8F-F979-4850-84EB-6D23968E5F3B}" destId="{3DFDEB1A-6B77-46FA-A665-072830469ACE}" srcOrd="1" destOrd="0" presId="urn:microsoft.com/office/officeart/2005/8/layout/hProcess7"/>
    <dgm:cxn modelId="{BDA6CE75-5D80-49E6-9661-34CA7F68A1C0}" type="presParOf" srcId="{393A8A8F-F979-4850-84EB-6D23968E5F3B}" destId="{AD6F315C-9F42-4CC0-A29B-9797BCDCEEAE}" srcOrd="2" destOrd="0" presId="urn:microsoft.com/office/officeart/2005/8/layout/hProcess7"/>
    <dgm:cxn modelId="{D43BC42F-3BBB-4CC8-83F3-3EED6258717A}" type="presParOf" srcId="{53B0C92D-0317-4271-8A3F-19B6EB70E956}" destId="{343433F4-E7CE-4D28-AEAF-0EA45C05EBD5}" srcOrd="5" destOrd="0" presId="urn:microsoft.com/office/officeart/2005/8/layout/hProcess7"/>
    <dgm:cxn modelId="{B62AE5B1-040D-415C-A8A6-BC6BD2BE3D71}" type="presParOf" srcId="{53B0C92D-0317-4271-8A3F-19B6EB70E956}" destId="{D8C56AF9-A21C-4BDF-92FA-7BB17F0BDE20}" srcOrd="6" destOrd="0" presId="urn:microsoft.com/office/officeart/2005/8/layout/hProcess7"/>
    <dgm:cxn modelId="{A10D486F-AE62-4F2C-8CCD-DF565C3C152E}" type="presParOf" srcId="{D8C56AF9-A21C-4BDF-92FA-7BB17F0BDE20}" destId="{EF351668-FBE1-4AF1-B8F6-3E46FCFAB8A1}" srcOrd="0" destOrd="0" presId="urn:microsoft.com/office/officeart/2005/8/layout/hProcess7"/>
    <dgm:cxn modelId="{72BFFE0A-E653-46FB-B314-B82F6B92A887}" type="presParOf" srcId="{D8C56AF9-A21C-4BDF-92FA-7BB17F0BDE20}" destId="{091A0E80-9926-43B4-8924-A99BDC350C32}" srcOrd="1" destOrd="0" presId="urn:microsoft.com/office/officeart/2005/8/layout/hProcess7"/>
    <dgm:cxn modelId="{E1BE0086-4217-45AA-8BE8-71D6EE42C895}" type="presParOf" srcId="{D8C56AF9-A21C-4BDF-92FA-7BB17F0BDE20}" destId="{197548C9-DE07-41DB-8900-D3714A7F93D6}" srcOrd="2" destOrd="0" presId="urn:microsoft.com/office/officeart/2005/8/layout/hProcess7"/>
    <dgm:cxn modelId="{6812F6B2-810A-4881-AB1A-5D10AC3917EE}" type="presParOf" srcId="{53B0C92D-0317-4271-8A3F-19B6EB70E956}" destId="{F15CF089-283D-4AAF-A360-4A04FED6732C}" srcOrd="7" destOrd="0" presId="urn:microsoft.com/office/officeart/2005/8/layout/hProcess7"/>
    <dgm:cxn modelId="{23D635BB-1B89-40B9-9025-F3DC4FCCB847}" type="presParOf" srcId="{53B0C92D-0317-4271-8A3F-19B6EB70E956}" destId="{AAAE89DF-6023-472E-99CF-D5A4249E7F63}" srcOrd="8" destOrd="0" presId="urn:microsoft.com/office/officeart/2005/8/layout/hProcess7"/>
    <dgm:cxn modelId="{67CA2215-3DAE-44C6-A276-306789319788}" type="presParOf" srcId="{AAAE89DF-6023-472E-99CF-D5A4249E7F63}" destId="{736FC111-CAA9-463D-9F20-71241C69D3BC}" srcOrd="0" destOrd="0" presId="urn:microsoft.com/office/officeart/2005/8/layout/hProcess7"/>
    <dgm:cxn modelId="{BBF835D4-42B8-4CFB-AF0A-D4E33D1582DE}" type="presParOf" srcId="{AAAE89DF-6023-472E-99CF-D5A4249E7F63}" destId="{3C46FB18-4111-4AB0-A203-17A153B4D3C6}" srcOrd="1" destOrd="0" presId="urn:microsoft.com/office/officeart/2005/8/layout/hProcess7"/>
    <dgm:cxn modelId="{CE1CF28C-39B6-486F-8C2C-14625F98ECBD}" type="presParOf" srcId="{AAAE89DF-6023-472E-99CF-D5A4249E7F63}" destId="{9C1930B7-154F-406D-9B88-2A4796E4B008}" srcOrd="2" destOrd="0" presId="urn:microsoft.com/office/officeart/2005/8/layout/hProcess7"/>
    <dgm:cxn modelId="{DEC9411E-266D-487D-BFA9-4E62EC69FFE4}" type="presParOf" srcId="{53B0C92D-0317-4271-8A3F-19B6EB70E956}" destId="{D01B7DC7-DD9D-4CCE-B7C9-3F4B81F5DCCC}" srcOrd="9" destOrd="0" presId="urn:microsoft.com/office/officeart/2005/8/layout/hProcess7"/>
    <dgm:cxn modelId="{5C48427A-764D-4200-B25E-C4908118B184}" type="presParOf" srcId="{53B0C92D-0317-4271-8A3F-19B6EB70E956}" destId="{6500BB3C-E678-44F5-99D2-9856A9FC2AEB}" srcOrd="10" destOrd="0" presId="urn:microsoft.com/office/officeart/2005/8/layout/hProcess7"/>
    <dgm:cxn modelId="{6CECE62D-B441-4480-9198-3FD169E5AEB4}" type="presParOf" srcId="{6500BB3C-E678-44F5-99D2-9856A9FC2AEB}" destId="{578C72EF-1963-428C-82D4-2920A2B0AAF3}" srcOrd="0" destOrd="0" presId="urn:microsoft.com/office/officeart/2005/8/layout/hProcess7"/>
    <dgm:cxn modelId="{FE15A110-ED06-4B9B-91B8-D958CD98C681}" type="presParOf" srcId="{6500BB3C-E678-44F5-99D2-9856A9FC2AEB}" destId="{5D63F8D9-7103-471A-8650-29EF9850B61A}" srcOrd="1" destOrd="0" presId="urn:microsoft.com/office/officeart/2005/8/layout/hProcess7"/>
    <dgm:cxn modelId="{29A5F6C3-9AA2-402E-9B38-EA4591BB7519}" type="presParOf" srcId="{6500BB3C-E678-44F5-99D2-9856A9FC2AEB}" destId="{2404A463-F542-43D3-A62C-EF267FE57844}" srcOrd="2" destOrd="0" presId="urn:microsoft.com/office/officeart/2005/8/layout/hProcess7"/>
    <dgm:cxn modelId="{5C71E26E-B36A-43CD-9D8B-783DD7836B42}" type="presParOf" srcId="{53B0C92D-0317-4271-8A3F-19B6EB70E956}" destId="{E54B7F81-E483-42C0-A19F-0DAF55D651CB}" srcOrd="11" destOrd="0" presId="urn:microsoft.com/office/officeart/2005/8/layout/hProcess7"/>
    <dgm:cxn modelId="{271247DB-886A-44A7-82AB-D934EC06ECFF}" type="presParOf" srcId="{53B0C92D-0317-4271-8A3F-19B6EB70E956}" destId="{F5AD8AE6-7418-4CB7-9AA2-8C3CF0070EE0}" srcOrd="12" destOrd="0" presId="urn:microsoft.com/office/officeart/2005/8/layout/hProcess7"/>
    <dgm:cxn modelId="{DC803F7D-317A-409E-A230-54310889AA79}" type="presParOf" srcId="{F5AD8AE6-7418-4CB7-9AA2-8C3CF0070EE0}" destId="{E06AC446-793D-4977-BE76-B6ACBD79EC3D}" srcOrd="0" destOrd="0" presId="urn:microsoft.com/office/officeart/2005/8/layout/hProcess7"/>
    <dgm:cxn modelId="{C1135CF8-5CCF-45A7-9241-F11D38C8B299}" type="presParOf" srcId="{F5AD8AE6-7418-4CB7-9AA2-8C3CF0070EE0}" destId="{2D1DCFEB-688C-4AD2-8685-92AB0BADCB21}" srcOrd="1"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B76C58-56DD-43D9-B436-9648E8F26527}">
      <dsp:nvSpPr>
        <dsp:cNvPr id="0" name=""/>
        <dsp:cNvSpPr/>
      </dsp:nvSpPr>
      <dsp:spPr>
        <a:xfrm>
          <a:off x="-5003106" y="-766551"/>
          <a:ext cx="5958405" cy="5958405"/>
        </a:xfrm>
        <a:prstGeom prst="blockArc">
          <a:avLst>
            <a:gd name="adj1" fmla="val 18900000"/>
            <a:gd name="adj2" fmla="val 2700000"/>
            <a:gd name="adj3" fmla="val 363"/>
          </a:avLst>
        </a:pr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55B8F7-2708-48B2-B401-63718AB7B71D}">
      <dsp:nvSpPr>
        <dsp:cNvPr id="0" name=""/>
        <dsp:cNvSpPr/>
      </dsp:nvSpPr>
      <dsp:spPr>
        <a:xfrm>
          <a:off x="500235" y="340217"/>
          <a:ext cx="6436831" cy="68078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376" tIns="25400" rIns="25400" bIns="25400" numCol="1" spcCol="1270" anchor="ctr" anchorCtr="0">
          <a:noAutofit/>
        </a:bodyPr>
        <a:lstStyle/>
        <a:p>
          <a:pPr lvl="0" algn="l" defTabSz="444500">
            <a:lnSpc>
              <a:spcPct val="90000"/>
            </a:lnSpc>
            <a:spcBef>
              <a:spcPct val="0"/>
            </a:spcBef>
            <a:spcAft>
              <a:spcPct val="35000"/>
            </a:spcAft>
          </a:pPr>
          <a:r>
            <a:rPr lang="es-CO" sz="10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La identidad</a:t>
          </a:r>
          <a:r>
            <a:rPr lang="es-CO" sz="1000" kern="1200" dirty="0" smtClean="0">
              <a:solidFill>
                <a:schemeClr val="tx1"/>
              </a:solidFill>
              <a:latin typeface="Century Gothic" panose="020B0502020202020204" pitchFamily="34" charset="0"/>
            </a:rPr>
            <a:t>: sexo, edad, personalidad, nivel socioeconómico, trabajo, origen geográfico, pertenencia grupos y actitudes sociales. Este tipo de mensajes los transmite por ejemplo: el vestido, el rostro, la piel, el peinado y las manos, entre otros.</a:t>
          </a:r>
          <a:endParaRPr lang="es-CO" sz="1000" kern="1200" dirty="0">
            <a:solidFill>
              <a:schemeClr val="tx1"/>
            </a:solidFill>
            <a:latin typeface="Century Gothic" panose="020B0502020202020204" pitchFamily="34" charset="0"/>
          </a:endParaRPr>
        </a:p>
      </dsp:txBody>
      <dsp:txXfrm>
        <a:off x="500235" y="340217"/>
        <a:ext cx="6436831" cy="680788"/>
      </dsp:txXfrm>
    </dsp:sp>
    <dsp:sp modelId="{1AAF72A8-C8AA-4498-A42C-DC73B660CEB9}">
      <dsp:nvSpPr>
        <dsp:cNvPr id="0" name=""/>
        <dsp:cNvSpPr/>
      </dsp:nvSpPr>
      <dsp:spPr>
        <a:xfrm>
          <a:off x="74742" y="255118"/>
          <a:ext cx="850985" cy="850985"/>
        </a:xfrm>
        <a:prstGeom prst="ellipse">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5B71DD-8D97-43C4-84E9-7246FE6554A8}">
      <dsp:nvSpPr>
        <dsp:cNvPr id="0" name=""/>
        <dsp:cNvSpPr/>
      </dsp:nvSpPr>
      <dsp:spPr>
        <a:xfrm>
          <a:off x="890546" y="1361576"/>
          <a:ext cx="6046520" cy="680788"/>
        </a:xfrm>
        <a:prstGeom prst="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376" tIns="25400" rIns="25400" bIns="25400" numCol="1" spcCol="1270" anchor="ctr" anchorCtr="0">
          <a:noAutofit/>
        </a:bodyPr>
        <a:lstStyle/>
        <a:p>
          <a:pPr lvl="0" algn="l" defTabSz="444500">
            <a:lnSpc>
              <a:spcPct val="90000"/>
            </a:lnSpc>
            <a:spcBef>
              <a:spcPct val="0"/>
            </a:spcBef>
            <a:spcAft>
              <a:spcPct val="35000"/>
            </a:spcAft>
          </a:pPr>
          <a:r>
            <a:rPr lang="es-CO" sz="10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La capacidad de relación </a:t>
          </a:r>
          <a:r>
            <a:rPr lang="es-CO" sz="1000" kern="1200" dirty="0" smtClean="0">
              <a:solidFill>
                <a:schemeClr val="tx1"/>
              </a:solidFill>
              <a:latin typeface="Century Gothic" panose="020B0502020202020204" pitchFamily="34" charset="0"/>
            </a:rPr>
            <a:t>con otros: a cierta distancia un observador puede percibir las señales no verbales que indican que dos personas mantienen algún tipo de relación entre sí (signos de relación).</a:t>
          </a:r>
          <a:endParaRPr lang="es-CO" sz="1000" kern="1200" dirty="0">
            <a:solidFill>
              <a:schemeClr val="tx1"/>
            </a:solidFill>
            <a:latin typeface="Century Gothic" panose="020B0502020202020204" pitchFamily="34" charset="0"/>
          </a:endParaRPr>
        </a:p>
      </dsp:txBody>
      <dsp:txXfrm>
        <a:off x="890546" y="1361576"/>
        <a:ext cx="6046520" cy="680788"/>
      </dsp:txXfrm>
    </dsp:sp>
    <dsp:sp modelId="{04E6A75C-0B3A-494E-8ECA-3FC4399C5478}">
      <dsp:nvSpPr>
        <dsp:cNvPr id="0" name=""/>
        <dsp:cNvSpPr/>
      </dsp:nvSpPr>
      <dsp:spPr>
        <a:xfrm>
          <a:off x="465054" y="1276478"/>
          <a:ext cx="850985" cy="850985"/>
        </a:xfrm>
        <a:prstGeom prst="ellipse">
          <a:avLst/>
        </a:prstGeom>
        <a:solidFill>
          <a:schemeClr val="lt1">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sp>
    <dsp:sp modelId="{4B5F7F20-19B6-4AA8-BFBD-FA9696C7F046}">
      <dsp:nvSpPr>
        <dsp:cNvPr id="0" name=""/>
        <dsp:cNvSpPr/>
      </dsp:nvSpPr>
      <dsp:spPr>
        <a:xfrm>
          <a:off x="890546" y="2382936"/>
          <a:ext cx="6046520" cy="680788"/>
        </a:xfrm>
        <a:prstGeom prst="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376" tIns="25400" rIns="25400" bIns="25400" numCol="1" spcCol="1270" anchor="ctr" anchorCtr="0">
          <a:noAutofit/>
        </a:bodyPr>
        <a:lstStyle/>
        <a:p>
          <a:pPr lvl="0" algn="l" defTabSz="444500">
            <a:lnSpc>
              <a:spcPct val="90000"/>
            </a:lnSpc>
            <a:spcBef>
              <a:spcPct val="0"/>
            </a:spcBef>
            <a:spcAft>
              <a:spcPct val="35000"/>
            </a:spcAft>
          </a:pPr>
          <a:r>
            <a:rPr lang="es-CO" sz="10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Los sentimientos y emociones</a:t>
          </a:r>
          <a:r>
            <a:rPr lang="es-CO" sz="1000" kern="1200" dirty="0" smtClean="0">
              <a:solidFill>
                <a:schemeClr val="tx1"/>
              </a:solidFill>
              <a:latin typeface="Century Gothic" panose="020B0502020202020204" pitchFamily="34" charset="0"/>
            </a:rPr>
            <a:t>: los estados emocionales se evidencian primero a través de claves faciales y vocales. En general los movimientos del cuerpo actúan más bien como indicadores de la intensidad de la emoción que como indicadores del tipo de emoción sentida</a:t>
          </a:r>
          <a:r>
            <a:rPr lang="es-CO" sz="900" kern="1200" dirty="0" smtClean="0">
              <a:solidFill>
                <a:schemeClr val="tx1"/>
              </a:solidFill>
              <a:latin typeface="Century Gothic" panose="020B0502020202020204" pitchFamily="34" charset="0"/>
            </a:rPr>
            <a:t>.</a:t>
          </a:r>
          <a:endParaRPr lang="es-CO" sz="900" kern="1200" dirty="0">
            <a:solidFill>
              <a:schemeClr val="tx1"/>
            </a:solidFill>
            <a:latin typeface="Century Gothic" panose="020B0502020202020204" pitchFamily="34" charset="0"/>
          </a:endParaRPr>
        </a:p>
      </dsp:txBody>
      <dsp:txXfrm>
        <a:off x="890546" y="2382936"/>
        <a:ext cx="6046520" cy="680788"/>
      </dsp:txXfrm>
    </dsp:sp>
    <dsp:sp modelId="{587B2873-A9C6-485F-9BD1-EBFFBF19E694}">
      <dsp:nvSpPr>
        <dsp:cNvPr id="0" name=""/>
        <dsp:cNvSpPr/>
      </dsp:nvSpPr>
      <dsp:spPr>
        <a:xfrm>
          <a:off x="465054" y="2297838"/>
          <a:ext cx="850985" cy="850985"/>
        </a:xfrm>
        <a:prstGeom prst="ellipse">
          <a:avLst/>
        </a:prstGeom>
        <a:solidFill>
          <a:schemeClr val="lt1">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sp>
    <dsp:sp modelId="{8B54BD6C-8AAA-4AB8-93C9-A2907BBEB90A}">
      <dsp:nvSpPr>
        <dsp:cNvPr id="0" name=""/>
        <dsp:cNvSpPr/>
      </dsp:nvSpPr>
      <dsp:spPr>
        <a:xfrm>
          <a:off x="561127" y="3454892"/>
          <a:ext cx="6436831" cy="680788"/>
        </a:xfrm>
        <a:prstGeom prst="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376" tIns="25400" rIns="25400" bIns="25400" numCol="1" spcCol="1270" anchor="ctr" anchorCtr="0">
          <a:noAutofit/>
        </a:bodyPr>
        <a:lstStyle/>
        <a:p>
          <a:pPr lvl="0" algn="l" defTabSz="444500">
            <a:lnSpc>
              <a:spcPct val="90000"/>
            </a:lnSpc>
            <a:spcBef>
              <a:spcPct val="0"/>
            </a:spcBef>
            <a:spcAft>
              <a:spcPct val="35000"/>
            </a:spcAft>
          </a:pPr>
          <a:r>
            <a:rPr lang="es-CO" sz="1000" kern="1200" dirty="0" smtClean="0">
              <a:solidFill>
                <a:schemeClr val="tx1"/>
              </a:solidFill>
              <a:effectLst>
                <a:outerShdw blurRad="38100" dist="38100" dir="2700000" algn="tl">
                  <a:srgbClr val="000000">
                    <a:alpha val="43137"/>
                  </a:srgbClr>
                </a:outerShdw>
              </a:effectLst>
              <a:latin typeface="Century Gothic" panose="020B0502020202020204" pitchFamily="34" charset="0"/>
            </a:rPr>
            <a:t>Influencias sobre los otros y sobre sí mismo</a:t>
          </a:r>
          <a:r>
            <a:rPr lang="es-CO" sz="1000" kern="1200" dirty="0" smtClean="0">
              <a:solidFill>
                <a:schemeClr val="tx1"/>
              </a:solidFill>
              <a:latin typeface="Century Gothic" panose="020B0502020202020204" pitchFamily="34" charset="0"/>
            </a:rPr>
            <a:t>: las señales no verbales pueden desempeñar un</a:t>
          </a:r>
        </a:p>
        <a:p>
          <a:pPr lvl="0" algn="l" defTabSz="444500">
            <a:lnSpc>
              <a:spcPct val="90000"/>
            </a:lnSpc>
            <a:spcBef>
              <a:spcPct val="0"/>
            </a:spcBef>
            <a:spcAft>
              <a:spcPct val="35000"/>
            </a:spcAft>
          </a:pPr>
          <a:r>
            <a:rPr lang="es-CO" sz="1000" kern="1200" dirty="0" smtClean="0">
              <a:solidFill>
                <a:schemeClr val="tx1"/>
              </a:solidFill>
              <a:latin typeface="Century Gothic" panose="020B0502020202020204" pitchFamily="34" charset="0"/>
            </a:rPr>
            <a:t>papel importante en el convencimiento de otros. Las señales que comunican simpatía y aprobación de otros pueden resultar útiles en algunas situaciones de persuasión.</a:t>
          </a:r>
          <a:endParaRPr lang="es-CO" sz="1000" kern="1200" dirty="0">
            <a:solidFill>
              <a:schemeClr val="tx1"/>
            </a:solidFill>
            <a:latin typeface="Century Gothic" panose="020B0502020202020204" pitchFamily="34" charset="0"/>
          </a:endParaRPr>
        </a:p>
      </dsp:txBody>
      <dsp:txXfrm>
        <a:off x="561127" y="3454892"/>
        <a:ext cx="6436831" cy="680788"/>
      </dsp:txXfrm>
    </dsp:sp>
    <dsp:sp modelId="{AE2F2F7F-6DDF-4E4F-9567-E01399536A8A}">
      <dsp:nvSpPr>
        <dsp:cNvPr id="0" name=""/>
        <dsp:cNvSpPr/>
      </dsp:nvSpPr>
      <dsp:spPr>
        <a:xfrm>
          <a:off x="74742" y="3319197"/>
          <a:ext cx="850985" cy="850985"/>
        </a:xfrm>
        <a:prstGeom prst="ellipse">
          <a:avLst/>
        </a:prstGeom>
        <a:solidFill>
          <a:schemeClr val="lt1">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AA5F0-95E6-4C86-8FE5-9A4BA55C45A2}">
      <dsp:nvSpPr>
        <dsp:cNvPr id="0" name=""/>
        <dsp:cNvSpPr/>
      </dsp:nvSpPr>
      <dsp:spPr>
        <a:xfrm>
          <a:off x="0" y="1242657"/>
          <a:ext cx="1803291" cy="2163949"/>
        </a:xfrm>
        <a:prstGeom prst="roundRect">
          <a:avLst>
            <a:gd name="adj" fmla="val 5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CO" sz="2000" kern="1200" dirty="0"/>
        </a:p>
      </dsp:txBody>
      <dsp:txXfrm rot="16200000">
        <a:off x="-706890" y="1949547"/>
        <a:ext cx="1774438" cy="360658"/>
      </dsp:txXfrm>
    </dsp:sp>
    <dsp:sp modelId="{B3CE9B9E-3E9D-49A3-92AC-E97628F5BC15}">
      <dsp:nvSpPr>
        <dsp:cNvPr id="0" name=""/>
        <dsp:cNvSpPr/>
      </dsp:nvSpPr>
      <dsp:spPr>
        <a:xfrm>
          <a:off x="360658" y="1242657"/>
          <a:ext cx="1343451" cy="216394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4290" rIns="0" bIns="0" numCol="1" spcCol="1270" anchor="t" anchorCtr="0">
          <a:noAutofit/>
        </a:bodyPr>
        <a:lstStyle/>
        <a:p>
          <a:pPr lvl="0" algn="ctr" defTabSz="444500">
            <a:lnSpc>
              <a:spcPct val="90000"/>
            </a:lnSpc>
            <a:spcBef>
              <a:spcPct val="0"/>
            </a:spcBef>
            <a:spcAft>
              <a:spcPct val="35000"/>
            </a:spcAft>
          </a:pPr>
          <a:r>
            <a:rPr lang="es-CO" sz="1000" kern="1200" dirty="0" smtClean="0">
              <a:solidFill>
                <a:schemeClr val="tx1"/>
              </a:solidFill>
              <a:latin typeface="Century Gothic" panose="020B0502020202020204" pitchFamily="34" charset="0"/>
            </a:rPr>
            <a:t>La distancia de intimidad que abarca desde el contacto corporal directo hasta una distancia de</a:t>
          </a:r>
          <a:endParaRPr lang="es-CO" sz="1000" kern="1200" dirty="0">
            <a:solidFill>
              <a:schemeClr val="tx1"/>
            </a:solidFill>
            <a:latin typeface="Century Gothic" panose="020B0502020202020204" pitchFamily="34" charset="0"/>
          </a:endParaRPr>
        </a:p>
        <a:p>
          <a:pPr lvl="0" algn="ctr" defTabSz="444500">
            <a:lnSpc>
              <a:spcPct val="90000"/>
            </a:lnSpc>
            <a:spcBef>
              <a:spcPct val="0"/>
            </a:spcBef>
            <a:spcAft>
              <a:spcPct val="35000"/>
            </a:spcAft>
          </a:pPr>
          <a:r>
            <a:rPr lang="es-CO" sz="1000" kern="1200" dirty="0" smtClean="0">
              <a:solidFill>
                <a:schemeClr val="tx1"/>
              </a:solidFill>
              <a:latin typeface="Century Gothic" panose="020B0502020202020204" pitchFamily="34" charset="0"/>
            </a:rPr>
            <a:t>60 centímetros aproximadamente, cuando esa zona no es respetada por una persona extraña,</a:t>
          </a:r>
          <a:endParaRPr lang="es-CO" sz="1000" kern="1200" dirty="0">
            <a:solidFill>
              <a:schemeClr val="tx1"/>
            </a:solidFill>
            <a:latin typeface="Century Gothic" panose="020B0502020202020204" pitchFamily="34" charset="0"/>
          </a:endParaRPr>
        </a:p>
        <a:p>
          <a:pPr lvl="0" algn="ctr" defTabSz="444500">
            <a:lnSpc>
              <a:spcPct val="90000"/>
            </a:lnSpc>
            <a:spcBef>
              <a:spcPct val="0"/>
            </a:spcBef>
            <a:spcAft>
              <a:spcPct val="35000"/>
            </a:spcAft>
          </a:pPr>
          <a:r>
            <a:rPr lang="es-CO" sz="1000" kern="1200" dirty="0" smtClean="0">
              <a:solidFill>
                <a:schemeClr val="tx1"/>
              </a:solidFill>
              <a:latin typeface="Century Gothic" panose="020B0502020202020204" pitchFamily="34" charset="0"/>
            </a:rPr>
            <a:t>fácilmente provoca inquietud o molestia</a:t>
          </a:r>
          <a:r>
            <a:rPr lang="es-CO" sz="900" kern="1200" dirty="0" smtClean="0"/>
            <a:t>.</a:t>
          </a:r>
        </a:p>
      </dsp:txBody>
      <dsp:txXfrm>
        <a:off x="360658" y="1242657"/>
        <a:ext cx="1343451" cy="2163949"/>
      </dsp:txXfrm>
    </dsp:sp>
    <dsp:sp modelId="{1195EE11-3447-4DA3-A8FB-83A122B5F98C}">
      <dsp:nvSpPr>
        <dsp:cNvPr id="0" name=""/>
        <dsp:cNvSpPr/>
      </dsp:nvSpPr>
      <dsp:spPr>
        <a:xfrm>
          <a:off x="1869404" y="1223982"/>
          <a:ext cx="1803291" cy="2163949"/>
        </a:xfrm>
        <a:prstGeom prst="roundRect">
          <a:avLst>
            <a:gd name="adj" fmla="val 5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CO" sz="2000" kern="1200" dirty="0"/>
        </a:p>
      </dsp:txBody>
      <dsp:txXfrm rot="16200000">
        <a:off x="1162514" y="1930872"/>
        <a:ext cx="1774438" cy="360658"/>
      </dsp:txXfrm>
    </dsp:sp>
    <dsp:sp modelId="{8A74F5FF-F7B0-47E7-B74C-64F44BF6D26D}">
      <dsp:nvSpPr>
        <dsp:cNvPr id="0" name=""/>
        <dsp:cNvSpPr/>
      </dsp:nvSpPr>
      <dsp:spPr>
        <a:xfrm rot="5400000">
          <a:off x="1719375" y="2944267"/>
          <a:ext cx="318091" cy="270493"/>
        </a:xfrm>
        <a:prstGeom prst="flowChartExtract">
          <a:avLst/>
        </a:prstGeom>
        <a:solidFill>
          <a:schemeClr val="lt1">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6F315C-9F42-4CC0-A29B-9797BCDCEEAE}">
      <dsp:nvSpPr>
        <dsp:cNvPr id="0" name=""/>
        <dsp:cNvSpPr/>
      </dsp:nvSpPr>
      <dsp:spPr>
        <a:xfrm>
          <a:off x="2230062" y="1223982"/>
          <a:ext cx="1343451" cy="216394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4290" rIns="0" bIns="0" numCol="1" spcCol="1270" anchor="t" anchorCtr="0">
          <a:noAutofit/>
        </a:bodyPr>
        <a:lstStyle/>
        <a:p>
          <a:pPr lvl="0" algn="ctr" defTabSz="444500">
            <a:lnSpc>
              <a:spcPct val="90000"/>
            </a:lnSpc>
            <a:spcBef>
              <a:spcPct val="0"/>
            </a:spcBef>
            <a:spcAft>
              <a:spcPct val="35000"/>
            </a:spcAft>
          </a:pPr>
          <a:endParaRPr lang="es-CO" sz="1000" kern="1200" dirty="0" smtClean="0">
            <a:solidFill>
              <a:schemeClr val="tx1"/>
            </a:solidFill>
            <a:latin typeface="Century Gothic" panose="020B0502020202020204" pitchFamily="34" charset="0"/>
          </a:endParaRPr>
        </a:p>
        <a:p>
          <a:pPr lvl="0" algn="ctr" defTabSz="444500">
            <a:lnSpc>
              <a:spcPct val="90000"/>
            </a:lnSpc>
            <a:spcBef>
              <a:spcPct val="0"/>
            </a:spcBef>
            <a:spcAft>
              <a:spcPct val="35000"/>
            </a:spcAft>
          </a:pPr>
          <a:endParaRPr lang="es-CO" sz="1000" kern="1200" dirty="0" smtClean="0">
            <a:solidFill>
              <a:schemeClr val="tx1"/>
            </a:solidFill>
            <a:latin typeface="Century Gothic" panose="020B0502020202020204" pitchFamily="34" charset="0"/>
          </a:endParaRPr>
        </a:p>
        <a:p>
          <a:pPr lvl="0" algn="ctr" defTabSz="444500">
            <a:lnSpc>
              <a:spcPct val="90000"/>
            </a:lnSpc>
            <a:spcBef>
              <a:spcPct val="0"/>
            </a:spcBef>
            <a:spcAft>
              <a:spcPct val="35000"/>
            </a:spcAft>
          </a:pPr>
          <a:r>
            <a:rPr lang="es-CO" sz="1000" kern="1200" dirty="0" smtClean="0">
              <a:solidFill>
                <a:schemeClr val="tx1"/>
              </a:solidFill>
              <a:latin typeface="Century Gothic" panose="020B0502020202020204" pitchFamily="34" charset="0"/>
            </a:rPr>
            <a:t>La zona de distancia interpersonal se extiende de 60 a 160 centímetros aproximadamente, es la distancia que se observa en una reunión social que permite cierto grado de confianza</a:t>
          </a:r>
          <a:r>
            <a:rPr lang="es-CO" sz="1000" kern="1200" dirty="0" smtClean="0">
              <a:solidFill>
                <a:schemeClr val="tx1"/>
              </a:solidFill>
            </a:rPr>
            <a:t>.</a:t>
          </a:r>
          <a:endParaRPr lang="es-CO" sz="1000" kern="1200" dirty="0">
            <a:solidFill>
              <a:schemeClr val="tx1"/>
            </a:solidFill>
            <a:latin typeface="Century Gothic" panose="020B0502020202020204" pitchFamily="34" charset="0"/>
          </a:endParaRPr>
        </a:p>
      </dsp:txBody>
      <dsp:txXfrm>
        <a:off x="2230062" y="1223982"/>
        <a:ext cx="1343451" cy="2163949"/>
      </dsp:txXfrm>
    </dsp:sp>
    <dsp:sp modelId="{736FC111-CAA9-463D-9F20-71241C69D3BC}">
      <dsp:nvSpPr>
        <dsp:cNvPr id="0" name=""/>
        <dsp:cNvSpPr/>
      </dsp:nvSpPr>
      <dsp:spPr>
        <a:xfrm>
          <a:off x="3735810" y="1223982"/>
          <a:ext cx="1803291" cy="2163949"/>
        </a:xfrm>
        <a:prstGeom prst="roundRect">
          <a:avLst>
            <a:gd name="adj" fmla="val 5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CO" sz="2000" kern="1200" dirty="0"/>
        </a:p>
      </dsp:txBody>
      <dsp:txXfrm rot="16200000">
        <a:off x="3028920" y="1930872"/>
        <a:ext cx="1774438" cy="360658"/>
      </dsp:txXfrm>
    </dsp:sp>
    <dsp:sp modelId="{091A0E80-9926-43B4-8924-A99BDC350C32}">
      <dsp:nvSpPr>
        <dsp:cNvPr id="0" name=""/>
        <dsp:cNvSpPr/>
      </dsp:nvSpPr>
      <dsp:spPr>
        <a:xfrm rot="5400000">
          <a:off x="3585781" y="2944267"/>
          <a:ext cx="318091" cy="270493"/>
        </a:xfrm>
        <a:prstGeom prst="flowChartExtract">
          <a:avLst/>
        </a:prstGeom>
        <a:solidFill>
          <a:schemeClr val="lt1">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sp>
    <dsp:sp modelId="{9C1930B7-154F-406D-9B88-2A4796E4B008}">
      <dsp:nvSpPr>
        <dsp:cNvPr id="0" name=""/>
        <dsp:cNvSpPr/>
      </dsp:nvSpPr>
      <dsp:spPr>
        <a:xfrm>
          <a:off x="4096468" y="1223982"/>
          <a:ext cx="1343451" cy="216394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34290" rIns="0" bIns="0" numCol="1" spcCol="1270" anchor="t" anchorCtr="0">
          <a:noAutofit/>
        </a:bodyPr>
        <a:lstStyle/>
        <a:p>
          <a:pPr lvl="0" algn="ctr" defTabSz="444500">
            <a:lnSpc>
              <a:spcPct val="90000"/>
            </a:lnSpc>
            <a:spcBef>
              <a:spcPct val="0"/>
            </a:spcBef>
            <a:spcAft>
              <a:spcPct val="35000"/>
            </a:spcAft>
          </a:pPr>
          <a:endParaRPr lang="es-CO" sz="1000" kern="1200" dirty="0" smtClean="0">
            <a:solidFill>
              <a:schemeClr val="tx1"/>
            </a:solidFill>
            <a:latin typeface="Century Gothic" panose="020B0502020202020204" pitchFamily="34" charset="0"/>
          </a:endParaRPr>
        </a:p>
        <a:p>
          <a:pPr lvl="0" algn="ctr" defTabSz="444500">
            <a:lnSpc>
              <a:spcPct val="90000"/>
            </a:lnSpc>
            <a:spcBef>
              <a:spcPct val="0"/>
            </a:spcBef>
            <a:spcAft>
              <a:spcPct val="35000"/>
            </a:spcAft>
          </a:pPr>
          <a:endParaRPr lang="es-CO" sz="1000" kern="1200" dirty="0" smtClean="0">
            <a:solidFill>
              <a:schemeClr val="tx1"/>
            </a:solidFill>
            <a:latin typeface="Century Gothic" panose="020B0502020202020204" pitchFamily="34" charset="0"/>
          </a:endParaRPr>
        </a:p>
        <a:p>
          <a:pPr lvl="0" algn="ctr" defTabSz="444500">
            <a:lnSpc>
              <a:spcPct val="90000"/>
            </a:lnSpc>
            <a:spcBef>
              <a:spcPct val="0"/>
            </a:spcBef>
            <a:spcAft>
              <a:spcPct val="35000"/>
            </a:spcAft>
          </a:pPr>
          <a:r>
            <a:rPr lang="es-CO" sz="1000" kern="1200" dirty="0" smtClean="0">
              <a:solidFill>
                <a:schemeClr val="tx1"/>
              </a:solidFill>
              <a:latin typeface="Century Gothic" panose="020B0502020202020204" pitchFamily="34" charset="0"/>
            </a:rPr>
            <a:t>En el área de distancia social es donde se encuentran los asuntos impersonales, entre 1,5 y 2 metros, a esa distancia se habla con los clientes, visitantes y desconocidos</a:t>
          </a:r>
          <a:r>
            <a:rPr lang="es-CO" sz="1000" kern="1200" dirty="0" smtClean="0">
              <a:latin typeface="Century Gothic" panose="020B0502020202020204" pitchFamily="34" charset="0"/>
            </a:rPr>
            <a:t>.</a:t>
          </a:r>
          <a:endParaRPr lang="es-CO" sz="1000" kern="1200" dirty="0">
            <a:latin typeface="Century Gothic" panose="020B0502020202020204" pitchFamily="34" charset="0"/>
          </a:endParaRPr>
        </a:p>
      </dsp:txBody>
      <dsp:txXfrm>
        <a:off x="4096468" y="1223982"/>
        <a:ext cx="1343451" cy="2163949"/>
      </dsp:txXfrm>
    </dsp:sp>
    <dsp:sp modelId="{E06AC446-793D-4977-BE76-B6ACBD79EC3D}">
      <dsp:nvSpPr>
        <dsp:cNvPr id="0" name=""/>
        <dsp:cNvSpPr/>
      </dsp:nvSpPr>
      <dsp:spPr>
        <a:xfrm>
          <a:off x="5602216" y="1223982"/>
          <a:ext cx="1803291" cy="2163949"/>
        </a:xfrm>
        <a:prstGeom prst="roundRect">
          <a:avLst>
            <a:gd name="adj" fmla="val 5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lvl="0" algn="r" defTabSz="889000">
            <a:lnSpc>
              <a:spcPct val="90000"/>
            </a:lnSpc>
            <a:spcBef>
              <a:spcPct val="0"/>
            </a:spcBef>
            <a:spcAft>
              <a:spcPct val="35000"/>
            </a:spcAft>
          </a:pPr>
          <a:endParaRPr lang="es-CO" sz="2000" kern="1200" dirty="0"/>
        </a:p>
      </dsp:txBody>
      <dsp:txXfrm rot="16200000">
        <a:off x="4895326" y="1930872"/>
        <a:ext cx="1774438" cy="360658"/>
      </dsp:txXfrm>
    </dsp:sp>
    <dsp:sp modelId="{5D63F8D9-7103-471A-8650-29EF9850B61A}">
      <dsp:nvSpPr>
        <dsp:cNvPr id="0" name=""/>
        <dsp:cNvSpPr/>
      </dsp:nvSpPr>
      <dsp:spPr>
        <a:xfrm rot="5400000">
          <a:off x="5452187" y="2944267"/>
          <a:ext cx="318091" cy="270493"/>
        </a:xfrm>
        <a:prstGeom prst="flowChartExtract">
          <a:avLst/>
        </a:prstGeom>
        <a:solidFill>
          <a:schemeClr val="lt1">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C09B9D-4833-48A3-A23D-825DFB5BE4FE}" type="datetimeFigureOut">
              <a:rPr lang="es-CO" smtClean="0"/>
              <a:t>16/05/2016</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6FE1B5-B75F-46DF-855D-AE68C98A8C3E}" type="slidenum">
              <a:rPr lang="es-CO" smtClean="0"/>
              <a:t>‹Nº›</a:t>
            </a:fld>
            <a:endParaRPr lang="es-CO"/>
          </a:p>
        </p:txBody>
      </p:sp>
    </p:spTree>
    <p:extLst>
      <p:ext uri="{BB962C8B-B14F-4D97-AF65-F5344CB8AC3E}">
        <p14:creationId xmlns:p14="http://schemas.microsoft.com/office/powerpoint/2010/main" val="4044507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AC6FE1B5-B75F-46DF-855D-AE68C98A8C3E}" type="slidenum">
              <a:rPr lang="es-CO" smtClean="0"/>
              <a:t>2</a:t>
            </a:fld>
            <a:endParaRPr lang="es-CO" dirty="0"/>
          </a:p>
        </p:txBody>
      </p:sp>
    </p:spTree>
    <p:extLst>
      <p:ext uri="{BB962C8B-B14F-4D97-AF65-F5344CB8AC3E}">
        <p14:creationId xmlns:p14="http://schemas.microsoft.com/office/powerpoint/2010/main" val="1479342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Para mejorar la asertividad debemos tener en cuenta cuatro espacios o distancia que mantenemos con otros al comunicarnos, los cuales pueden afectar la comunicación. Si estamos muy cerca sin tener la suficiente confianza puede interpretarse como una agresión y si estamos muy lejos tratando un tema personal como una confrontación. La cinésica o ciencia del lenguaje corporal ha descubierto cuatro zonas principales de distancias con las que, sin palabras expresamos nuestro deseo de contacto: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21</a:t>
            </a:fld>
            <a:endParaRPr lang="es-CO"/>
          </a:p>
        </p:txBody>
      </p:sp>
    </p:spTree>
    <p:extLst>
      <p:ext uri="{BB962C8B-B14F-4D97-AF65-F5344CB8AC3E}">
        <p14:creationId xmlns:p14="http://schemas.microsoft.com/office/powerpoint/2010/main" val="1901087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err="1" smtClean="0"/>
              <a:t>Señ@r</a:t>
            </a:r>
            <a:r>
              <a:rPr lang="es-CO" dirty="0" smtClean="0"/>
              <a:t> facilitador de clic a La imagen y se le abrirá toda la información sobre modelos mentales y comunicación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22</a:t>
            </a:fld>
            <a:endParaRPr lang="es-CO"/>
          </a:p>
        </p:txBody>
      </p:sp>
    </p:spTree>
    <p:extLst>
      <p:ext uri="{BB962C8B-B14F-4D97-AF65-F5344CB8AC3E}">
        <p14:creationId xmlns:p14="http://schemas.microsoft.com/office/powerpoint/2010/main" val="1996757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26</a:t>
            </a:fld>
            <a:endParaRPr lang="es-CO"/>
          </a:p>
        </p:txBody>
      </p:sp>
    </p:spTree>
    <p:extLst>
      <p:ext uri="{BB962C8B-B14F-4D97-AF65-F5344CB8AC3E}">
        <p14:creationId xmlns:p14="http://schemas.microsoft.com/office/powerpoint/2010/main" val="2987318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27</a:t>
            </a:fld>
            <a:endParaRPr lang="es-CO"/>
          </a:p>
        </p:txBody>
      </p:sp>
    </p:spTree>
    <p:extLst>
      <p:ext uri="{BB962C8B-B14F-4D97-AF65-F5344CB8AC3E}">
        <p14:creationId xmlns:p14="http://schemas.microsoft.com/office/powerpoint/2010/main" val="2426964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Señor facilitador dele clic a la flecha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29</a:t>
            </a:fld>
            <a:endParaRPr lang="es-CO"/>
          </a:p>
        </p:txBody>
      </p:sp>
    </p:spTree>
    <p:extLst>
      <p:ext uri="{BB962C8B-B14F-4D97-AF65-F5344CB8AC3E}">
        <p14:creationId xmlns:p14="http://schemas.microsoft.com/office/powerpoint/2010/main" val="1430356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CO" sz="1200" b="0" i="0" u="none" strike="noStrike" kern="1200" baseline="0" dirty="0" smtClean="0">
                <a:solidFill>
                  <a:schemeClr val="tx1"/>
                </a:solidFill>
                <a:latin typeface="+mn-lt"/>
                <a:ea typeface="+mn-ea"/>
                <a:cs typeface="+mn-cs"/>
              </a:rPr>
              <a:t>Encontramos que la mujer en términos generales, tiende a habla con un número de palabras mucho mayor que las utilizadas por los hombres, y su significado a ser más emocional, expresando frases que denotan sentimientos, mientras que el hombre es más directo, no utiliza muy a menudo estas expresiones y suele ser parco aunque se refiera a algo triste o algo alegre. Reúnanse en grupo con algunos de las asistentes al taller, revisen y debatan sobre las dos figuras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30</a:t>
            </a:fld>
            <a:endParaRPr lang="es-CO"/>
          </a:p>
        </p:txBody>
      </p:sp>
    </p:spTree>
    <p:extLst>
      <p:ext uri="{BB962C8B-B14F-4D97-AF65-F5344CB8AC3E}">
        <p14:creationId xmlns:p14="http://schemas.microsoft.com/office/powerpoint/2010/main" val="2664508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Se habla de comunicación adecuada o verdadera cuando el mensaje recibido por el receptor es el mismo que el mensaje enviado por el emisor. Para que este mensaje pueda ser enviado y recibido se necesita de un medio que lo transporte, es decir, de un canal que es como el vehículo que lleva el mensaje hasta el receptor.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31</a:t>
            </a:fld>
            <a:endParaRPr lang="es-CO"/>
          </a:p>
        </p:txBody>
      </p:sp>
    </p:spTree>
    <p:extLst>
      <p:ext uri="{BB962C8B-B14F-4D97-AF65-F5344CB8AC3E}">
        <p14:creationId xmlns:p14="http://schemas.microsoft.com/office/powerpoint/2010/main" val="14290193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EMIREC es el nombre que </a:t>
            </a:r>
            <a:r>
              <a:rPr lang="es-CO" sz="1200" b="0" i="0" u="none" strike="noStrike" kern="1200" baseline="0" dirty="0" err="1" smtClean="0">
                <a:solidFill>
                  <a:schemeClr val="tx1"/>
                </a:solidFill>
                <a:latin typeface="+mn-lt"/>
                <a:ea typeface="+mn-ea"/>
                <a:cs typeface="+mn-cs"/>
              </a:rPr>
              <a:t>Cloutier</a:t>
            </a:r>
            <a:r>
              <a:rPr lang="es-CO" sz="1200" b="0" i="0" u="none" strike="noStrike" kern="1200" baseline="0" dirty="0" smtClean="0">
                <a:solidFill>
                  <a:schemeClr val="tx1"/>
                </a:solidFill>
                <a:latin typeface="+mn-lt"/>
                <a:ea typeface="+mn-ea"/>
                <a:cs typeface="+mn-cs"/>
              </a:rPr>
              <a:t> (lingüista francés) le ha dado a la fusión de esos dos elementos del proceso de comunicación. Es importante resaltar que actualmente ya no se habla de receptor sino de perceptor, ya que más que recibir lo que hace es percibir.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33</a:t>
            </a:fld>
            <a:endParaRPr lang="es-CO"/>
          </a:p>
        </p:txBody>
      </p:sp>
    </p:spTree>
    <p:extLst>
      <p:ext uri="{BB962C8B-B14F-4D97-AF65-F5344CB8AC3E}">
        <p14:creationId xmlns:p14="http://schemas.microsoft.com/office/powerpoint/2010/main" val="371284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Cuando se mejora la comunicación no solo se crece como persona en todas las facetas de la interacción social, si no que se comienza a cuidar del otro, porque las relaciones asertivas optimizan recursos y reducen las desviaciones de los malos entendidos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34</a:t>
            </a:fld>
            <a:endParaRPr lang="es-CO"/>
          </a:p>
        </p:txBody>
      </p:sp>
    </p:spTree>
    <p:extLst>
      <p:ext uri="{BB962C8B-B14F-4D97-AF65-F5344CB8AC3E}">
        <p14:creationId xmlns:p14="http://schemas.microsoft.com/office/powerpoint/2010/main" val="14676693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sz="1200" dirty="0" smtClean="0">
                <a:solidFill>
                  <a:srgbClr val="000000"/>
                </a:solidFill>
                <a:latin typeface="Century Gothic" panose="020B0502020202020204" pitchFamily="34" charset="0"/>
              </a:rPr>
              <a:t>La comunicación dentro de una empresa puede adquirir un carácter jerárquico, basado en órdenes y mandatos, aceptación de políticas, entre otros. Es por ello que hay que rescatar la importancia de las relaciones interpersonales y la cooperación entre todos los niveles jerárquicos. La productividad en una empresa está muy relacionada con los estilos de comunicación</a:t>
            </a:r>
            <a:r>
              <a:rPr lang="es-CO" dirty="0" smtClean="0">
                <a:solidFill>
                  <a:srgbClr val="000000"/>
                </a:solidFill>
                <a:latin typeface="Century Gothic" panose="020B0502020202020204" pitchFamily="34" charset="0"/>
              </a:rPr>
              <a:t>. </a:t>
            </a:r>
            <a:endParaRPr lang="es-CO" dirty="0" smtClean="0">
              <a:latin typeface="Century Gothic" panose="020B0502020202020204" pitchFamily="34" charset="0"/>
            </a:endParaRPr>
          </a:p>
          <a:p>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38</a:t>
            </a:fld>
            <a:endParaRPr lang="es-CO"/>
          </a:p>
        </p:txBody>
      </p:sp>
    </p:spTree>
    <p:extLst>
      <p:ext uri="{BB962C8B-B14F-4D97-AF65-F5344CB8AC3E}">
        <p14:creationId xmlns:p14="http://schemas.microsoft.com/office/powerpoint/2010/main" val="3547293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Validar</a:t>
            </a:r>
            <a:r>
              <a:rPr lang="es-CO" baseline="0" dirty="0" smtClean="0"/>
              <a:t> con los estudiantes los presaberes</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3</a:t>
            </a:fld>
            <a:endParaRPr lang="es-CO" dirty="0"/>
          </a:p>
        </p:txBody>
      </p:sp>
    </p:spTree>
    <p:extLst>
      <p:ext uri="{BB962C8B-B14F-4D97-AF65-F5344CB8AC3E}">
        <p14:creationId xmlns:p14="http://schemas.microsoft.com/office/powerpoint/2010/main" val="39055868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42</a:t>
            </a:fld>
            <a:endParaRPr lang="es-CO"/>
          </a:p>
        </p:txBody>
      </p:sp>
    </p:spTree>
    <p:extLst>
      <p:ext uri="{BB962C8B-B14F-4D97-AF65-F5344CB8AC3E}">
        <p14:creationId xmlns:p14="http://schemas.microsoft.com/office/powerpoint/2010/main" val="304873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4</a:t>
            </a:fld>
            <a:endParaRPr lang="es-CO" dirty="0"/>
          </a:p>
        </p:txBody>
      </p:sp>
    </p:spTree>
    <p:extLst>
      <p:ext uri="{BB962C8B-B14F-4D97-AF65-F5344CB8AC3E}">
        <p14:creationId xmlns:p14="http://schemas.microsoft.com/office/powerpoint/2010/main" val="1960295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lnSpc>
                <a:spcPct val="150000"/>
              </a:lnSpc>
            </a:pPr>
            <a:endParaRPr lang="es-CO" sz="1200" dirty="0" smtClean="0">
              <a:solidFill>
                <a:srgbClr val="000000"/>
              </a:solidFill>
              <a:latin typeface="Century Gothic" panose="020B0502020202020204" pitchFamily="34" charset="0"/>
            </a:endParaRPr>
          </a:p>
        </p:txBody>
      </p:sp>
      <p:sp>
        <p:nvSpPr>
          <p:cNvPr id="4" name="Marcador de número de diapositiva 3"/>
          <p:cNvSpPr>
            <a:spLocks noGrp="1"/>
          </p:cNvSpPr>
          <p:nvPr>
            <p:ph type="sldNum" sz="quarter" idx="10"/>
          </p:nvPr>
        </p:nvSpPr>
        <p:spPr/>
        <p:txBody>
          <a:bodyPr/>
          <a:lstStyle/>
          <a:p>
            <a:fld id="{AC6FE1B5-B75F-46DF-855D-AE68C98A8C3E}" type="slidenum">
              <a:rPr lang="es-CO" smtClean="0"/>
              <a:t>5</a:t>
            </a:fld>
            <a:endParaRPr lang="es-CO" dirty="0"/>
          </a:p>
        </p:txBody>
      </p:sp>
    </p:spTree>
    <p:extLst>
      <p:ext uri="{BB962C8B-B14F-4D97-AF65-F5344CB8AC3E}">
        <p14:creationId xmlns:p14="http://schemas.microsoft.com/office/powerpoint/2010/main" val="2342326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Estas presuposiciones no tienen carácter de certeza absoluta; pero si se toman como ciertas o verdaderas constituyen recursos para optimizarán la vida y las relaciones con los demás y consigo mismo”. Dentro de estas presuposiciones se encuentra la siguiente: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7</a:t>
            </a:fld>
            <a:endParaRPr lang="es-CO" dirty="0"/>
          </a:p>
        </p:txBody>
      </p:sp>
    </p:spTree>
    <p:extLst>
      <p:ext uri="{BB962C8B-B14F-4D97-AF65-F5344CB8AC3E}">
        <p14:creationId xmlns:p14="http://schemas.microsoft.com/office/powerpoint/2010/main" val="843786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“En un primer acercamiento a la definición de comunicación, se puede hacer desde la etimología, que es el estudio del significado y origen de las palabras. La palabra comunicación deriva del latín communicare, que significa compartir algo, poner en común. Por lo tanto, la comunicación es un fenómeno inherente a la relación que los seres vivos mantienen cuando se encuentran en grupo. A través de la comunicación las personas o animales obtienen información respecto a su entorno y pueden compartirla con el resto” (Arango Arcila, 1997). “Tradicionalmente, la comunicación se ha definido como: el intercambio de sentimientos, opiniones, o cualquier otro tipo de información mediante habla, escritura u otro tipo de señales.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12</a:t>
            </a:fld>
            <a:endParaRPr lang="es-CO" dirty="0"/>
          </a:p>
        </p:txBody>
      </p:sp>
    </p:spTree>
    <p:extLst>
      <p:ext uri="{BB962C8B-B14F-4D97-AF65-F5344CB8AC3E}">
        <p14:creationId xmlns:p14="http://schemas.microsoft.com/office/powerpoint/2010/main" val="800192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sz="1200" b="0" i="0" u="none" strike="noStrike" kern="1200" baseline="0" dirty="0" smtClean="0">
                <a:solidFill>
                  <a:schemeClr val="tx1"/>
                </a:solidFill>
                <a:latin typeface="+mn-lt"/>
                <a:ea typeface="+mn-ea"/>
                <a:cs typeface="+mn-cs"/>
              </a:rPr>
              <a:t>asumir el compromiso real de corregirlos. </a:t>
            </a:r>
          </a:p>
          <a:p>
            <a:r>
              <a:rPr lang="es-CO" sz="1200" b="0" i="0" u="none" strike="noStrike" kern="1200" baseline="0" dirty="0" smtClean="0">
                <a:solidFill>
                  <a:schemeClr val="tx1"/>
                </a:solidFill>
                <a:latin typeface="+mn-lt"/>
                <a:ea typeface="+mn-ea"/>
                <a:cs typeface="+mn-cs"/>
              </a:rPr>
              <a:t>• En vez de decir “es muy perezoso”, es mejor decir, “tal día hizo pereza porque”. No generalice. </a:t>
            </a:r>
          </a:p>
          <a:p>
            <a:r>
              <a:rPr lang="es-CO" sz="1200" b="0" i="0" u="none" strike="noStrike" kern="1200" baseline="0" dirty="0" smtClean="0">
                <a:solidFill>
                  <a:schemeClr val="tx1"/>
                </a:solidFill>
                <a:latin typeface="+mn-lt"/>
                <a:ea typeface="+mn-ea"/>
                <a:cs typeface="+mn-cs"/>
              </a:rPr>
              <a:t>• Asegurar la comprensión del mensaje: con frecuencia las discusiones tienen su origen en una situación tan sencilla como: yo dije y el entendió. </a:t>
            </a:r>
          </a:p>
          <a:p>
            <a:r>
              <a:rPr lang="es-CO" sz="1200" b="0" i="0" u="none" strike="noStrike" kern="1200" baseline="0" dirty="0" smtClean="0">
                <a:solidFill>
                  <a:schemeClr val="tx1"/>
                </a:solidFill>
                <a:latin typeface="+mn-lt"/>
                <a:ea typeface="+mn-ea"/>
                <a:cs typeface="+mn-cs"/>
              </a:rPr>
              <a:t>• Por más sencillo que sea el tema, resumir con sus palabras lo que ha entendido y pedir al interlocutor que haga lo mismo. </a:t>
            </a:r>
          </a:p>
          <a:p>
            <a:r>
              <a:rPr lang="es-CO" sz="1200" b="0" i="0" u="none" strike="noStrike" kern="1200" baseline="0" dirty="0" smtClean="0">
                <a:solidFill>
                  <a:schemeClr val="tx1"/>
                </a:solidFill>
                <a:latin typeface="+mn-lt"/>
                <a:ea typeface="+mn-ea"/>
                <a:cs typeface="+mn-cs"/>
              </a:rPr>
              <a:t>• Se logra una comunicación verdadera si se está interesado en el lenguaje de la otra persona, se escucha atentamente y se pone en el lugar del otro. </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15</a:t>
            </a:fld>
            <a:endParaRPr lang="es-CO"/>
          </a:p>
        </p:txBody>
      </p:sp>
    </p:spTree>
    <p:extLst>
      <p:ext uri="{BB962C8B-B14F-4D97-AF65-F5344CB8AC3E}">
        <p14:creationId xmlns:p14="http://schemas.microsoft.com/office/powerpoint/2010/main" val="3660163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err="1" smtClean="0"/>
              <a:t>Señ@r</a:t>
            </a:r>
            <a:r>
              <a:rPr lang="es-CO" dirty="0" smtClean="0"/>
              <a:t> facilitador</a:t>
            </a:r>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19</a:t>
            </a:fld>
            <a:endParaRPr lang="es-CO"/>
          </a:p>
        </p:txBody>
      </p:sp>
    </p:spTree>
    <p:extLst>
      <p:ext uri="{BB962C8B-B14F-4D97-AF65-F5344CB8AC3E}">
        <p14:creationId xmlns:p14="http://schemas.microsoft.com/office/powerpoint/2010/main" val="2623641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C6FE1B5-B75F-46DF-855D-AE68C98A8C3E}" type="slidenum">
              <a:rPr lang="es-CO" smtClean="0"/>
              <a:t>20</a:t>
            </a:fld>
            <a:endParaRPr lang="es-CO"/>
          </a:p>
        </p:txBody>
      </p:sp>
    </p:spTree>
    <p:extLst>
      <p:ext uri="{BB962C8B-B14F-4D97-AF65-F5344CB8AC3E}">
        <p14:creationId xmlns:p14="http://schemas.microsoft.com/office/powerpoint/2010/main" val="11982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C6DC134E-090C-CC40-8E1B-F474AC2BA0BC}" type="datetimeFigureOut">
              <a:rPr lang="es-ES" smtClean="0"/>
              <a:t>16/05/2016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3933627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C6DC134E-090C-CC40-8E1B-F474AC2BA0BC}" type="datetimeFigureOut">
              <a:rPr lang="es-ES" smtClean="0"/>
              <a:t>16/05/2016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2546847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C6DC134E-090C-CC40-8E1B-F474AC2BA0BC}" type="datetimeFigureOut">
              <a:rPr lang="es-ES" smtClean="0"/>
              <a:t>16/05/2016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3167370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574505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897458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3005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21735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8343736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407161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73384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46445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C6DC134E-090C-CC40-8E1B-F474AC2BA0BC}" type="datetimeFigureOut">
              <a:rPr lang="es-ES" smtClean="0"/>
              <a:t>16/05/2016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2891787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289190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62594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863069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C6DC134E-090C-CC40-8E1B-F474AC2BA0BC}" type="datetimeFigureOut">
              <a:rPr lang="es-ES" smtClean="0"/>
              <a:t>16/05/2016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3174190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C6DC134E-090C-CC40-8E1B-F474AC2BA0BC}" type="datetimeFigureOut">
              <a:rPr lang="es-ES" smtClean="0"/>
              <a:t>16/05/2016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2215809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C6DC134E-090C-CC40-8E1B-F474AC2BA0BC}" type="datetimeFigureOut">
              <a:rPr lang="es-ES" smtClean="0"/>
              <a:t>16/05/2016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1115705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C6DC134E-090C-CC40-8E1B-F474AC2BA0BC}" type="datetimeFigureOut">
              <a:rPr lang="es-ES" smtClean="0"/>
              <a:t>16/05/2016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1680332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6DC134E-090C-CC40-8E1B-F474AC2BA0BC}" type="datetimeFigureOut">
              <a:rPr lang="es-ES" smtClean="0"/>
              <a:t>16/05/2016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938463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6DC134E-090C-CC40-8E1B-F474AC2BA0BC}" type="datetimeFigureOut">
              <a:rPr lang="es-ES" smtClean="0"/>
              <a:t>16/05/2016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4166070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C6DC134E-090C-CC40-8E1B-F474AC2BA0BC}" type="datetimeFigureOut">
              <a:rPr lang="es-ES" smtClean="0"/>
              <a:t>16/05/2016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EE80F576-33D4-F042-8A4E-A86DF6F3BD67}" type="slidenum">
              <a:rPr lang="es-ES" smtClean="0"/>
              <a:t>‹Nº›</a:t>
            </a:fld>
            <a:endParaRPr lang="es-ES"/>
          </a:p>
        </p:txBody>
      </p:sp>
    </p:spTree>
    <p:extLst>
      <p:ext uri="{BB962C8B-B14F-4D97-AF65-F5344CB8AC3E}">
        <p14:creationId xmlns:p14="http://schemas.microsoft.com/office/powerpoint/2010/main" val="3290023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DC134E-090C-CC40-8E1B-F474AC2BA0BC}" type="datetimeFigureOut">
              <a:rPr lang="es-ES" smtClean="0"/>
              <a:t>16/05/2016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80F576-33D4-F042-8A4E-A86DF6F3BD67}" type="slidenum">
              <a:rPr lang="es-ES" smtClean="0"/>
              <a:t>‹Nº›</a:t>
            </a:fld>
            <a:endParaRPr lang="es-ES"/>
          </a:p>
        </p:txBody>
      </p:sp>
    </p:spTree>
    <p:extLst>
      <p:ext uri="{BB962C8B-B14F-4D97-AF65-F5344CB8AC3E}">
        <p14:creationId xmlns:p14="http://schemas.microsoft.com/office/powerpoint/2010/main" val="1646429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A3349-B7C7-3F48-B1F7-391EFAF8B7D0}" type="datetimeFigureOut">
              <a:rPr lang="es-ES" smtClean="0">
                <a:solidFill>
                  <a:prstClr val="black">
                    <a:tint val="75000"/>
                  </a:prstClr>
                </a:solidFill>
              </a:rPr>
              <a:pPr/>
              <a:t>16/05/2016</a:t>
            </a:fld>
            <a:endParaRPr lang="es-ES">
              <a:solidFill>
                <a:prstClr val="black">
                  <a:tint val="75000"/>
                </a:prstClr>
              </a:solidFill>
            </a:endParaRPr>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1B00D7-1CED-9B4B-AF1D-9CE5C609211F}" type="slidenum">
              <a:rPr lang="es-ES" smtClean="0">
                <a:solidFill>
                  <a:prstClr val="black">
                    <a:tint val="75000"/>
                  </a:prstClr>
                </a:solidFill>
              </a:rPr>
              <a:pPr/>
              <a:t>‹Nº›</a:t>
            </a:fld>
            <a:endParaRPr lang="es-ES">
              <a:solidFill>
                <a:prstClr val="black">
                  <a:tint val="75000"/>
                </a:prstClr>
              </a:solidFill>
            </a:endParaRPr>
          </a:p>
        </p:txBody>
      </p:sp>
      <p:pic>
        <p:nvPicPr>
          <p:cNvPr id="8" name="Imagen 7" descr="Plantilla presentaciones 1.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26" y="0"/>
            <a:ext cx="9143873" cy="6858000"/>
          </a:xfrm>
          <a:prstGeom prst="rect">
            <a:avLst/>
          </a:prstGeom>
        </p:spPr>
      </p:pic>
    </p:spTree>
    <p:extLst>
      <p:ext uri="{BB962C8B-B14F-4D97-AF65-F5344CB8AC3E}">
        <p14:creationId xmlns:p14="http://schemas.microsoft.com/office/powerpoint/2010/main" val="17305852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3" Type="http://schemas.openxmlformats.org/officeDocument/2006/relationships/hyperlink" Target="MODELOS%20MENTALES%20Y%20COMUNICACI&#211;N.docx"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Portad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41" y="0"/>
            <a:ext cx="9028176" cy="6842760"/>
          </a:xfrm>
          <a:prstGeom prst="rect">
            <a:avLst/>
          </a:prstGeom>
        </p:spPr>
      </p:pic>
      <p:sp>
        <p:nvSpPr>
          <p:cNvPr id="5" name="Rectángulo 4"/>
          <p:cNvSpPr/>
          <p:nvPr/>
        </p:nvSpPr>
        <p:spPr>
          <a:xfrm>
            <a:off x="1581065" y="1226234"/>
            <a:ext cx="5866045" cy="646331"/>
          </a:xfrm>
          <a:prstGeom prst="rect">
            <a:avLst/>
          </a:prstGeom>
        </p:spPr>
        <p:txBody>
          <a:bodyPr wrap="square">
            <a:spAutoFit/>
          </a:bodyPr>
          <a:lstStyle/>
          <a:p>
            <a:pPr algn="ctr"/>
            <a:r>
              <a:rPr lang="es-CO" sz="3600" dirty="0">
                <a:solidFill>
                  <a:prstClr val="black"/>
                </a:solidFill>
                <a:effectLst>
                  <a:outerShdw blurRad="38100" dist="38100" dir="2700000" algn="tl">
                    <a:srgbClr val="000000">
                      <a:alpha val="43137"/>
                    </a:srgbClr>
                  </a:outerShdw>
                </a:effectLst>
                <a:latin typeface="Century Gothic" panose="020B0502020202020204" pitchFamily="34" charset="0"/>
              </a:rPr>
              <a:t> </a:t>
            </a:r>
            <a:endParaRPr lang="es-CO" sz="3600" dirty="0">
              <a:effectLst>
                <a:outerShdw blurRad="38100" dist="38100" dir="2700000" algn="tl">
                  <a:srgbClr val="000000">
                    <a:alpha val="43137"/>
                  </a:srgbClr>
                </a:outerShdw>
              </a:effectLst>
            </a:endParaRPr>
          </a:p>
        </p:txBody>
      </p:sp>
      <p:sp>
        <p:nvSpPr>
          <p:cNvPr id="2" name="Rectángulo 1"/>
          <p:cNvSpPr/>
          <p:nvPr/>
        </p:nvSpPr>
        <p:spPr>
          <a:xfrm>
            <a:off x="2343912" y="1226234"/>
            <a:ext cx="4572000" cy="1077218"/>
          </a:xfrm>
          <a:prstGeom prst="rect">
            <a:avLst/>
          </a:prstGeom>
        </p:spPr>
        <p:txBody>
          <a:bodyPr>
            <a:spAutoFit/>
          </a:bodyPr>
          <a:lstStyle/>
          <a:p>
            <a:pPr algn="ctr"/>
            <a:r>
              <a:rPr lang="es-CO" sz="3200" dirty="0" smtClean="0">
                <a:effectLst>
                  <a:outerShdw blurRad="38100" dist="38100" dir="2700000" algn="tl">
                    <a:srgbClr val="000000">
                      <a:alpha val="43137"/>
                    </a:srgbClr>
                  </a:outerShdw>
                </a:effectLst>
                <a:latin typeface="Century Gothic" panose="020B0502020202020204" pitchFamily="34" charset="0"/>
              </a:rPr>
              <a:t>Comunicación </a:t>
            </a:r>
          </a:p>
          <a:p>
            <a:pPr algn="ctr"/>
            <a:r>
              <a:rPr lang="es-CO" sz="3200" dirty="0" smtClean="0">
                <a:effectLst>
                  <a:outerShdw blurRad="38100" dist="38100" dir="2700000" algn="tl">
                    <a:srgbClr val="000000">
                      <a:alpha val="43137"/>
                    </a:srgbClr>
                  </a:outerShdw>
                </a:effectLst>
                <a:latin typeface="Century Gothic" panose="020B0502020202020204" pitchFamily="34" charset="0"/>
              </a:rPr>
              <a:t>Asertiva </a:t>
            </a:r>
            <a:endParaRPr lang="es-CO" sz="3200" dirty="0">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874823715"/>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381738" y="1272583"/>
            <a:ext cx="4798108" cy="523220"/>
          </a:xfrm>
          <a:prstGeom prst="rect">
            <a:avLst/>
          </a:prstGeom>
        </p:spPr>
        <p:txBody>
          <a:bodyPr wrap="none">
            <a:spAutoFit/>
          </a:bodyPr>
          <a:lstStyle/>
          <a:p>
            <a:pPr eaLnBrk="0" fontAlgn="base" hangingPunct="0">
              <a:spcBef>
                <a:spcPct val="0"/>
              </a:spcBef>
              <a:spcAft>
                <a:spcPct val="0"/>
              </a:spcAft>
            </a:pPr>
            <a:r>
              <a:rPr lang="es-CO" sz="2800" dirty="0">
                <a:latin typeface="Century Gothic" panose="020B0502020202020204" pitchFamily="34" charset="0"/>
                <a:ea typeface="Calibri" panose="020F0502020204030204" pitchFamily="34" charset="0"/>
                <a:cs typeface="Times New Roman" panose="02020603050405020304" pitchFamily="18" charset="0"/>
              </a:rPr>
              <a:t> </a:t>
            </a:r>
            <a:r>
              <a:rPr lang="es-CO" sz="2800" dirty="0">
                <a:ln w="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CUIDADO DE LA PALABRA</a:t>
            </a:r>
          </a:p>
        </p:txBody>
      </p:sp>
      <p:sp>
        <p:nvSpPr>
          <p:cNvPr id="5" name="Rectángulo 4"/>
          <p:cNvSpPr/>
          <p:nvPr/>
        </p:nvSpPr>
        <p:spPr>
          <a:xfrm>
            <a:off x="1791478" y="4132201"/>
            <a:ext cx="5388368" cy="954107"/>
          </a:xfrm>
          <a:prstGeom prst="rect">
            <a:avLst/>
          </a:prstGeom>
          <a:ln w="19050"/>
        </p:spPr>
        <p:style>
          <a:lnRef idx="2">
            <a:schemeClr val="accent1"/>
          </a:lnRef>
          <a:fillRef idx="1">
            <a:schemeClr val="lt1"/>
          </a:fillRef>
          <a:effectRef idx="0">
            <a:schemeClr val="accent1"/>
          </a:effectRef>
          <a:fontRef idx="minor">
            <a:schemeClr val="dk1"/>
          </a:fontRef>
        </p:style>
        <p:txBody>
          <a:bodyPr wrap="square">
            <a:spAutoFit/>
          </a:bodyPr>
          <a:lstStyle/>
          <a:p>
            <a:pPr algn="ctr"/>
            <a:endParaRPr lang="es-CO" sz="1400" dirty="0" smtClean="0">
              <a:latin typeface="Century Gothic" panose="020B0502020202020204" pitchFamily="34" charset="0"/>
            </a:endParaRPr>
          </a:p>
          <a:p>
            <a:pPr algn="ctr"/>
            <a:r>
              <a:rPr lang="es-CO" sz="1400" dirty="0" smtClean="0">
                <a:latin typeface="Century Gothic" panose="020B0502020202020204" pitchFamily="34" charset="0"/>
              </a:rPr>
              <a:t>¿</a:t>
            </a:r>
            <a:r>
              <a:rPr lang="es-CO" sz="1400" dirty="0">
                <a:latin typeface="Century Gothic" panose="020B0502020202020204" pitchFamily="34" charset="0"/>
              </a:rPr>
              <a:t>Cómo integrar a la vida cotidiana técnicas que faciliten y potencien la asertividad </a:t>
            </a:r>
            <a:r>
              <a:rPr lang="es-CO" sz="1400" dirty="0" smtClean="0">
                <a:latin typeface="Century Gothic" panose="020B0502020202020204" pitchFamily="34" charset="0"/>
              </a:rPr>
              <a:t>de </a:t>
            </a:r>
            <a:r>
              <a:rPr lang="es-CO" sz="1400" dirty="0">
                <a:latin typeface="Century Gothic" panose="020B0502020202020204" pitchFamily="34" charset="0"/>
              </a:rPr>
              <a:t>los procesos de comunicación? </a:t>
            </a:r>
            <a:endParaRPr lang="es-CO" sz="1400" dirty="0" smtClean="0">
              <a:latin typeface="Century Gothic" panose="020B0502020202020204" pitchFamily="34" charset="0"/>
            </a:endParaRPr>
          </a:p>
          <a:p>
            <a:pPr algn="ctr"/>
            <a:endParaRPr lang="es-CO" sz="1400" dirty="0">
              <a:latin typeface="Century Gothic" panose="020B0502020202020204" pitchFamily="34" charset="0"/>
            </a:endParaRPr>
          </a:p>
        </p:txBody>
      </p:sp>
      <p:pic>
        <p:nvPicPr>
          <p:cNvPr id="3" name="Imagen 2"/>
          <p:cNvPicPr>
            <a:picLocks noChangeAspect="1"/>
          </p:cNvPicPr>
          <p:nvPr/>
        </p:nvPicPr>
        <p:blipFill>
          <a:blip r:embed="rId2"/>
          <a:stretch>
            <a:fillRect/>
          </a:stretch>
        </p:blipFill>
        <p:spPr>
          <a:xfrm>
            <a:off x="1183808" y="1059128"/>
            <a:ext cx="1197930" cy="1132290"/>
          </a:xfrm>
          <a:prstGeom prst="rect">
            <a:avLst/>
          </a:prstGeom>
          <a:ln>
            <a:noFill/>
          </a:ln>
          <a:effectLst>
            <a:softEdge rad="112500"/>
          </a:effectLst>
        </p:spPr>
      </p:pic>
      <p:sp>
        <p:nvSpPr>
          <p:cNvPr id="7" name="Rectángulo 6"/>
          <p:cNvSpPr/>
          <p:nvPr/>
        </p:nvSpPr>
        <p:spPr>
          <a:xfrm>
            <a:off x="1791478" y="2716918"/>
            <a:ext cx="5355771" cy="738664"/>
          </a:xfrm>
          <a:prstGeom prst="rect">
            <a:avLst/>
          </a:prstGeom>
        </p:spPr>
        <p:txBody>
          <a:bodyPr wrap="square">
            <a:spAutoFit/>
          </a:bodyPr>
          <a:lstStyle/>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“Si lo que vas a decir no es más bello que el silencio: no lo digas”. </a:t>
            </a:r>
          </a:p>
          <a:p>
            <a:pPr algn="r"/>
            <a:r>
              <a:rPr lang="es-CO" sz="1400" i="1" u="sng" dirty="0">
                <a:solidFill>
                  <a:srgbClr val="000000"/>
                </a:solidFill>
                <a:latin typeface="Century Gothic" panose="020B0502020202020204" pitchFamily="34" charset="0"/>
              </a:rPr>
              <a:t>Proverbio árabe (sabiduria.com, Sf) </a:t>
            </a:r>
            <a:endParaRPr lang="es-CO" sz="1400" i="1" u="sng" dirty="0">
              <a:latin typeface="Century Gothic" panose="020B0502020202020204" pitchFamily="34" charset="0"/>
            </a:endParaRPr>
          </a:p>
        </p:txBody>
      </p:sp>
    </p:spTree>
    <p:extLst>
      <p:ext uri="{BB962C8B-B14F-4D97-AF65-F5344CB8AC3E}">
        <p14:creationId xmlns:p14="http://schemas.microsoft.com/office/powerpoint/2010/main" val="283086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1285221" y="1310046"/>
            <a:ext cx="70443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CO" sz="2400" dirty="0" smtClean="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Contextualización del cuidado de la palabra</a:t>
            </a:r>
            <a:endParaRPr lang="es-CO" sz="2400" dirty="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grpSp>
        <p:nvGrpSpPr>
          <p:cNvPr id="8" name="Grupo 7"/>
          <p:cNvGrpSpPr/>
          <p:nvPr/>
        </p:nvGrpSpPr>
        <p:grpSpPr>
          <a:xfrm>
            <a:off x="1367706" y="2604390"/>
            <a:ext cx="6725324" cy="2703618"/>
            <a:chOff x="1331649" y="2921628"/>
            <a:chExt cx="6725324" cy="2703618"/>
          </a:xfrm>
        </p:grpSpPr>
        <p:pic>
          <p:nvPicPr>
            <p:cNvPr id="4" name="Imagen 3"/>
            <p:cNvPicPr>
              <a:picLocks noChangeAspect="1"/>
            </p:cNvPicPr>
            <p:nvPr/>
          </p:nvPicPr>
          <p:blipFill>
            <a:blip r:embed="rId2"/>
            <a:stretch>
              <a:fillRect/>
            </a:stretch>
          </p:blipFill>
          <p:spPr>
            <a:xfrm flipV="1">
              <a:off x="1331649" y="2921628"/>
              <a:ext cx="561905" cy="2687217"/>
            </a:xfrm>
            <a:prstGeom prst="rect">
              <a:avLst/>
            </a:prstGeom>
          </p:spPr>
        </p:pic>
        <p:pic>
          <p:nvPicPr>
            <p:cNvPr id="5" name="Imagen 4"/>
            <p:cNvPicPr>
              <a:picLocks noChangeAspect="1"/>
            </p:cNvPicPr>
            <p:nvPr/>
          </p:nvPicPr>
          <p:blipFill>
            <a:blip r:embed="rId2"/>
            <a:stretch>
              <a:fillRect/>
            </a:stretch>
          </p:blipFill>
          <p:spPr>
            <a:xfrm rot="10800000" flipV="1">
              <a:off x="7418354" y="2921630"/>
              <a:ext cx="638619" cy="2703616"/>
            </a:xfrm>
            <a:prstGeom prst="rect">
              <a:avLst/>
            </a:prstGeom>
          </p:spPr>
        </p:pic>
      </p:grpSp>
      <p:sp>
        <p:nvSpPr>
          <p:cNvPr id="2" name="Rectángulo 1"/>
          <p:cNvSpPr/>
          <p:nvPr/>
        </p:nvSpPr>
        <p:spPr>
          <a:xfrm>
            <a:off x="2107805" y="3110571"/>
            <a:ext cx="5168410" cy="1600438"/>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La comunicación no solamente es saber transmitir un mensaje teniendo adecuado manejo de la información, expresión del cuerpo, tono y contexto en el que se transmite este mensaje, es también contar con la habilidad para integrar estas habilidades en las relaciones cotidianas; pero también es esencial saber cuándo es mejor callar.</a:t>
            </a:r>
            <a:endParaRPr lang="es-CO" sz="1400" dirty="0">
              <a:latin typeface="Century Gothic" panose="020B0502020202020204" pitchFamily="34" charset="0"/>
            </a:endParaRPr>
          </a:p>
        </p:txBody>
      </p:sp>
    </p:spTree>
    <p:extLst>
      <p:ext uri="{BB962C8B-B14F-4D97-AF65-F5344CB8AC3E}">
        <p14:creationId xmlns:p14="http://schemas.microsoft.com/office/powerpoint/2010/main" val="2994303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p:cNvSpPr/>
          <p:nvPr/>
        </p:nvSpPr>
        <p:spPr>
          <a:xfrm>
            <a:off x="2519383" y="1108182"/>
            <a:ext cx="3990195" cy="461665"/>
          </a:xfrm>
          <a:prstGeom prst="rect">
            <a:avLst/>
          </a:prstGeom>
        </p:spPr>
        <p:txBody>
          <a:bodyPr wrap="none">
            <a:spAutoFit/>
          </a:bodyPr>
          <a:lstStyle/>
          <a:p>
            <a:r>
              <a:rPr lang="es-CO" sz="2400" dirty="0">
                <a:effectLst>
                  <a:outerShdw blurRad="38100" dist="38100" dir="2700000" algn="tl">
                    <a:srgbClr val="000000">
                      <a:alpha val="43137"/>
                    </a:srgbClr>
                  </a:outerShdw>
                </a:effectLst>
                <a:latin typeface="Century Gothic" panose="020B0502020202020204" pitchFamily="34" charset="0"/>
              </a:rPr>
              <a:t>Desarrollo </a:t>
            </a:r>
            <a:r>
              <a:rPr lang="es-CO" sz="2400" dirty="0" smtClean="0">
                <a:effectLst>
                  <a:outerShdw blurRad="38100" dist="38100" dir="2700000" algn="tl">
                    <a:srgbClr val="000000">
                      <a:alpha val="43137"/>
                    </a:srgbClr>
                  </a:outerShdw>
                </a:effectLst>
                <a:latin typeface="Century Gothic" panose="020B0502020202020204" pitchFamily="34" charset="0"/>
              </a:rPr>
              <a:t>del </a:t>
            </a:r>
            <a:r>
              <a:rPr lang="es-CO" sz="2400" dirty="0">
                <a:effectLst>
                  <a:outerShdw blurRad="38100" dist="38100" dir="2700000" algn="tl">
                    <a:srgbClr val="000000">
                      <a:alpha val="43137"/>
                    </a:srgbClr>
                  </a:outerShdw>
                </a:effectLst>
                <a:latin typeface="Century Gothic" panose="020B0502020202020204" pitchFamily="34" charset="0"/>
              </a:rPr>
              <a:t>Contenido </a:t>
            </a:r>
          </a:p>
        </p:txBody>
      </p:sp>
      <p:sp>
        <p:nvSpPr>
          <p:cNvPr id="2" name="Rectángulo 1"/>
          <p:cNvSpPr/>
          <p:nvPr/>
        </p:nvSpPr>
        <p:spPr>
          <a:xfrm>
            <a:off x="1184988" y="2831417"/>
            <a:ext cx="4572000" cy="2031325"/>
          </a:xfrm>
          <a:prstGeom prst="rect">
            <a:avLst/>
          </a:prstGeom>
        </p:spPr>
        <p:txBody>
          <a:bodyPr>
            <a:spAutoFit/>
          </a:bodyPr>
          <a:lstStyle/>
          <a:p>
            <a:pPr algn="just"/>
            <a:r>
              <a:rPr lang="es-CO" sz="1400" dirty="0">
                <a:solidFill>
                  <a:srgbClr val="000000"/>
                </a:solidFill>
                <a:latin typeface="Century Gothic" panose="020B0502020202020204" pitchFamily="34" charset="0"/>
              </a:rPr>
              <a:t>La comunicación es la base en la que se establecen las relaciones humanas, es la forma como los seres humanos se relacionan consigo mismos y con los demás. El funcionamiento de la sociedad es posible gracias a la comunicación. En la actualidad se entiende que el buen funcionamiento de la sociedad depende no solo de que estos intercambios existan, sino que también sean adecuados. </a:t>
            </a:r>
            <a:endParaRPr lang="es-CO" sz="1400" dirty="0">
              <a:latin typeface="Century Gothic" panose="020B0502020202020204" pitchFamily="34" charset="0"/>
            </a:endParaRPr>
          </a:p>
        </p:txBody>
      </p:sp>
      <p:sp>
        <p:nvSpPr>
          <p:cNvPr id="3" name="Rectángulo 2"/>
          <p:cNvSpPr/>
          <p:nvPr/>
        </p:nvSpPr>
        <p:spPr>
          <a:xfrm>
            <a:off x="1571528" y="2031355"/>
            <a:ext cx="2739853" cy="338554"/>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r>
              <a:rPr lang="es-CO" sz="1600" dirty="0" smtClean="0">
                <a:solidFill>
                  <a:srgbClr val="000000"/>
                </a:solidFill>
                <a:effectLst>
                  <a:outerShdw blurRad="38100" dist="38100" dir="2700000" algn="tl">
                    <a:srgbClr val="000000">
                      <a:alpha val="43137"/>
                    </a:srgbClr>
                  </a:outerShdw>
                </a:effectLst>
                <a:latin typeface="Century Gothic" panose="020B0502020202020204" pitchFamily="34" charset="0"/>
              </a:rPr>
              <a:t>¿Qué es Comunicación? </a:t>
            </a:r>
            <a:endParaRPr lang="es-CO" sz="1600" dirty="0">
              <a:effectLst>
                <a:outerShdw blurRad="38100" dist="38100" dir="2700000" algn="tl">
                  <a:srgbClr val="000000">
                    <a:alpha val="43137"/>
                  </a:srgbClr>
                </a:outerShdw>
              </a:effectLst>
              <a:latin typeface="Century Gothic" panose="020B0502020202020204" pitchFamily="34" charset="0"/>
            </a:endParaRPr>
          </a:p>
        </p:txBody>
      </p:sp>
      <p:pic>
        <p:nvPicPr>
          <p:cNvPr id="4" name="Imagen 3"/>
          <p:cNvPicPr>
            <a:picLocks noChangeAspect="1"/>
          </p:cNvPicPr>
          <p:nvPr/>
        </p:nvPicPr>
        <p:blipFill>
          <a:blip r:embed="rId3"/>
          <a:stretch>
            <a:fillRect/>
          </a:stretch>
        </p:blipFill>
        <p:spPr>
          <a:xfrm>
            <a:off x="5958568" y="2831417"/>
            <a:ext cx="2190750" cy="1876425"/>
          </a:xfrm>
          <a:prstGeom prst="rect">
            <a:avLst/>
          </a:prstGeom>
          <a:ln>
            <a:noFill/>
          </a:ln>
          <a:effectLst>
            <a:softEdge rad="112500"/>
          </a:effectLst>
        </p:spPr>
      </p:pic>
    </p:spTree>
    <p:extLst>
      <p:ext uri="{BB962C8B-B14F-4D97-AF65-F5344CB8AC3E}">
        <p14:creationId xmlns:p14="http://schemas.microsoft.com/office/powerpoint/2010/main" val="492532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819275" y="2024062"/>
            <a:ext cx="5505450" cy="2809875"/>
          </a:xfrm>
          <a:prstGeom prst="rect">
            <a:avLst/>
          </a:prstGeom>
        </p:spPr>
      </p:pic>
    </p:spTree>
    <p:extLst>
      <p:ext uri="{BB962C8B-B14F-4D97-AF65-F5344CB8AC3E}">
        <p14:creationId xmlns:p14="http://schemas.microsoft.com/office/powerpoint/2010/main" val="4146077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18457" y="1724751"/>
            <a:ext cx="5477063" cy="3647152"/>
          </a:xfrm>
          <a:prstGeom prst="rect">
            <a:avLst/>
          </a:prstGeom>
          <a:ln w="57150">
            <a:solidFill>
              <a:srgbClr val="00B0F0"/>
            </a:solidFill>
          </a:ln>
        </p:spPr>
        <p:txBody>
          <a:bodyPr wrap="square">
            <a:spAutoFit/>
          </a:bodyPr>
          <a:lstStyle/>
          <a:p>
            <a:pPr algn="just">
              <a:lnSpc>
                <a:spcPct val="150000"/>
              </a:lnSpc>
            </a:pPr>
            <a:endParaRPr lang="es-CO" sz="1400" dirty="0" smtClean="0">
              <a:solidFill>
                <a:srgbClr val="000000"/>
              </a:solidFill>
              <a:latin typeface="Century Gothic" panose="020B0502020202020204" pitchFamily="34" charset="0"/>
            </a:endParaRPr>
          </a:p>
          <a:p>
            <a:pPr algn="just">
              <a:lnSpc>
                <a:spcPct val="150000"/>
              </a:lnSpc>
            </a:pPr>
            <a:r>
              <a:rPr lang="es-CO" sz="1400" dirty="0" smtClean="0">
                <a:solidFill>
                  <a:srgbClr val="000000"/>
                </a:solidFill>
                <a:latin typeface="Century Gothic" panose="020B0502020202020204" pitchFamily="34" charset="0"/>
              </a:rPr>
              <a:t>La </a:t>
            </a:r>
            <a:r>
              <a:rPr lang="es-CO" sz="1400" dirty="0">
                <a:solidFill>
                  <a:srgbClr val="000000"/>
                </a:solidFill>
                <a:latin typeface="Century Gothic" panose="020B0502020202020204" pitchFamily="34" charset="0"/>
              </a:rPr>
              <a:t>comunicación es asertiva cuando logra fluir en otros reduciendo los malos entendidos, las confrontaciones y las disputas entre las personas, los equipos y las naciones. La adecuada utilización de la palabra se convierte en una valiosa herramienta para preservar el mundo. Comunicarse asertivamente logra entendimiento, reduce las </a:t>
            </a:r>
            <a:r>
              <a:rPr lang="es-CO" sz="1400" dirty="0" err="1" smtClean="0">
                <a:solidFill>
                  <a:srgbClr val="000000"/>
                </a:solidFill>
                <a:latin typeface="Century Gothic" panose="020B0502020202020204" pitchFamily="34" charset="0"/>
              </a:rPr>
              <a:t>prevencion</a:t>
            </a:r>
            <a:endParaRPr lang="es-CO" sz="1400" dirty="0" smtClean="0">
              <a:solidFill>
                <a:srgbClr val="000000"/>
              </a:solidFill>
              <a:latin typeface="Century Gothic" panose="020B0502020202020204" pitchFamily="34" charset="0"/>
            </a:endParaRPr>
          </a:p>
          <a:p>
            <a:pPr algn="just">
              <a:lnSpc>
                <a:spcPct val="150000"/>
              </a:lnSpc>
            </a:pPr>
            <a:r>
              <a:rPr lang="es-CO" sz="1400" dirty="0" smtClean="0">
                <a:solidFill>
                  <a:srgbClr val="000000"/>
                </a:solidFill>
                <a:latin typeface="Century Gothic" panose="020B0502020202020204" pitchFamily="34" charset="0"/>
              </a:rPr>
              <a:t>es </a:t>
            </a:r>
            <a:r>
              <a:rPr lang="es-CO" sz="1400" dirty="0">
                <a:solidFill>
                  <a:srgbClr val="000000"/>
                </a:solidFill>
                <a:latin typeface="Century Gothic" panose="020B0502020202020204" pitchFamily="34" charset="0"/>
              </a:rPr>
              <a:t>e indisposiciones que crecen hasta convertirse en guerras, y que se hubieran podido evitar con el uso adecuado de la comunicación. </a:t>
            </a:r>
            <a:endParaRPr lang="es-CO" sz="1400" dirty="0" smtClean="0">
              <a:solidFill>
                <a:srgbClr val="000000"/>
              </a:solidFill>
              <a:latin typeface="Century Gothic" panose="020B0502020202020204" pitchFamily="34" charset="0"/>
            </a:endParaRPr>
          </a:p>
          <a:p>
            <a:pPr algn="just">
              <a:lnSpc>
                <a:spcPct val="150000"/>
              </a:lnSpc>
            </a:pPr>
            <a:endParaRPr lang="es-CO" sz="1400" dirty="0">
              <a:latin typeface="Century Gothic" panose="020B0502020202020204" pitchFamily="34" charset="0"/>
            </a:endParaRPr>
          </a:p>
        </p:txBody>
      </p:sp>
      <p:sp>
        <p:nvSpPr>
          <p:cNvPr id="3" name="Rectángulo 2"/>
          <p:cNvSpPr/>
          <p:nvPr/>
        </p:nvSpPr>
        <p:spPr>
          <a:xfrm>
            <a:off x="1962193" y="2155638"/>
            <a:ext cx="5159829" cy="2785378"/>
          </a:xfrm>
          <a:prstGeom prst="rect">
            <a:avLst/>
          </a:prstGeom>
          <a:ln w="57150">
            <a:solidFill>
              <a:srgbClr val="00B0F0"/>
            </a:solidFill>
          </a:ln>
        </p:spPr>
        <p:txBody>
          <a:bodyPr wrap="square">
            <a:spAutoFit/>
          </a:bodyPr>
          <a:lstStyle/>
          <a:p>
            <a:pPr algn="just"/>
            <a:endParaRPr lang="es-CO" sz="1400" dirty="0" smtClean="0">
              <a:solidFill>
                <a:srgbClr val="000000"/>
              </a:solidFill>
              <a:latin typeface="Century Gothic" panose="020B0502020202020204" pitchFamily="34" charset="0"/>
            </a:endParaRPr>
          </a:p>
          <a:p>
            <a:pPr algn="just">
              <a:lnSpc>
                <a:spcPct val="150000"/>
              </a:lnSpc>
            </a:pPr>
            <a:r>
              <a:rPr lang="es-CO" sz="1400" dirty="0" smtClean="0">
                <a:solidFill>
                  <a:srgbClr val="000000"/>
                </a:solidFill>
                <a:latin typeface="Century Gothic" panose="020B0502020202020204" pitchFamily="34" charset="0"/>
              </a:rPr>
              <a:t>Como </a:t>
            </a:r>
            <a:r>
              <a:rPr lang="es-CO" sz="1400" dirty="0">
                <a:solidFill>
                  <a:srgbClr val="000000"/>
                </a:solidFill>
                <a:latin typeface="Century Gothic" panose="020B0502020202020204" pitchFamily="34" charset="0"/>
              </a:rPr>
              <a:t>estrategia y estilo de comunicación, la asertividad es el punto intermedio entre dos posiciones que pueden dañar a otros o dañarse a sí mismo: la agresividad y la pasividad. La asertividad puede definirse como un comportamiento comunicacional en el cual la persona no agrede, </a:t>
            </a:r>
            <a:r>
              <a:rPr lang="es-CO" sz="1400" dirty="0">
                <a:latin typeface="Century Gothic" panose="020B0502020202020204" pitchFamily="34" charset="0"/>
              </a:rPr>
              <a:t>ni es un objeto a la voluntad de otros, sino que manifiesta sus convicciones y defiende sus derechos</a:t>
            </a:r>
            <a:r>
              <a:rPr lang="es-CO" sz="1400" dirty="0" smtClean="0">
                <a:latin typeface="Century Gothic" panose="020B0502020202020204" pitchFamily="34" charset="0"/>
              </a:rPr>
              <a:t>.</a:t>
            </a:r>
          </a:p>
          <a:p>
            <a:pPr algn="just"/>
            <a:r>
              <a:rPr lang="es-CO" sz="1400" dirty="0" smtClean="0">
                <a:latin typeface="Century Gothic" panose="020B0502020202020204" pitchFamily="34" charset="0"/>
              </a:rPr>
              <a:t> </a:t>
            </a:r>
            <a:endParaRPr lang="es-CO" sz="1400" dirty="0">
              <a:latin typeface="Century Gothic" panose="020B0502020202020204" pitchFamily="34" charset="0"/>
            </a:endParaRPr>
          </a:p>
        </p:txBody>
      </p:sp>
      <p:sp>
        <p:nvSpPr>
          <p:cNvPr id="4" name="Rectángulo 3"/>
          <p:cNvSpPr/>
          <p:nvPr/>
        </p:nvSpPr>
        <p:spPr>
          <a:xfrm>
            <a:off x="1978757" y="1056734"/>
            <a:ext cx="1356462" cy="338554"/>
          </a:xfrm>
          <a:prstGeom prst="rect">
            <a:avLst/>
          </a:prstGeom>
        </p:spPr>
        <p:txBody>
          <a:bodyPr wrap="none">
            <a:spAutoFit/>
          </a:bodyPr>
          <a:lstStyle/>
          <a:p>
            <a:pPr algn="just"/>
            <a:r>
              <a:rPr lang="es-CO" sz="1600" dirty="0" smtClean="0">
                <a:solidFill>
                  <a:srgbClr val="000000"/>
                </a:solidFill>
                <a:effectLst>
                  <a:outerShdw blurRad="38100" dist="38100" dir="2700000" algn="tl">
                    <a:srgbClr val="000000">
                      <a:alpha val="43137"/>
                    </a:srgbClr>
                  </a:outerShdw>
                </a:effectLst>
                <a:latin typeface="Century Gothic" panose="020B0502020202020204" pitchFamily="34" charset="0"/>
              </a:rPr>
              <a:t>Asertividad </a:t>
            </a:r>
            <a:endParaRPr lang="es-CO" sz="1600" dirty="0">
              <a:solidFill>
                <a:srgbClr val="000000"/>
              </a:solidFill>
              <a:effectLst>
                <a:outerShdw blurRad="38100" dist="38100" dir="2700000" algn="tl">
                  <a:srgbClr val="000000">
                    <a:alpha val="43137"/>
                  </a:srgbClr>
                </a:outerShdw>
              </a:effectLst>
              <a:latin typeface="Century Gothic" panose="020B0502020202020204" pitchFamily="34" charset="0"/>
            </a:endParaRPr>
          </a:p>
        </p:txBody>
      </p:sp>
      <p:pic>
        <p:nvPicPr>
          <p:cNvPr id="5" name="Imagen 4"/>
          <p:cNvPicPr>
            <a:picLocks noChangeAspect="1"/>
          </p:cNvPicPr>
          <p:nvPr/>
        </p:nvPicPr>
        <p:blipFill>
          <a:blip r:embed="rId2"/>
          <a:stretch>
            <a:fillRect/>
          </a:stretch>
        </p:blipFill>
        <p:spPr>
          <a:xfrm>
            <a:off x="2127378" y="1724751"/>
            <a:ext cx="4829458" cy="3659088"/>
          </a:xfrm>
          <a:prstGeom prst="rect">
            <a:avLst/>
          </a:prstGeom>
        </p:spPr>
      </p:pic>
    </p:spTree>
    <p:extLst>
      <p:ext uri="{BB962C8B-B14F-4D97-AF65-F5344CB8AC3E}">
        <p14:creationId xmlns:p14="http://schemas.microsoft.com/office/powerpoint/2010/main" val="3057965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xit" presetSubtype="0" fill="hold" grpId="0" nodeType="clickEffect">
                                  <p:stCondLst>
                                    <p:cond delay="0"/>
                                  </p:stCondLst>
                                  <p:childTnLst>
                                    <p:animEffect transition="out" filter="fade">
                                      <p:cBhvr>
                                        <p:cTn id="6" dur="1000"/>
                                        <p:tgtEl>
                                          <p:spTgt spid="2"/>
                                        </p:tgtEl>
                                      </p:cBhvr>
                                    </p:animEffect>
                                    <p:anim calcmode="lin" valueType="num">
                                      <p:cBhvr>
                                        <p:cTn id="7" dur="1000"/>
                                        <p:tgtEl>
                                          <p:spTgt spid="2"/>
                                        </p:tgtEl>
                                        <p:attrNameLst>
                                          <p:attrName>ppt_x</p:attrName>
                                        </p:attrNameLst>
                                      </p:cBhvr>
                                      <p:tavLst>
                                        <p:tav tm="0">
                                          <p:val>
                                            <p:strVal val="ppt_x"/>
                                          </p:val>
                                        </p:tav>
                                        <p:tav tm="100000">
                                          <p:val>
                                            <p:strVal val="ppt_x"/>
                                          </p:val>
                                        </p:tav>
                                      </p:tavLst>
                                    </p:anim>
                                    <p:anim calcmode="lin" valueType="num">
                                      <p:cBhvr>
                                        <p:cTn id="8" dur="100" decel="100000"/>
                                        <p:tgtEl>
                                          <p:spTgt spid="2"/>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2"/>
                                        </p:tgtEl>
                                        <p:attrNameLst>
                                          <p:attrName>ppt_y</p:attrName>
                                        </p:attrNameLst>
                                      </p:cBhvr>
                                      <p:tavLst>
                                        <p:tav tm="0">
                                          <p:val>
                                            <p:strVal val="ppt_y"/>
                                          </p:val>
                                        </p:tav>
                                        <p:tav tm="100000">
                                          <p:val>
                                            <p:strVal val="ppt_y+1"/>
                                          </p:val>
                                        </p:tav>
                                      </p:tavLst>
                                    </p:anim>
                                    <p:set>
                                      <p:cBhvr>
                                        <p:cTn id="10" dur="1" fill="hold">
                                          <p:stCondLst>
                                            <p:cond delay="999"/>
                                          </p:stCondLst>
                                        </p:cTn>
                                        <p:tgtEl>
                                          <p:spTgt spid="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xit" presetSubtype="0" fill="hold" grpId="1" nodeType="clickEffect">
                                  <p:stCondLst>
                                    <p:cond delay="0"/>
                                  </p:stCondLst>
                                  <p:childTnLst>
                                    <p:animEffect transition="out" filter="fade">
                                      <p:cBhvr>
                                        <p:cTn id="20" dur="1000"/>
                                        <p:tgtEl>
                                          <p:spTgt spid="3"/>
                                        </p:tgtEl>
                                      </p:cBhvr>
                                    </p:animEffect>
                                    <p:anim calcmode="lin" valueType="num">
                                      <p:cBhvr>
                                        <p:cTn id="21" dur="1000"/>
                                        <p:tgtEl>
                                          <p:spTgt spid="3"/>
                                        </p:tgtEl>
                                        <p:attrNameLst>
                                          <p:attrName>ppt_x</p:attrName>
                                        </p:attrNameLst>
                                      </p:cBhvr>
                                      <p:tavLst>
                                        <p:tav tm="0">
                                          <p:val>
                                            <p:strVal val="ppt_x"/>
                                          </p:val>
                                        </p:tav>
                                        <p:tav tm="100000">
                                          <p:val>
                                            <p:strVal val="ppt_x"/>
                                          </p:val>
                                        </p:tav>
                                      </p:tavLst>
                                    </p:anim>
                                    <p:anim calcmode="lin" valueType="num">
                                      <p:cBhvr>
                                        <p:cTn id="22" dur="100" decel="100000"/>
                                        <p:tgtEl>
                                          <p:spTgt spid="3"/>
                                        </p:tgtEl>
                                        <p:attrNameLst>
                                          <p:attrName>ppt_y</p:attrName>
                                        </p:attrNameLst>
                                      </p:cBhvr>
                                      <p:tavLst>
                                        <p:tav tm="0">
                                          <p:val>
                                            <p:strVal val="ppt_y"/>
                                          </p:val>
                                        </p:tav>
                                        <p:tav tm="100000">
                                          <p:val>
                                            <p:strVal val="ppt_y-.03"/>
                                          </p:val>
                                        </p:tav>
                                      </p:tavLst>
                                    </p:anim>
                                    <p:anim calcmode="lin" valueType="num">
                                      <p:cBhvr>
                                        <p:cTn id="23" dur="900" accel="100000">
                                          <p:stCondLst>
                                            <p:cond delay="100"/>
                                          </p:stCondLst>
                                        </p:cTn>
                                        <p:tgtEl>
                                          <p:spTgt spid="3"/>
                                        </p:tgtEl>
                                        <p:attrNameLst>
                                          <p:attrName>ppt_y</p:attrName>
                                        </p:attrNameLst>
                                      </p:cBhvr>
                                      <p:tavLst>
                                        <p:tav tm="0">
                                          <p:val>
                                            <p:strVal val="ppt_y"/>
                                          </p:val>
                                        </p:tav>
                                        <p:tav tm="100000">
                                          <p:val>
                                            <p:strVal val="ppt_y+1"/>
                                          </p:val>
                                        </p:tav>
                                      </p:tavLst>
                                    </p:anim>
                                    <p:set>
                                      <p:cBhvr>
                                        <p:cTn id="24" dur="1" fill="hold">
                                          <p:stCondLst>
                                            <p:cond delay="999"/>
                                          </p:stCondLst>
                                        </p:cTn>
                                        <p:tgtEl>
                                          <p:spTgt spid="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78302" y="1183736"/>
            <a:ext cx="4572000" cy="338554"/>
          </a:xfrm>
          <a:prstGeom prst="rect">
            <a:avLst/>
          </a:prstGeom>
        </p:spPr>
        <p:txBody>
          <a:bodyPr>
            <a:spAutoFit/>
          </a:bodyPr>
          <a:lstStyle/>
          <a:p>
            <a:pPr algn="just"/>
            <a:r>
              <a:rPr lang="es-CO" sz="1600" dirty="0">
                <a:solidFill>
                  <a:srgbClr val="000000"/>
                </a:solidFill>
                <a:effectLst>
                  <a:outerShdw blurRad="38100" dist="38100" dir="2700000" algn="tl">
                    <a:srgbClr val="000000">
                      <a:alpha val="43137"/>
                    </a:srgbClr>
                  </a:outerShdw>
                </a:effectLst>
                <a:latin typeface="Century Gothic" panose="020B0502020202020204" pitchFamily="34" charset="0"/>
              </a:rPr>
              <a:t>Algunas técnicas de asertividad: </a:t>
            </a:r>
          </a:p>
        </p:txBody>
      </p:sp>
      <p:sp>
        <p:nvSpPr>
          <p:cNvPr id="4" name="Rectángulo 3"/>
          <p:cNvSpPr/>
          <p:nvPr/>
        </p:nvSpPr>
        <p:spPr>
          <a:xfrm rot="20911914">
            <a:off x="1978241" y="3550309"/>
            <a:ext cx="2715208" cy="738664"/>
          </a:xfrm>
          <a:prstGeom prst="rect">
            <a:avLst/>
          </a:prstGeom>
        </p:spPr>
        <p:txBody>
          <a:bodyPr wrap="square">
            <a:spAutoFit/>
          </a:bodyPr>
          <a:lstStyle/>
          <a:p>
            <a:pPr algn="ctr"/>
            <a:r>
              <a:rPr lang="es-CO" sz="1400" dirty="0">
                <a:solidFill>
                  <a:srgbClr val="FF9900"/>
                </a:solidFill>
                <a:latin typeface="Century Gothic" panose="020B0502020202020204" pitchFamily="34" charset="0"/>
              </a:rPr>
              <a:t>Tener una comunicación honesta, libre de mentiras o </a:t>
            </a:r>
            <a:r>
              <a:rPr lang="es-CO" sz="1400" dirty="0" smtClean="0">
                <a:solidFill>
                  <a:srgbClr val="FF9900"/>
                </a:solidFill>
                <a:latin typeface="Century Gothic" panose="020B0502020202020204" pitchFamily="34" charset="0"/>
              </a:rPr>
              <a:t>hipocresías </a:t>
            </a:r>
            <a:endParaRPr lang="es-CO" sz="1400" dirty="0">
              <a:solidFill>
                <a:srgbClr val="FF9900"/>
              </a:solidFill>
              <a:latin typeface="Century Gothic" panose="020B0502020202020204" pitchFamily="34" charset="0"/>
            </a:endParaRPr>
          </a:p>
        </p:txBody>
      </p:sp>
      <p:sp>
        <p:nvSpPr>
          <p:cNvPr id="5" name="Rectángulo 4"/>
          <p:cNvSpPr/>
          <p:nvPr/>
        </p:nvSpPr>
        <p:spPr>
          <a:xfrm rot="21199990">
            <a:off x="1910429" y="4444986"/>
            <a:ext cx="2901820" cy="738664"/>
          </a:xfrm>
          <a:prstGeom prst="rect">
            <a:avLst/>
          </a:prstGeom>
        </p:spPr>
        <p:txBody>
          <a:bodyPr wrap="square">
            <a:spAutoFit/>
          </a:bodyPr>
          <a:lstStyle/>
          <a:p>
            <a:pPr algn="ctr"/>
            <a:r>
              <a:rPr lang="es-CO" sz="1400" dirty="0" smtClean="0">
                <a:solidFill>
                  <a:srgbClr val="7030A0"/>
                </a:solidFill>
                <a:latin typeface="Century Gothic" panose="020B0502020202020204" pitchFamily="34" charset="0"/>
              </a:rPr>
              <a:t>Mantener </a:t>
            </a:r>
            <a:r>
              <a:rPr lang="es-CO" sz="1400" dirty="0">
                <a:solidFill>
                  <a:srgbClr val="7030A0"/>
                </a:solidFill>
                <a:latin typeface="Century Gothic" panose="020B0502020202020204" pitchFamily="34" charset="0"/>
              </a:rPr>
              <a:t>una comunicación intrapersonal, respetuosa, positiva y enriquecedora. </a:t>
            </a:r>
          </a:p>
        </p:txBody>
      </p:sp>
      <p:sp>
        <p:nvSpPr>
          <p:cNvPr id="6" name="Rectángulo 5"/>
          <p:cNvSpPr/>
          <p:nvPr/>
        </p:nvSpPr>
        <p:spPr>
          <a:xfrm rot="1203159">
            <a:off x="2907569" y="2431588"/>
            <a:ext cx="3349690" cy="738664"/>
          </a:xfrm>
          <a:prstGeom prst="rect">
            <a:avLst/>
          </a:prstGeom>
        </p:spPr>
        <p:txBody>
          <a:bodyPr wrap="square">
            <a:spAutoFit/>
          </a:bodyPr>
          <a:lstStyle/>
          <a:p>
            <a:pPr algn="ctr"/>
            <a:r>
              <a:rPr lang="es-CO" sz="1400" dirty="0" smtClean="0">
                <a:solidFill>
                  <a:schemeClr val="accent5"/>
                </a:solidFill>
                <a:latin typeface="Century Gothic" panose="020B0502020202020204" pitchFamily="34" charset="0"/>
              </a:rPr>
              <a:t>Al </a:t>
            </a:r>
            <a:r>
              <a:rPr lang="es-CO" sz="1400" dirty="0">
                <a:solidFill>
                  <a:schemeClr val="accent5"/>
                </a:solidFill>
                <a:latin typeface="Century Gothic" panose="020B0502020202020204" pitchFamily="34" charset="0"/>
              </a:rPr>
              <a:t>repetir un mensaje, utilizar otra forma para explicarlo puede ser visto como una conducta agresiva. </a:t>
            </a:r>
          </a:p>
        </p:txBody>
      </p:sp>
      <p:sp>
        <p:nvSpPr>
          <p:cNvPr id="7" name="Rectángulo 6"/>
          <p:cNvSpPr/>
          <p:nvPr/>
        </p:nvSpPr>
        <p:spPr>
          <a:xfrm rot="21183751">
            <a:off x="4665775" y="4764407"/>
            <a:ext cx="2789853" cy="954107"/>
          </a:xfrm>
          <a:prstGeom prst="rect">
            <a:avLst/>
          </a:prstGeom>
        </p:spPr>
        <p:txBody>
          <a:bodyPr wrap="square">
            <a:spAutoFit/>
          </a:bodyPr>
          <a:lstStyle/>
          <a:p>
            <a:pPr algn="ctr"/>
            <a:r>
              <a:rPr lang="es-CO" sz="1400" dirty="0" smtClean="0">
                <a:solidFill>
                  <a:schemeClr val="accent2"/>
                </a:solidFill>
                <a:latin typeface="Century Gothic" panose="020B0502020202020204" pitchFamily="34" charset="0"/>
              </a:rPr>
              <a:t>Recordar </a:t>
            </a:r>
            <a:r>
              <a:rPr lang="es-CO" sz="1400" dirty="0">
                <a:solidFill>
                  <a:schemeClr val="accent2"/>
                </a:solidFill>
                <a:latin typeface="Century Gothic" panose="020B0502020202020204" pitchFamily="34" charset="0"/>
              </a:rPr>
              <a:t>que es un derecho mantener los argumentos ante la insistencia de peticiones erróneas. </a:t>
            </a:r>
          </a:p>
        </p:txBody>
      </p:sp>
      <p:sp>
        <p:nvSpPr>
          <p:cNvPr id="8" name="Rectángulo 7"/>
          <p:cNvSpPr/>
          <p:nvPr/>
        </p:nvSpPr>
        <p:spPr>
          <a:xfrm rot="504856">
            <a:off x="892863" y="2770021"/>
            <a:ext cx="2948473" cy="738664"/>
          </a:xfrm>
          <a:prstGeom prst="rect">
            <a:avLst/>
          </a:prstGeom>
        </p:spPr>
        <p:txBody>
          <a:bodyPr wrap="square">
            <a:spAutoFit/>
          </a:bodyPr>
          <a:lstStyle/>
          <a:p>
            <a:pPr algn="ctr"/>
            <a:r>
              <a:rPr lang="es-CO" sz="1400" dirty="0" smtClean="0">
                <a:solidFill>
                  <a:schemeClr val="accent3">
                    <a:lumMod val="75000"/>
                  </a:schemeClr>
                </a:solidFill>
                <a:latin typeface="Century Gothic" panose="020B0502020202020204" pitchFamily="34" charset="0"/>
              </a:rPr>
              <a:t>No </a:t>
            </a:r>
            <a:r>
              <a:rPr lang="es-CO" sz="1400" dirty="0">
                <a:solidFill>
                  <a:schemeClr val="accent3">
                    <a:lumMod val="75000"/>
                  </a:schemeClr>
                </a:solidFill>
                <a:latin typeface="Century Gothic" panose="020B0502020202020204" pitchFamily="34" charset="0"/>
              </a:rPr>
              <a:t>trate de reformar o corregir a otros para que acepten todas sus ideas. </a:t>
            </a:r>
          </a:p>
        </p:txBody>
      </p:sp>
      <p:sp>
        <p:nvSpPr>
          <p:cNvPr id="9" name="Rectángulo 8"/>
          <p:cNvSpPr/>
          <p:nvPr/>
        </p:nvSpPr>
        <p:spPr>
          <a:xfrm rot="20461581">
            <a:off x="4649012" y="3689146"/>
            <a:ext cx="2948474" cy="738664"/>
          </a:xfrm>
          <a:prstGeom prst="rect">
            <a:avLst/>
          </a:prstGeom>
        </p:spPr>
        <p:txBody>
          <a:bodyPr wrap="square">
            <a:spAutoFit/>
          </a:bodyPr>
          <a:lstStyle/>
          <a:p>
            <a:pPr algn="ctr"/>
            <a:r>
              <a:rPr lang="es-CO" sz="1400" dirty="0" smtClean="0">
                <a:solidFill>
                  <a:srgbClr val="3CD886"/>
                </a:solidFill>
                <a:latin typeface="Century Gothic" panose="020B0502020202020204" pitchFamily="34" charset="0"/>
              </a:rPr>
              <a:t>Acepte </a:t>
            </a:r>
            <a:r>
              <a:rPr lang="es-CO" sz="1400" dirty="0">
                <a:solidFill>
                  <a:srgbClr val="3CD886"/>
                </a:solidFill>
                <a:latin typeface="Century Gothic" panose="020B0502020202020204" pitchFamily="34" charset="0"/>
              </a:rPr>
              <a:t>con responsabilidad sus errores y fracasos, sin buscar culpables. </a:t>
            </a:r>
          </a:p>
        </p:txBody>
      </p:sp>
      <p:sp>
        <p:nvSpPr>
          <p:cNvPr id="10" name="Rectángulo 9"/>
          <p:cNvSpPr/>
          <p:nvPr/>
        </p:nvSpPr>
        <p:spPr>
          <a:xfrm rot="1171522">
            <a:off x="5379604" y="1320444"/>
            <a:ext cx="2928562" cy="1815882"/>
          </a:xfrm>
          <a:prstGeom prst="rect">
            <a:avLst/>
          </a:prstGeom>
        </p:spPr>
        <p:txBody>
          <a:bodyPr wrap="square">
            <a:spAutoFit/>
          </a:bodyPr>
          <a:lstStyle/>
          <a:p>
            <a:pPr algn="ctr"/>
            <a:r>
              <a:rPr lang="es-CO" sz="1400" dirty="0">
                <a:solidFill>
                  <a:srgbClr val="FF33CC"/>
                </a:solidFill>
                <a:latin typeface="Century Gothic" panose="020B0502020202020204" pitchFamily="34" charset="0"/>
              </a:rPr>
              <a:t>Acepte que los humanos se equivocan: en el momento en que se cometan errores es importante no solo aceptarlos, sino ir más allá. Identificar los aspectos en los que se ha fallado y asumir el compromiso real de corregirlos. </a:t>
            </a:r>
          </a:p>
        </p:txBody>
      </p:sp>
    </p:spTree>
    <p:extLst>
      <p:ext uri="{BB962C8B-B14F-4D97-AF65-F5344CB8AC3E}">
        <p14:creationId xmlns:p14="http://schemas.microsoft.com/office/powerpoint/2010/main" val="1809985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399221" y="1280449"/>
            <a:ext cx="4451860" cy="523220"/>
          </a:xfrm>
          <a:prstGeom prst="rect">
            <a:avLst/>
          </a:prstGeom>
        </p:spPr>
        <p:txBody>
          <a:bodyPr wrap="none">
            <a:spAutoFit/>
          </a:bodyPr>
          <a:lstStyle/>
          <a:p>
            <a:pPr eaLnBrk="0" fontAlgn="base" hangingPunct="0">
              <a:spcBef>
                <a:spcPct val="0"/>
              </a:spcBef>
              <a:spcAft>
                <a:spcPct val="0"/>
              </a:spcAft>
            </a:pPr>
            <a:r>
              <a:rPr lang="es-CO" sz="2800" dirty="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CUIDADO DEL ENTORNO</a:t>
            </a:r>
          </a:p>
        </p:txBody>
      </p:sp>
      <p:sp>
        <p:nvSpPr>
          <p:cNvPr id="5" name="Rectángulo 4"/>
          <p:cNvSpPr/>
          <p:nvPr/>
        </p:nvSpPr>
        <p:spPr>
          <a:xfrm>
            <a:off x="1746485" y="4236718"/>
            <a:ext cx="5757332" cy="738664"/>
          </a:xfrm>
          <a:prstGeom prst="rect">
            <a:avLst/>
          </a:prstGeom>
          <a:ln w="19050"/>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s-CO" sz="1400" dirty="0">
                <a:latin typeface="Century Gothic" panose="020B0502020202020204" pitchFamily="34" charset="0"/>
              </a:rPr>
              <a:t>¿Cómo aprovechar el efecto que pueden generar, los paradigmas, estereotipos y la </a:t>
            </a:r>
            <a:r>
              <a:rPr lang="es-CO" sz="1400" dirty="0" smtClean="0">
                <a:latin typeface="Century Gothic" panose="020B0502020202020204" pitchFamily="34" charset="0"/>
              </a:rPr>
              <a:t>utilización </a:t>
            </a:r>
            <a:r>
              <a:rPr lang="es-CO" sz="1400" dirty="0">
                <a:latin typeface="Century Gothic" panose="020B0502020202020204" pitchFamily="34" charset="0"/>
              </a:rPr>
              <a:t>de lenguaje no verbal en la comunicación asertiva? </a:t>
            </a:r>
          </a:p>
        </p:txBody>
      </p:sp>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backgroundRemoval t="9600" b="94400" l="0" r="94393"/>
                    </a14:imgEffect>
                  </a14:imgLayer>
                </a14:imgProps>
              </a:ext>
            </a:extLst>
          </a:blip>
          <a:stretch>
            <a:fillRect/>
          </a:stretch>
        </p:blipFill>
        <p:spPr>
          <a:xfrm>
            <a:off x="1239213" y="815893"/>
            <a:ext cx="1053392" cy="1230596"/>
          </a:xfrm>
          <a:prstGeom prst="rect">
            <a:avLst/>
          </a:prstGeom>
        </p:spPr>
      </p:pic>
      <p:sp>
        <p:nvSpPr>
          <p:cNvPr id="2" name="Rectángulo 1"/>
          <p:cNvSpPr/>
          <p:nvPr/>
        </p:nvSpPr>
        <p:spPr>
          <a:xfrm>
            <a:off x="1563708" y="2758583"/>
            <a:ext cx="6122886" cy="738664"/>
          </a:xfrm>
          <a:prstGeom prst="rect">
            <a:avLst/>
          </a:prstGeom>
        </p:spPr>
        <p:txBody>
          <a:bodyPr wrap="square">
            <a:spAutoFit/>
          </a:bodyPr>
          <a:lstStyle/>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“Lo más importante de la comunicación es escuchar lo que no se dice.”. </a:t>
            </a:r>
          </a:p>
          <a:p>
            <a:pPr algn="r"/>
            <a:r>
              <a:rPr lang="es-CO" sz="1400" i="1" u="sng" dirty="0">
                <a:solidFill>
                  <a:srgbClr val="000000"/>
                </a:solidFill>
                <a:latin typeface="Century Gothic" panose="020B0502020202020204" pitchFamily="34" charset="0"/>
              </a:rPr>
              <a:t>Peter Drucker (CEFIM, Sf) </a:t>
            </a:r>
            <a:endParaRPr lang="es-CO" sz="1400" i="1" u="sng" dirty="0">
              <a:latin typeface="Century Gothic" panose="020B0502020202020204" pitchFamily="34" charset="0"/>
            </a:endParaRPr>
          </a:p>
        </p:txBody>
      </p:sp>
    </p:spTree>
    <p:extLst>
      <p:ext uri="{BB962C8B-B14F-4D97-AF65-F5344CB8AC3E}">
        <p14:creationId xmlns:p14="http://schemas.microsoft.com/office/powerpoint/2010/main" val="21155045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700702" y="1381115"/>
            <a:ext cx="81255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s-CO" sz="2400" dirty="0" smtClean="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Contextualización del cuidado del entorno</a:t>
            </a:r>
            <a:endParaRPr lang="es-CO" sz="2400" dirty="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7" name="Imagen 6"/>
          <p:cNvPicPr>
            <a:picLocks noChangeAspect="1"/>
          </p:cNvPicPr>
          <p:nvPr/>
        </p:nvPicPr>
        <p:blipFill>
          <a:blip r:embed="rId2"/>
          <a:stretch>
            <a:fillRect/>
          </a:stretch>
        </p:blipFill>
        <p:spPr>
          <a:xfrm flipV="1">
            <a:off x="1162079" y="2208012"/>
            <a:ext cx="561905" cy="2768100"/>
          </a:xfrm>
          <a:prstGeom prst="rect">
            <a:avLst/>
          </a:prstGeom>
        </p:spPr>
      </p:pic>
      <p:pic>
        <p:nvPicPr>
          <p:cNvPr id="8" name="Imagen 7"/>
          <p:cNvPicPr>
            <a:picLocks noChangeAspect="1"/>
          </p:cNvPicPr>
          <p:nvPr/>
        </p:nvPicPr>
        <p:blipFill>
          <a:blip r:embed="rId2"/>
          <a:stretch>
            <a:fillRect/>
          </a:stretch>
        </p:blipFill>
        <p:spPr>
          <a:xfrm rot="10800000" flipV="1">
            <a:off x="7513499" y="2208012"/>
            <a:ext cx="561905" cy="2768100"/>
          </a:xfrm>
          <a:prstGeom prst="rect">
            <a:avLst/>
          </a:prstGeom>
        </p:spPr>
      </p:pic>
      <p:sp>
        <p:nvSpPr>
          <p:cNvPr id="2" name="Rectángulo 1"/>
          <p:cNvSpPr/>
          <p:nvPr/>
        </p:nvSpPr>
        <p:spPr>
          <a:xfrm>
            <a:off x="1723984" y="2255182"/>
            <a:ext cx="5789514" cy="2677656"/>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La comunicación es afectada de manera consciente o inconsciente por la postura corporal que se adopta durante la comunicación, que puede propiciar hacia la confianza y la aceptación o por el contrario propiciar el rechazo y la confrontación: Siendo esencial reconocer la que la forma en que nos relacionamos con los otros no es estándar y por el contrario está influenciada de forma individual e incluso por la distancia a la cual está ubicado en interlocutor. </a:t>
            </a:r>
            <a:endParaRPr lang="es-CO" sz="1400" dirty="0" smtClean="0">
              <a:solidFill>
                <a:srgbClr val="000000"/>
              </a:solidFill>
              <a:latin typeface="Century Gothic" panose="020B0502020202020204" pitchFamily="34" charset="0"/>
            </a:endParaRPr>
          </a:p>
          <a:p>
            <a:pPr algn="just"/>
            <a:endParaRPr lang="es-CO" sz="1400" dirty="0">
              <a:solidFill>
                <a:srgbClr val="000000"/>
              </a:solidFill>
              <a:latin typeface="Century Gothic" panose="020B0502020202020204" pitchFamily="34" charset="0"/>
            </a:endParaRPr>
          </a:p>
          <a:p>
            <a:pPr algn="just"/>
            <a:r>
              <a:rPr lang="es-CO" sz="1400" dirty="0">
                <a:solidFill>
                  <a:srgbClr val="000000"/>
                </a:solidFill>
                <a:latin typeface="Century Gothic" panose="020B0502020202020204" pitchFamily="34" charset="0"/>
              </a:rPr>
              <a:t>También existen modelos mentales o preconceptos sobre las cosas, situaciones y personas que sirven de filtro en la forma en que nos relacionamos</a:t>
            </a:r>
            <a:endParaRPr lang="es-CO" sz="1400" dirty="0">
              <a:latin typeface="Century Gothic" panose="020B0502020202020204" pitchFamily="34" charset="0"/>
            </a:endParaRPr>
          </a:p>
        </p:txBody>
      </p:sp>
    </p:spTree>
    <p:extLst>
      <p:ext uri="{BB962C8B-B14F-4D97-AF65-F5344CB8AC3E}">
        <p14:creationId xmlns:p14="http://schemas.microsoft.com/office/powerpoint/2010/main" val="848081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763673" y="2417173"/>
            <a:ext cx="6083559" cy="295984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lnSpc>
                <a:spcPct val="150000"/>
              </a:lnSpc>
            </a:pPr>
            <a:r>
              <a:rPr lang="es-CO" sz="1400" dirty="0">
                <a:solidFill>
                  <a:srgbClr val="000000"/>
                </a:solidFill>
                <a:latin typeface="Century Gothic" panose="020B0502020202020204" pitchFamily="34" charset="0"/>
              </a:rPr>
              <a:t>El mensaje no verbal impacta significativamente la asertividad de la comunicación, cuando se dice una cosa con la palabra pero otra con el cuerpo, el interlocutor le cree al cuerpo y no al mensaje verbal; la comunicación puede mejorar significativamente cuando es congruente el tono, la palabra y el lenguaje corporal; expresiones como: ¡No estire esa cara!, ¡No me mire así!, ¡Ponga orejas!, ¡Porque arruga la nariz!, indican que el interlocutor percibió que el lenguaje corporal es un mensaje conflictivo ante lo que se dice con las palabras y lo que se calla. </a:t>
            </a:r>
            <a:endParaRPr lang="es-CO" sz="1400" dirty="0">
              <a:latin typeface="Century Gothic" panose="020B0502020202020204" pitchFamily="34" charset="0"/>
            </a:endParaRPr>
          </a:p>
        </p:txBody>
      </p:sp>
      <p:sp>
        <p:nvSpPr>
          <p:cNvPr id="5" name="Rectángulo 4"/>
          <p:cNvSpPr/>
          <p:nvPr/>
        </p:nvSpPr>
        <p:spPr>
          <a:xfrm>
            <a:off x="2617295" y="1098194"/>
            <a:ext cx="3990195" cy="461665"/>
          </a:xfrm>
          <a:prstGeom prst="rect">
            <a:avLst/>
          </a:prstGeom>
        </p:spPr>
        <p:txBody>
          <a:bodyPr wrap="none">
            <a:spAutoFit/>
          </a:bodyPr>
          <a:lstStyle/>
          <a:p>
            <a:r>
              <a:rPr lang="es-CO" sz="2400" dirty="0">
                <a:effectLst>
                  <a:outerShdw blurRad="38100" dist="38100" dir="2700000" algn="tl">
                    <a:srgbClr val="000000">
                      <a:alpha val="43137"/>
                    </a:srgbClr>
                  </a:outerShdw>
                </a:effectLst>
                <a:latin typeface="Century Gothic" panose="020B0502020202020204" pitchFamily="34" charset="0"/>
              </a:rPr>
              <a:t>Desarrollo </a:t>
            </a:r>
            <a:r>
              <a:rPr lang="es-CO" sz="2400" dirty="0" smtClean="0">
                <a:effectLst>
                  <a:outerShdw blurRad="38100" dist="38100" dir="2700000" algn="tl">
                    <a:srgbClr val="000000">
                      <a:alpha val="43137"/>
                    </a:srgbClr>
                  </a:outerShdw>
                </a:effectLst>
                <a:latin typeface="Century Gothic" panose="020B0502020202020204" pitchFamily="34" charset="0"/>
              </a:rPr>
              <a:t>del </a:t>
            </a:r>
            <a:r>
              <a:rPr lang="es-CO" sz="2400" dirty="0">
                <a:effectLst>
                  <a:outerShdw blurRad="38100" dist="38100" dir="2700000" algn="tl">
                    <a:srgbClr val="000000">
                      <a:alpha val="43137"/>
                    </a:srgbClr>
                  </a:outerShdw>
                </a:effectLst>
                <a:latin typeface="Century Gothic" panose="020B0502020202020204" pitchFamily="34" charset="0"/>
              </a:rPr>
              <a:t>Contenido </a:t>
            </a:r>
            <a:endParaRPr lang="es-CO" sz="2400" dirty="0"/>
          </a:p>
        </p:txBody>
      </p:sp>
      <p:sp>
        <p:nvSpPr>
          <p:cNvPr id="2" name="Rectángulo 1"/>
          <p:cNvSpPr/>
          <p:nvPr/>
        </p:nvSpPr>
        <p:spPr>
          <a:xfrm>
            <a:off x="1073208" y="1770098"/>
            <a:ext cx="2638864" cy="369332"/>
          </a:xfrm>
          <a:prstGeom prst="rect">
            <a:avLst/>
          </a:prstGeom>
        </p:spPr>
        <p:txBody>
          <a:bodyPr wrap="none">
            <a:spAutoFit/>
          </a:bodyPr>
          <a:lstStyle/>
          <a:p>
            <a:r>
              <a:rPr lang="es-CO" dirty="0" smtClean="0">
                <a:solidFill>
                  <a:srgbClr val="000000"/>
                </a:solidFill>
                <a:effectLst>
                  <a:outerShdw blurRad="38100" dist="38100" dir="2700000" algn="tl">
                    <a:srgbClr val="000000">
                      <a:alpha val="43137"/>
                    </a:srgbClr>
                  </a:outerShdw>
                </a:effectLst>
                <a:latin typeface="Century Gothic" panose="020B0502020202020204" pitchFamily="34" charset="0"/>
              </a:rPr>
              <a:t>Lenguaje del Cuerpo </a:t>
            </a:r>
            <a:endParaRPr lang="es-CO" dirty="0">
              <a:effectLst>
                <a:outerShdw blurRad="38100" dist="38100" dir="2700000" algn="tl">
                  <a:srgbClr val="000000">
                    <a:alpha val="43137"/>
                  </a:srgbClr>
                </a:outerShdw>
              </a:effectLst>
              <a:latin typeface="Century Gothic" panose="020B0502020202020204" pitchFamily="34" charset="0"/>
            </a:endParaRPr>
          </a:p>
        </p:txBody>
      </p:sp>
      <p:sp>
        <p:nvSpPr>
          <p:cNvPr id="3" name="Rectángulo 2"/>
          <p:cNvSpPr/>
          <p:nvPr/>
        </p:nvSpPr>
        <p:spPr>
          <a:xfrm>
            <a:off x="1226377" y="2666609"/>
            <a:ext cx="4319886" cy="2354491"/>
          </a:xfrm>
          <a:prstGeom prst="rect">
            <a:avLst/>
          </a:prstGeom>
        </p:spPr>
        <p:txBody>
          <a:bodyPr wrap="square">
            <a:spAutoFit/>
          </a:bodyPr>
          <a:lstStyle/>
          <a:p>
            <a:pPr algn="just">
              <a:lnSpc>
                <a:spcPct val="150000"/>
              </a:lnSpc>
            </a:pPr>
            <a:r>
              <a:rPr lang="es-CO" sz="1400" dirty="0">
                <a:solidFill>
                  <a:srgbClr val="000000"/>
                </a:solidFill>
                <a:latin typeface="Century Gothic" panose="020B0502020202020204" pitchFamily="34" charset="0"/>
              </a:rPr>
              <a:t>La gran mayoría de las personas son inconscientes de los mensajes no verbales que envía su cuerpo y acompañan su discurso, como por ejemplo, el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ceño fruncido, los hombros subidos, un pie que se mueve insistentemente, un tono de voz débil, entre otros</a:t>
            </a:r>
            <a:r>
              <a:rPr lang="es-CO" sz="1400" dirty="0">
                <a:solidFill>
                  <a:srgbClr val="000000"/>
                </a:solidFill>
                <a:latin typeface="Century Gothic" panose="020B0502020202020204" pitchFamily="34" charset="0"/>
              </a:rPr>
              <a:t>”. (Arango Arcila, 1997)</a:t>
            </a:r>
            <a:endParaRPr lang="es-CO" sz="1400" dirty="0">
              <a:latin typeface="Century Gothic" panose="020B0502020202020204" pitchFamily="34" charset="0"/>
            </a:endParaRPr>
          </a:p>
        </p:txBody>
      </p:sp>
      <p:pic>
        <p:nvPicPr>
          <p:cNvPr id="6" name="Imagen 5"/>
          <p:cNvPicPr>
            <a:picLocks noChangeAspect="1"/>
          </p:cNvPicPr>
          <p:nvPr/>
        </p:nvPicPr>
        <p:blipFill>
          <a:blip r:embed="rId2"/>
          <a:stretch>
            <a:fillRect/>
          </a:stretch>
        </p:blipFill>
        <p:spPr>
          <a:xfrm>
            <a:off x="5936404" y="1889994"/>
            <a:ext cx="1628775" cy="3733800"/>
          </a:xfrm>
          <a:prstGeom prst="rect">
            <a:avLst/>
          </a:prstGeom>
          <a:ln>
            <a:noFill/>
          </a:ln>
          <a:effectLst>
            <a:softEdge rad="112500"/>
          </a:effectLst>
        </p:spPr>
      </p:pic>
    </p:spTree>
    <p:extLst>
      <p:ext uri="{BB962C8B-B14F-4D97-AF65-F5344CB8AC3E}">
        <p14:creationId xmlns:p14="http://schemas.microsoft.com/office/powerpoint/2010/main" val="22740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a:stretch>
            <a:fillRect/>
          </a:stretch>
        </p:blipFill>
        <p:spPr>
          <a:xfrm>
            <a:off x="1619250" y="1990725"/>
            <a:ext cx="5905500" cy="2876550"/>
          </a:xfrm>
          <a:prstGeom prst="rect">
            <a:avLst/>
          </a:prstGeom>
        </p:spPr>
      </p:pic>
    </p:spTree>
    <p:extLst>
      <p:ext uri="{BB962C8B-B14F-4D97-AF65-F5344CB8AC3E}">
        <p14:creationId xmlns:p14="http://schemas.microsoft.com/office/powerpoint/2010/main" val="569121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29859" y="948651"/>
            <a:ext cx="4570482" cy="523220"/>
          </a:xfrm>
          <a:prstGeom prst="rect">
            <a:avLst/>
          </a:prstGeom>
        </p:spPr>
        <p:txBody>
          <a:bodyPr wrap="none">
            <a:spAutoFit/>
          </a:bodyPr>
          <a:lstStyle/>
          <a:p>
            <a:pPr lvl="0" defTabSz="914400" eaLnBrk="0" fontAlgn="base" hangingPunct="0">
              <a:spcBef>
                <a:spcPct val="0"/>
              </a:spcBef>
              <a:spcAft>
                <a:spcPct val="0"/>
              </a:spcAft>
            </a:pPr>
            <a:r>
              <a:rPr lang="es-CO" sz="2800" dirty="0">
                <a:ln w="0"/>
                <a:effectLst>
                  <a:outerShdw blurRad="38100" dist="19050" dir="2700000" algn="tl" rotWithShape="0">
                    <a:schemeClr val="dk1">
                      <a:alpha val="40000"/>
                    </a:schemeClr>
                  </a:outerShdw>
                </a:effectLst>
                <a:latin typeface="Century Gothic" panose="020B0502020202020204" pitchFamily="34" charset="0"/>
                <a:ea typeface="Calibri" panose="020F0502020204030204" pitchFamily="34" charset="0"/>
                <a:cs typeface="Times New Roman" panose="02020603050405020304" pitchFamily="18" charset="0"/>
              </a:rPr>
              <a:t>Objetivos de aprendizaje</a:t>
            </a:r>
            <a:endParaRPr lang="es-CO" sz="2800" dirty="0">
              <a:ln w="0"/>
              <a:effectLst>
                <a:outerShdw blurRad="38100" dist="19050" dir="2700000" algn="tl" rotWithShape="0">
                  <a:schemeClr val="dk1">
                    <a:alpha val="40000"/>
                  </a:schemeClr>
                </a:outerShdw>
              </a:effectLst>
              <a:latin typeface="Century Gothic" panose="020B0502020202020204" pitchFamily="34" charset="0"/>
            </a:endParaRPr>
          </a:p>
        </p:txBody>
      </p:sp>
      <p:sp>
        <p:nvSpPr>
          <p:cNvPr id="3" name="Rectángulo 2"/>
          <p:cNvSpPr/>
          <p:nvPr/>
        </p:nvSpPr>
        <p:spPr>
          <a:xfrm>
            <a:off x="1129859" y="1874195"/>
            <a:ext cx="6987773" cy="584775"/>
          </a:xfrm>
          <a:prstGeom prst="rect">
            <a:avLst/>
          </a:prstGeom>
        </p:spPr>
        <p:txBody>
          <a:bodyPr wrap="square">
            <a:spAutoFit/>
          </a:bodyPr>
          <a:lstStyle/>
          <a:p>
            <a:pPr algn="ctr" eaLnBrk="0" fontAlgn="base" hangingPunct="0">
              <a:spcBef>
                <a:spcPct val="0"/>
              </a:spcBef>
              <a:spcAft>
                <a:spcPct val="0"/>
              </a:spcAft>
            </a:pPr>
            <a:r>
              <a:rPr lang="es-CO" sz="1600" dirty="0">
                <a:effectLst>
                  <a:outerShdw blurRad="38100" dist="38100" dir="2700000" algn="tl">
                    <a:srgbClr val="000000">
                      <a:alpha val="43137"/>
                    </a:srgbClr>
                  </a:outerShdw>
                </a:effectLst>
                <a:latin typeface="Century Gothic" panose="020B0502020202020204" pitchFamily="34" charset="0"/>
              </a:rPr>
              <a:t>Objetivo general del contenido técnico en seguridad y salud en el trabajo. </a:t>
            </a:r>
            <a:endParaRPr lang="es-CO" sz="1600" dirty="0">
              <a:ln>
                <a:solidFill>
                  <a:srgbClr val="00B0F0"/>
                </a:solidFill>
              </a:ln>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802" y="2918055"/>
            <a:ext cx="889204" cy="901554"/>
          </a:xfrm>
          <a:prstGeom prst="rect">
            <a:avLst/>
          </a:prstGeom>
        </p:spPr>
      </p:pic>
      <p:cxnSp>
        <p:nvCxnSpPr>
          <p:cNvPr id="6" name="Conector recto 5"/>
          <p:cNvCxnSpPr/>
          <p:nvPr/>
        </p:nvCxnSpPr>
        <p:spPr>
          <a:xfrm>
            <a:off x="1575404" y="4139661"/>
            <a:ext cx="6465259" cy="0"/>
          </a:xfrm>
          <a:prstGeom prst="line">
            <a:avLst/>
          </a:prstGeom>
        </p:spPr>
        <p:style>
          <a:lnRef idx="1">
            <a:schemeClr val="accent3"/>
          </a:lnRef>
          <a:fillRef idx="0">
            <a:schemeClr val="accent3"/>
          </a:fillRef>
          <a:effectRef idx="0">
            <a:schemeClr val="accent3"/>
          </a:effectRef>
          <a:fontRef idx="minor">
            <a:schemeClr val="tx1"/>
          </a:fontRef>
        </p:style>
      </p:cxnSp>
      <p:sp>
        <p:nvSpPr>
          <p:cNvPr id="7" name="Rectángulo 6"/>
          <p:cNvSpPr/>
          <p:nvPr/>
        </p:nvSpPr>
        <p:spPr>
          <a:xfrm>
            <a:off x="1391115" y="4550208"/>
            <a:ext cx="6726517" cy="375487"/>
          </a:xfrm>
          <a:prstGeom prst="rect">
            <a:avLst/>
          </a:prstGeom>
        </p:spPr>
        <p:txBody>
          <a:bodyPr wrap="square">
            <a:spAutoFit/>
          </a:bodyPr>
          <a:lstStyle/>
          <a:p>
            <a:pPr algn="ctr" eaLnBrk="0" fontAlgn="base" hangingPunct="0">
              <a:lnSpc>
                <a:spcPct val="115000"/>
              </a:lnSpc>
              <a:spcBef>
                <a:spcPct val="0"/>
              </a:spcBef>
              <a:spcAft>
                <a:spcPct val="0"/>
              </a:spcAft>
            </a:pPr>
            <a:r>
              <a:rPr lang="es-CO" sz="1600" dirty="0">
                <a:effectLst>
                  <a:outerShdw blurRad="38100" dist="38100" dir="2700000" algn="tl">
                    <a:srgbClr val="000000">
                      <a:alpha val="43137"/>
                    </a:srgbClr>
                  </a:outerShdw>
                </a:effectLst>
                <a:latin typeface="Century Gothic" panose="020B0502020202020204" pitchFamily="34" charset="0"/>
              </a:rPr>
              <a:t>Objetivo general del cuidado</a:t>
            </a:r>
            <a:r>
              <a:rPr lang="es-CO" sz="1600" b="1" dirty="0">
                <a:latin typeface="Century Gothic" panose="020B0502020202020204" pitchFamily="34" charset="0"/>
              </a:rPr>
              <a:t>. </a:t>
            </a:r>
            <a:endParaRPr lang="es-CO" sz="1600" dirty="0">
              <a:ln>
                <a:solidFill>
                  <a:srgbClr val="00B0F0"/>
                </a:solidFill>
              </a:ln>
              <a:latin typeface="Century Gothic" panose="020B0502020202020204" pitchFamily="34" charset="0"/>
              <a:ea typeface="Calibri" panose="020F0502020204030204" pitchFamily="34" charset="0"/>
              <a:cs typeface="Times New Roman" panose="02020603050405020304" pitchFamily="18" charset="0"/>
            </a:endParaRPr>
          </a:p>
        </p:txBody>
      </p:sp>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6354" y="4550208"/>
            <a:ext cx="890436" cy="902803"/>
          </a:xfrm>
          <a:prstGeom prst="rect">
            <a:avLst/>
          </a:prstGeom>
        </p:spPr>
      </p:pic>
      <p:sp>
        <p:nvSpPr>
          <p:cNvPr id="9" name="Rectángulo 8"/>
          <p:cNvSpPr/>
          <p:nvPr/>
        </p:nvSpPr>
        <p:spPr>
          <a:xfrm>
            <a:off x="2286000" y="4925695"/>
            <a:ext cx="5570374" cy="587853"/>
          </a:xfrm>
          <a:prstGeom prst="rect">
            <a:avLst/>
          </a:prstGeom>
        </p:spPr>
        <p:txBody>
          <a:bodyPr wrap="square">
            <a:spAutoFit/>
          </a:bodyPr>
          <a:lstStyle/>
          <a:p>
            <a:pPr algn="just">
              <a:lnSpc>
                <a:spcPct val="115000"/>
              </a:lnSpc>
              <a:spcAft>
                <a:spcPts val="1000"/>
              </a:spcAft>
            </a:pPr>
            <a:r>
              <a:rPr lang="es-ES" sz="1400" dirty="0">
                <a:latin typeface="Century Gothic" panose="020B0502020202020204" pitchFamily="34" charset="0"/>
                <a:ea typeface="Calibri" panose="020F0502020204030204" pitchFamily="34" charset="0"/>
                <a:cs typeface="Times New Roman" panose="02020603050405020304" pitchFamily="18" charset="0"/>
              </a:rPr>
              <a:t>Potencializar </a:t>
            </a:r>
            <a:r>
              <a:rPr lang="es-ES" sz="1400" dirty="0" smtClean="0">
                <a:latin typeface="Century Gothic" panose="020B0502020202020204" pitchFamily="34" charset="0"/>
                <a:ea typeface="Calibri" panose="020F0502020204030204" pitchFamily="34" charset="0"/>
                <a:cs typeface="Times New Roman" panose="02020603050405020304" pitchFamily="18" charset="0"/>
              </a:rPr>
              <a:t>acciones de cuidado </a:t>
            </a:r>
            <a:r>
              <a:rPr lang="es-ES" sz="1400" dirty="0">
                <a:latin typeface="Century Gothic" panose="020B0502020202020204" pitchFamily="34" charset="0"/>
                <a:ea typeface="Calibri" panose="020F0502020204030204" pitchFamily="34" charset="0"/>
                <a:cs typeface="Times New Roman" panose="02020603050405020304" pitchFamily="18" charset="0"/>
              </a:rPr>
              <a:t>para generar hábitos  que promuevan la preservación y conservación de la vida.</a:t>
            </a:r>
            <a:r>
              <a:rPr lang="es-ES" sz="1400" dirty="0">
                <a:latin typeface="Century Gothic" panose="020B0502020202020204" pitchFamily="34" charset="0"/>
              </a:rPr>
              <a:t>.</a:t>
            </a:r>
            <a:endParaRPr lang="es-CO" sz="1400" dirty="0">
              <a:latin typeface="Century Gothic" panose="020B0502020202020204" pitchFamily="34" charset="0"/>
            </a:endParaRPr>
          </a:p>
        </p:txBody>
      </p:sp>
      <p:sp>
        <p:nvSpPr>
          <p:cNvPr id="5" name="Rectángulo 4"/>
          <p:cNvSpPr/>
          <p:nvPr/>
        </p:nvSpPr>
        <p:spPr>
          <a:xfrm>
            <a:off x="2248678" y="3040826"/>
            <a:ext cx="5831632" cy="800219"/>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Desarrollar estrategias asertivas de comunicación, a través del reconocimiento y la aplicación, de los diferentes elementos que intervienen en ella</a:t>
            </a:r>
            <a:r>
              <a:rPr lang="es-CO" dirty="0">
                <a:solidFill>
                  <a:srgbClr val="000000"/>
                </a:solidFill>
                <a:latin typeface="DIN-Light"/>
              </a:rPr>
              <a:t>.</a:t>
            </a:r>
            <a:endParaRPr lang="es-CO" dirty="0"/>
          </a:p>
        </p:txBody>
      </p:sp>
    </p:spTree>
    <p:extLst>
      <p:ext uri="{BB962C8B-B14F-4D97-AF65-F5344CB8AC3E}">
        <p14:creationId xmlns:p14="http://schemas.microsoft.com/office/powerpoint/2010/main" val="74259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50301" y="1074681"/>
            <a:ext cx="6997960" cy="523220"/>
          </a:xfrm>
          <a:prstGeom prst="rect">
            <a:avLst/>
          </a:prstGeom>
        </p:spPr>
        <p:txBody>
          <a:bodyPr wrap="square">
            <a:spAutoFit/>
          </a:bodyPr>
          <a:lstStyle/>
          <a:p>
            <a:pPr algn="ctr"/>
            <a:r>
              <a:rPr lang="es-CO" sz="1400" dirty="0">
                <a:solidFill>
                  <a:srgbClr val="000000"/>
                </a:solidFill>
                <a:latin typeface="Century Gothic" panose="020B0502020202020204" pitchFamily="34" charset="0"/>
              </a:rPr>
              <a:t>El comportamiento no verbal tiene la capacidad de comunicar infinidad de mensajes, entre los que podrían destacarse los siguientes: </a:t>
            </a:r>
            <a:endParaRPr lang="es-CO" sz="1400" dirty="0">
              <a:latin typeface="Century Gothic" panose="020B0502020202020204" pitchFamily="34" charset="0"/>
            </a:endParaRPr>
          </a:p>
        </p:txBody>
      </p:sp>
      <p:graphicFrame>
        <p:nvGraphicFramePr>
          <p:cNvPr id="3" name="Diagrama 2"/>
          <p:cNvGraphicFramePr/>
          <p:nvPr>
            <p:extLst>
              <p:ext uri="{D42A27DB-BD31-4B8C-83A1-F6EECF244321}">
                <p14:modId xmlns:p14="http://schemas.microsoft.com/office/powerpoint/2010/main" val="2733943425"/>
              </p:ext>
            </p:extLst>
          </p:nvPr>
        </p:nvGraphicFramePr>
        <p:xfrm>
          <a:off x="1250301" y="1397000"/>
          <a:ext cx="6997960" cy="44253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4606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4237" y="1415861"/>
            <a:ext cx="6624735" cy="584775"/>
          </a:xfrm>
          <a:prstGeom prst="rect">
            <a:avLst/>
          </a:prstGeom>
        </p:spPr>
        <p:txBody>
          <a:bodyPr wrap="square">
            <a:spAutoFit/>
          </a:bodyPr>
          <a:lstStyle/>
          <a:p>
            <a:r>
              <a:rPr lang="es-CO" sz="1600" dirty="0">
                <a:solidFill>
                  <a:srgbClr val="000000"/>
                </a:solidFill>
                <a:latin typeface="Century Gothic" panose="020B0502020202020204" pitchFamily="34" charset="0"/>
              </a:rPr>
              <a:t>principales de distancias con las que, sin palabras expresamos nuestro deseo de contacto: </a:t>
            </a:r>
            <a:endParaRPr lang="es-CO" sz="1600" dirty="0">
              <a:latin typeface="Century Gothic" panose="020B0502020202020204" pitchFamily="34" charset="0"/>
            </a:endParaRPr>
          </a:p>
        </p:txBody>
      </p:sp>
      <p:graphicFrame>
        <p:nvGraphicFramePr>
          <p:cNvPr id="3" name="Diagrama 2"/>
          <p:cNvGraphicFramePr/>
          <p:nvPr>
            <p:extLst>
              <p:ext uri="{D42A27DB-BD31-4B8C-83A1-F6EECF244321}">
                <p14:modId xmlns:p14="http://schemas.microsoft.com/office/powerpoint/2010/main" val="314738597"/>
              </p:ext>
            </p:extLst>
          </p:nvPr>
        </p:nvGraphicFramePr>
        <p:xfrm>
          <a:off x="989044" y="1415861"/>
          <a:ext cx="7408506" cy="46119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uadroTexto 3"/>
          <p:cNvSpPr txBox="1"/>
          <p:nvPr/>
        </p:nvSpPr>
        <p:spPr>
          <a:xfrm>
            <a:off x="6904653" y="2481942"/>
            <a:ext cx="1418253" cy="1785104"/>
          </a:xfrm>
          <a:prstGeom prst="rect">
            <a:avLst/>
          </a:prstGeom>
          <a:noFill/>
        </p:spPr>
        <p:txBody>
          <a:bodyPr wrap="square" rtlCol="0">
            <a:spAutoFit/>
          </a:bodyPr>
          <a:lstStyle/>
          <a:p>
            <a:pPr algn="ctr"/>
            <a:endParaRPr lang="es-CO" sz="1000" dirty="0" smtClean="0">
              <a:latin typeface="Century Gothic" panose="020B0502020202020204" pitchFamily="34" charset="0"/>
            </a:endParaRPr>
          </a:p>
          <a:p>
            <a:pPr algn="ctr"/>
            <a:endParaRPr lang="es-CO" sz="1000" dirty="0">
              <a:latin typeface="Century Gothic" panose="020B0502020202020204" pitchFamily="34" charset="0"/>
            </a:endParaRPr>
          </a:p>
          <a:p>
            <a:pPr algn="ctr"/>
            <a:r>
              <a:rPr lang="es-CO" sz="1000" dirty="0" smtClean="0">
                <a:latin typeface="Century Gothic" panose="020B0502020202020204" pitchFamily="34" charset="0"/>
              </a:rPr>
              <a:t>A </a:t>
            </a:r>
            <a:r>
              <a:rPr lang="es-CO" sz="1000" dirty="0">
                <a:latin typeface="Century Gothic" panose="020B0502020202020204" pitchFamily="34" charset="0"/>
              </a:rPr>
              <a:t>la distancia aproximada de 5 metros comienza la distancia pública, aquí cesan todas las relaciones personales y actuamos solo como individuos </a:t>
            </a:r>
          </a:p>
        </p:txBody>
      </p:sp>
    </p:spTree>
    <p:extLst>
      <p:ext uri="{BB962C8B-B14F-4D97-AF65-F5344CB8AC3E}">
        <p14:creationId xmlns:p14="http://schemas.microsoft.com/office/powerpoint/2010/main" val="2323340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096347" y="1898636"/>
            <a:ext cx="4683967" cy="3355214"/>
          </a:xfrm>
          <a:prstGeom prst="rect">
            <a:avLst/>
          </a:prstGeom>
        </p:spPr>
        <p:txBody>
          <a:bodyPr wrap="square">
            <a:spAutoFit/>
          </a:bodyPr>
          <a:lstStyle/>
          <a:p>
            <a:pPr algn="just">
              <a:lnSpc>
                <a:spcPct val="150000"/>
              </a:lnSpc>
            </a:pPr>
            <a:r>
              <a:rPr lang="es-CO" sz="1300" dirty="0">
                <a:solidFill>
                  <a:srgbClr val="000000"/>
                </a:solidFill>
                <a:latin typeface="Century Gothic" panose="020B0502020202020204" pitchFamily="34" charset="0"/>
              </a:rPr>
              <a:t>Nos relacionamos con el mundo, utilizamos la vista, el oído, el gusto y el tacto para percibirlo. Así creamos nuestro modelo o mapa de lo que es esa realidad. Después de haber percibido el mundo por medio de los sentidos, nuestro cerebro decide qué hacer con esas percepciones. Este proceso se llama pensamiento y no es otra cosa que la forma de traducir la percepción y las sensaciones a palabras. Esto nos lleva a pensar que las palabras que seleccionamos para expresarnos no son tomadas al azar, tienen mucho que ver con nuestra realidad interna. </a:t>
            </a:r>
            <a:endParaRPr lang="es-CO" sz="1300" dirty="0">
              <a:latin typeface="Century Gothic" panose="020B0502020202020204" pitchFamily="34" charset="0"/>
            </a:endParaRPr>
          </a:p>
        </p:txBody>
      </p:sp>
      <p:sp>
        <p:nvSpPr>
          <p:cNvPr id="3" name="Rectángulo 2"/>
          <p:cNvSpPr/>
          <p:nvPr/>
        </p:nvSpPr>
        <p:spPr>
          <a:xfrm>
            <a:off x="1707502" y="1094698"/>
            <a:ext cx="3760238" cy="33855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s-CO" sz="1600" dirty="0" smtClean="0">
                <a:solidFill>
                  <a:srgbClr val="000000"/>
                </a:solidFill>
                <a:effectLst>
                  <a:outerShdw blurRad="38100" dist="38100" dir="2700000" algn="tl">
                    <a:srgbClr val="000000">
                      <a:alpha val="43137"/>
                    </a:srgbClr>
                  </a:outerShdw>
                </a:effectLst>
                <a:latin typeface="Century Gothic" panose="020B0502020202020204" pitchFamily="34" charset="0"/>
              </a:rPr>
              <a:t>Modelos Mentales Y Comunicación </a:t>
            </a:r>
            <a:endParaRPr lang="es-CO" sz="1600" dirty="0">
              <a:effectLst>
                <a:outerShdw blurRad="38100" dist="38100" dir="2700000" algn="tl">
                  <a:srgbClr val="000000">
                    <a:alpha val="43137"/>
                  </a:srgbClr>
                </a:outerShdw>
              </a:effectLst>
              <a:latin typeface="Century Gothic" panose="020B0502020202020204" pitchFamily="34" charset="0"/>
            </a:endParaRPr>
          </a:p>
        </p:txBody>
      </p:sp>
      <p:pic>
        <p:nvPicPr>
          <p:cNvPr id="5" name="Imagen 4">
            <a:hlinkClick r:id="rId3" action="ppaction://hlinkfile"/>
          </p:cNvPr>
          <p:cNvPicPr>
            <a:picLocks noChangeAspect="1"/>
          </p:cNvPicPr>
          <p:nvPr/>
        </p:nvPicPr>
        <p:blipFill>
          <a:blip r:embed="rId4"/>
          <a:stretch>
            <a:fillRect/>
          </a:stretch>
        </p:blipFill>
        <p:spPr>
          <a:xfrm>
            <a:off x="5915609" y="2845328"/>
            <a:ext cx="2233558" cy="1461830"/>
          </a:xfrm>
          <a:prstGeom prst="rect">
            <a:avLst/>
          </a:prstGeom>
        </p:spPr>
      </p:pic>
    </p:spTree>
    <p:extLst>
      <p:ext uri="{BB962C8B-B14F-4D97-AF65-F5344CB8AC3E}">
        <p14:creationId xmlns:p14="http://schemas.microsoft.com/office/powerpoint/2010/main" val="505740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082349" y="1531662"/>
            <a:ext cx="7178643" cy="3949391"/>
          </a:xfrm>
          <a:prstGeom prst="rect">
            <a:avLst/>
          </a:prstGeom>
        </p:spPr>
      </p:pic>
      <p:sp>
        <p:nvSpPr>
          <p:cNvPr id="3" name="Rectángulo 2"/>
          <p:cNvSpPr/>
          <p:nvPr/>
        </p:nvSpPr>
        <p:spPr>
          <a:xfrm>
            <a:off x="1894113" y="1009968"/>
            <a:ext cx="6596743" cy="307777"/>
          </a:xfrm>
          <a:prstGeom prst="rect">
            <a:avLst/>
          </a:prstGeom>
        </p:spPr>
        <p:txBody>
          <a:bodyPr wrap="square">
            <a:spAutoFit/>
          </a:bodyPr>
          <a:lstStyle/>
          <a:p>
            <a:r>
              <a:rPr lang="es-CO" sz="1400" dirty="0">
                <a:solidFill>
                  <a:srgbClr val="000000"/>
                </a:solidFill>
                <a:latin typeface="Century Gothic" panose="020B0502020202020204" pitchFamily="34" charset="0"/>
              </a:rPr>
              <a:t>Los dos comportamientos a aplicar deben ser muy sencillos. </a:t>
            </a:r>
            <a:endParaRPr lang="es-CO" sz="1400" dirty="0">
              <a:latin typeface="Century Gothic" panose="020B0502020202020204" pitchFamily="34" charset="0"/>
            </a:endParaRPr>
          </a:p>
        </p:txBody>
      </p:sp>
    </p:spTree>
    <p:extLst>
      <p:ext uri="{BB962C8B-B14F-4D97-AF65-F5344CB8AC3E}">
        <p14:creationId xmlns:p14="http://schemas.microsoft.com/office/powerpoint/2010/main" val="4246280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s.123rf.com/450wm/matju/matju1405/matju140500137/28699546-cabeza-humana-con-mariposa-de-papel--s-mbolo-libertad-y-creatividad--conceptos-de-dise-o.jpg?ver=6"/>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rot="359389">
            <a:off x="4936230" y="2756844"/>
            <a:ext cx="2977587" cy="297758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p:cNvSpPr>
            <a:spLocks noChangeArrowheads="1"/>
          </p:cNvSpPr>
          <p:nvPr/>
        </p:nvSpPr>
        <p:spPr bwMode="auto">
          <a:xfrm>
            <a:off x="3184663" y="1022518"/>
            <a:ext cx="32403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800" u="none" strike="noStrike" cap="none" normalizeH="0" baseline="0" dirty="0" smtClean="0">
                <a:ln>
                  <a:noFill/>
                </a:ln>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Conclusiones</a:t>
            </a:r>
            <a:endParaRPr kumimoji="0" lang="es-CO" sz="2800" u="none" strike="noStrike" cap="none" normalizeH="0" baseline="0" dirty="0" smtClean="0">
              <a:ln>
                <a:noFill/>
              </a:ln>
              <a:effectLst>
                <a:outerShdw blurRad="38100" dist="38100" dir="2700000" algn="tl">
                  <a:srgbClr val="000000">
                    <a:alpha val="43137"/>
                  </a:srgbClr>
                </a:outerShdw>
              </a:effectLst>
              <a:latin typeface="Century Gothic" panose="020B0502020202020204" pitchFamily="34" charset="0"/>
            </a:endParaRPr>
          </a:p>
        </p:txBody>
      </p:sp>
      <p:sp>
        <p:nvSpPr>
          <p:cNvPr id="3" name="Rectángulo 2"/>
          <p:cNvSpPr/>
          <p:nvPr/>
        </p:nvSpPr>
        <p:spPr>
          <a:xfrm>
            <a:off x="1240970" y="1809396"/>
            <a:ext cx="4879911" cy="1600438"/>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usted puede encontrar que existen pensamientos que se deberían cambiar porque ya se superó la situación, sin embargo siguen acudiendo a su mente de forma regular, por lo que es necesario identificar los pensamientos inadecuados que hacen daño y afectan la buena disposición hacia los otros y trabajar para cambiarlos. </a:t>
            </a:r>
            <a:endParaRPr lang="es-CO" sz="1400" dirty="0">
              <a:latin typeface="Century Gothic" panose="020B0502020202020204" pitchFamily="34" charset="0"/>
            </a:endParaRPr>
          </a:p>
        </p:txBody>
      </p:sp>
    </p:spTree>
    <p:extLst>
      <p:ext uri="{BB962C8B-B14F-4D97-AF65-F5344CB8AC3E}">
        <p14:creationId xmlns:p14="http://schemas.microsoft.com/office/powerpoint/2010/main" val="779139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915616" y="1065302"/>
            <a:ext cx="3727302" cy="523220"/>
          </a:xfrm>
          <a:prstGeom prst="rect">
            <a:avLst/>
          </a:prstGeom>
        </p:spPr>
        <p:txBody>
          <a:bodyPr wrap="none">
            <a:spAutoFit/>
          </a:bodyPr>
          <a:lstStyle/>
          <a:p>
            <a:r>
              <a:rPr lang="es-CO" sz="2800" dirty="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CUIDADO DEL OTRO</a:t>
            </a:r>
            <a:endParaRPr lang="es-CO" sz="2800" dirty="0"/>
          </a:p>
        </p:txBody>
      </p:sp>
      <p:sp>
        <p:nvSpPr>
          <p:cNvPr id="4" name="Rectángulo 3"/>
          <p:cNvSpPr/>
          <p:nvPr/>
        </p:nvSpPr>
        <p:spPr>
          <a:xfrm>
            <a:off x="1285011" y="2046376"/>
            <a:ext cx="6988511" cy="253916"/>
          </a:xfrm>
          <a:prstGeom prst="rect">
            <a:avLst/>
          </a:prstGeom>
        </p:spPr>
        <p:txBody>
          <a:bodyPr wrap="square">
            <a:spAutoFit/>
          </a:bodyPr>
          <a:lstStyle/>
          <a:p>
            <a:pPr algn="ctr"/>
            <a:r>
              <a:rPr lang="es-CO" sz="1050" i="1" u="sng" dirty="0" smtClean="0">
                <a:solidFill>
                  <a:srgbClr val="000000"/>
                </a:solidFill>
                <a:latin typeface="Century Gothic" panose="020B0502020202020204" pitchFamily="34" charset="0"/>
              </a:rPr>
              <a:t>. </a:t>
            </a:r>
            <a:endParaRPr lang="es-CO" sz="1050" i="1" u="sng" dirty="0">
              <a:latin typeface="Century Gothic" panose="020B0502020202020204" pitchFamily="34" charset="0"/>
            </a:endParaRPr>
          </a:p>
        </p:txBody>
      </p:sp>
      <p:sp>
        <p:nvSpPr>
          <p:cNvPr id="5" name="Rectángulo 4"/>
          <p:cNvSpPr/>
          <p:nvPr/>
        </p:nvSpPr>
        <p:spPr>
          <a:xfrm>
            <a:off x="1427356" y="4443045"/>
            <a:ext cx="6294244" cy="954107"/>
          </a:xfrm>
          <a:prstGeom prst="rect">
            <a:avLst/>
          </a:prstGeom>
          <a:ln w="38100"/>
        </p:spPr>
        <p:style>
          <a:lnRef idx="2">
            <a:schemeClr val="accent4"/>
          </a:lnRef>
          <a:fillRef idx="1">
            <a:schemeClr val="lt1"/>
          </a:fillRef>
          <a:effectRef idx="0">
            <a:schemeClr val="accent4"/>
          </a:effectRef>
          <a:fontRef idx="minor">
            <a:schemeClr val="dk1"/>
          </a:fontRef>
        </p:style>
        <p:txBody>
          <a:bodyPr wrap="square">
            <a:spAutoFit/>
          </a:bodyPr>
          <a:lstStyle/>
          <a:p>
            <a:pPr marL="285750" indent="-285750">
              <a:buFont typeface="Wingdings" panose="05000000000000000000" pitchFamily="2" charset="2"/>
              <a:buChar char="q"/>
            </a:pPr>
            <a:endParaRPr lang="es-CO" sz="1400" dirty="0" smtClean="0">
              <a:latin typeface="Century Gothic" panose="020B0502020202020204" pitchFamily="34" charset="0"/>
            </a:endParaRPr>
          </a:p>
          <a:p>
            <a:pPr marL="285750" indent="-285750">
              <a:buFont typeface="Wingdings" panose="05000000000000000000" pitchFamily="2" charset="2"/>
              <a:buChar char="q"/>
            </a:pPr>
            <a:r>
              <a:rPr lang="es-CO" sz="1400" dirty="0" smtClean="0">
                <a:latin typeface="Century Gothic" panose="020B0502020202020204" pitchFamily="34" charset="0"/>
              </a:rPr>
              <a:t>¿</a:t>
            </a:r>
            <a:r>
              <a:rPr lang="es-CO" sz="1400" dirty="0">
                <a:latin typeface="Century Gothic" panose="020B0502020202020204" pitchFamily="34" charset="0"/>
              </a:rPr>
              <a:t>Qué implica implementar diferentes tipos de comunicación? </a:t>
            </a:r>
          </a:p>
          <a:p>
            <a:pPr marL="285750" indent="-285750">
              <a:buFont typeface="Wingdings" panose="05000000000000000000" pitchFamily="2" charset="2"/>
              <a:buChar char="q"/>
            </a:pPr>
            <a:r>
              <a:rPr lang="es-CO" sz="1400" dirty="0">
                <a:latin typeface="Century Gothic" panose="020B0502020202020204" pitchFamily="34" charset="0"/>
              </a:rPr>
              <a:t>¿Qué importancia tiene el tono al hablar? </a:t>
            </a:r>
            <a:endParaRPr lang="es-CO" sz="1400" dirty="0" smtClean="0">
              <a:latin typeface="Century Gothic" panose="020B0502020202020204" pitchFamily="34" charset="0"/>
            </a:endParaRPr>
          </a:p>
          <a:p>
            <a:pPr marL="285750" indent="-285750">
              <a:buFont typeface="Wingdings" panose="05000000000000000000" pitchFamily="2" charset="2"/>
              <a:buChar char="q"/>
            </a:pPr>
            <a:endParaRPr lang="es-CO" sz="1400" dirty="0">
              <a:latin typeface="Century Gothic" panose="020B0502020202020204" pitchFamily="34" charset="0"/>
            </a:endParaRPr>
          </a:p>
        </p:txBody>
      </p:sp>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backgroundRemoval t="3390" b="94350" l="588" r="97059">
                        <a14:foregroundMark x1="39412" y1="55367" x2="39412" y2="55367"/>
                        <a14:foregroundMark x1="54118" y1="55367" x2="54118" y2="55367"/>
                        <a14:foregroundMark x1="60588" y1="53672" x2="60588" y2="53672"/>
                        <a14:foregroundMark x1="44706" y1="52542" x2="44706" y2="52542"/>
                        <a14:foregroundMark x1="35294" y1="51412" x2="35294" y2="51412"/>
                        <a14:foregroundMark x1="40588" y1="64407" x2="40588" y2="64407"/>
                        <a14:foregroundMark x1="36471" y1="66667" x2="36471" y2="66667"/>
                        <a14:foregroundMark x1="52353" y1="64407" x2="52353" y2="64407"/>
                        <a14:foregroundMark x1="57059" y1="64407" x2="57059" y2="64407"/>
                        <a14:foregroundMark x1="61765" y1="65537" x2="61765" y2="65537"/>
                        <a14:foregroundMark x1="64706" y1="65537" x2="64706" y2="65537"/>
                        <a14:foregroundMark x1="44706" y1="62712" x2="44706" y2="62712"/>
                      </a14:backgroundRemoval>
                    </a14:imgEffect>
                  </a14:imgLayer>
                </a14:imgProps>
              </a:ext>
            </a:extLst>
          </a:blip>
          <a:stretch>
            <a:fillRect/>
          </a:stretch>
        </p:blipFill>
        <p:spPr>
          <a:xfrm>
            <a:off x="1779129" y="968406"/>
            <a:ext cx="728785" cy="758794"/>
          </a:xfrm>
          <a:prstGeom prst="rect">
            <a:avLst/>
          </a:prstGeom>
        </p:spPr>
      </p:pic>
      <p:sp>
        <p:nvSpPr>
          <p:cNvPr id="2" name="Rectángulo 1"/>
          <p:cNvSpPr/>
          <p:nvPr/>
        </p:nvSpPr>
        <p:spPr>
          <a:xfrm>
            <a:off x="1787983" y="2132750"/>
            <a:ext cx="5572989" cy="1546577"/>
          </a:xfrm>
          <a:prstGeom prst="rect">
            <a:avLst/>
          </a:prstGeom>
        </p:spPr>
        <p:txBody>
          <a:bodyPr wrap="square">
            <a:spAutoFit/>
          </a:bodyPr>
          <a:lstStyle/>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Cuida tus pensamientos, porque se volverán palabras. </a:t>
            </a:r>
          </a:p>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Cuida tus palabras, porque se transformarán en actos. </a:t>
            </a:r>
          </a:p>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Cuida tus actos, porque se harán costumbre. </a:t>
            </a:r>
          </a:p>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Cuida tus costumbres, porque forjarán tu carácter. </a:t>
            </a:r>
          </a:p>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Cuida tu carácter, porque formará tu destino. </a:t>
            </a:r>
          </a:p>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Y tu destino, será tu vida</a:t>
            </a:r>
            <a:r>
              <a:rPr lang="es-CO" sz="1400" dirty="0" smtClean="0">
                <a:solidFill>
                  <a:srgbClr val="000000"/>
                </a:solidFill>
                <a:effectLst>
                  <a:outerShdw blurRad="38100" dist="38100" dir="2700000" algn="tl">
                    <a:srgbClr val="000000">
                      <a:alpha val="43137"/>
                    </a:srgbClr>
                  </a:outerShdw>
                </a:effectLst>
                <a:latin typeface="Century Gothic" panose="020B0502020202020204" pitchFamily="34" charset="0"/>
              </a:rPr>
              <a:t>.</a:t>
            </a:r>
          </a:p>
          <a:p>
            <a:pPr algn="r"/>
            <a:r>
              <a:rPr lang="es-CO" sz="1050" b="1" u="sng" dirty="0" smtClean="0">
                <a:solidFill>
                  <a:srgbClr val="000000"/>
                </a:solidFill>
                <a:latin typeface="Century Gothic" panose="020B0502020202020204" pitchFamily="34" charset="0"/>
              </a:rPr>
              <a:t> </a:t>
            </a:r>
            <a:r>
              <a:rPr lang="es-CO" sz="1050" u="sng" dirty="0">
                <a:solidFill>
                  <a:srgbClr val="000000"/>
                </a:solidFill>
                <a:latin typeface="Century Gothic" panose="020B0502020202020204" pitchFamily="34" charset="0"/>
              </a:rPr>
              <a:t>Mahatma Gandhi </a:t>
            </a:r>
            <a:endParaRPr lang="es-CO" sz="1050" u="sng" dirty="0">
              <a:latin typeface="Century Gothic" panose="020B0502020202020204" pitchFamily="34" charset="0"/>
            </a:endParaRPr>
          </a:p>
        </p:txBody>
      </p:sp>
    </p:spTree>
    <p:extLst>
      <p:ext uri="{BB962C8B-B14F-4D97-AF65-F5344CB8AC3E}">
        <p14:creationId xmlns:p14="http://schemas.microsoft.com/office/powerpoint/2010/main" val="2978645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504894" y="1298675"/>
            <a:ext cx="6197600" cy="461665"/>
          </a:xfrm>
          <a:prstGeom prst="rect">
            <a:avLst/>
          </a:prstGeom>
        </p:spPr>
        <p:txBody>
          <a:bodyPr wrap="square">
            <a:spAutoFit/>
          </a:bodyPr>
          <a:lstStyle/>
          <a:p>
            <a:r>
              <a:rPr lang="es-CO" sz="2400" dirty="0" smtClean="0">
                <a:effectLst>
                  <a:outerShdw blurRad="38100" dist="38100" dir="2700000" algn="tl">
                    <a:srgbClr val="000000">
                      <a:alpha val="43137"/>
                    </a:srgbClr>
                  </a:outerShdw>
                </a:effectLst>
                <a:latin typeface="Century Gothic" panose="020B0502020202020204" pitchFamily="34" charset="0"/>
              </a:rPr>
              <a:t>Contextualización del Cuidado del Otro </a:t>
            </a:r>
            <a:endParaRPr lang="es-CO" sz="2400" dirty="0">
              <a:effectLst>
                <a:outerShdw blurRad="38100" dist="38100" dir="2700000" algn="tl">
                  <a:srgbClr val="000000">
                    <a:alpha val="43137"/>
                  </a:srgbClr>
                </a:outerShdw>
              </a:effectLst>
              <a:latin typeface="Century Gothic" panose="020B0502020202020204" pitchFamily="34" charset="0"/>
            </a:endParaRPr>
          </a:p>
        </p:txBody>
      </p:sp>
      <p:pic>
        <p:nvPicPr>
          <p:cNvPr id="4" name="Imagen 3"/>
          <p:cNvPicPr>
            <a:picLocks noChangeAspect="1"/>
          </p:cNvPicPr>
          <p:nvPr/>
        </p:nvPicPr>
        <p:blipFill>
          <a:blip r:embed="rId3"/>
          <a:stretch>
            <a:fillRect/>
          </a:stretch>
        </p:blipFill>
        <p:spPr>
          <a:xfrm>
            <a:off x="1215073" y="2113280"/>
            <a:ext cx="579643" cy="3450120"/>
          </a:xfrm>
          <a:prstGeom prst="rect">
            <a:avLst/>
          </a:prstGeom>
        </p:spPr>
      </p:pic>
      <p:pic>
        <p:nvPicPr>
          <p:cNvPr id="5" name="Imagen 4"/>
          <p:cNvPicPr>
            <a:picLocks noChangeAspect="1"/>
          </p:cNvPicPr>
          <p:nvPr/>
        </p:nvPicPr>
        <p:blipFill>
          <a:blip r:embed="rId3"/>
          <a:stretch>
            <a:fillRect/>
          </a:stretch>
        </p:blipFill>
        <p:spPr>
          <a:xfrm flipH="1">
            <a:off x="7386840" y="2113280"/>
            <a:ext cx="528321" cy="3450120"/>
          </a:xfrm>
          <a:prstGeom prst="rect">
            <a:avLst/>
          </a:prstGeom>
        </p:spPr>
      </p:pic>
      <p:sp>
        <p:nvSpPr>
          <p:cNvPr id="3" name="Rectángulo 2"/>
          <p:cNvSpPr/>
          <p:nvPr/>
        </p:nvSpPr>
        <p:spPr>
          <a:xfrm>
            <a:off x="1807632" y="2499512"/>
            <a:ext cx="5592124" cy="2677656"/>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En la medida en que se logre mejorar la comunicación interpersonal, se logrará cuidar al otro a través de una comunicación asertiva. Se consideraba que existía solo un modelo de comunicación; pero los nuevos estudios indican que existe un modelo transformador que contempla la percepción que tenemos del interlocutor. </a:t>
            </a:r>
            <a:endParaRPr lang="es-CO" sz="1400" dirty="0" smtClean="0">
              <a:solidFill>
                <a:srgbClr val="000000"/>
              </a:solidFill>
              <a:latin typeface="Century Gothic" panose="020B0502020202020204" pitchFamily="34" charset="0"/>
            </a:endParaRPr>
          </a:p>
          <a:p>
            <a:pPr algn="just"/>
            <a:endParaRPr lang="es-CO" sz="1400" dirty="0">
              <a:solidFill>
                <a:srgbClr val="000000"/>
              </a:solidFill>
              <a:latin typeface="Century Gothic" panose="020B0502020202020204" pitchFamily="34" charset="0"/>
            </a:endParaRPr>
          </a:p>
          <a:p>
            <a:pPr algn="just"/>
            <a:r>
              <a:rPr lang="es-CO" sz="1400" dirty="0">
                <a:solidFill>
                  <a:srgbClr val="000000"/>
                </a:solidFill>
                <a:latin typeface="Century Gothic" panose="020B0502020202020204" pitchFamily="34" charset="0"/>
              </a:rPr>
              <a:t>Para lograr una comunicación asertiva es necesario valorar y controlas la retroalimentación y las percepciones del interlocutor. Ya que nuestra comunicación es una actividad tan cotidiana como respirar o alimentarnos, la comunicación es un aspecto permanente de nuestra interacción social.</a:t>
            </a:r>
            <a:endParaRPr lang="es-CO" sz="1400" dirty="0">
              <a:latin typeface="Century Gothic" panose="020B0502020202020204" pitchFamily="34" charset="0"/>
            </a:endParaRPr>
          </a:p>
        </p:txBody>
      </p:sp>
    </p:spTree>
    <p:extLst>
      <p:ext uri="{BB962C8B-B14F-4D97-AF65-F5344CB8AC3E}">
        <p14:creationId xmlns:p14="http://schemas.microsoft.com/office/powerpoint/2010/main" val="126721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2616690" y="987670"/>
            <a:ext cx="3934090" cy="461665"/>
          </a:xfrm>
          <a:prstGeom prst="rect">
            <a:avLst/>
          </a:prstGeom>
        </p:spPr>
        <p:txBody>
          <a:bodyPr wrap="none">
            <a:spAutoFit/>
          </a:bodyPr>
          <a:lstStyle/>
          <a:p>
            <a:r>
              <a:rPr lang="es-CO" sz="2400" dirty="0">
                <a:solidFill>
                  <a:srgbClr val="000000"/>
                </a:solidFill>
                <a:effectLst>
                  <a:outerShdw blurRad="38100" dist="38100" dir="2700000" algn="tl">
                    <a:srgbClr val="000000">
                      <a:alpha val="43137"/>
                    </a:srgbClr>
                  </a:outerShdw>
                </a:effectLst>
                <a:latin typeface="Century Gothic" panose="020B0502020202020204" pitchFamily="34" charset="0"/>
              </a:rPr>
              <a:t>Desarrollo del contenido </a:t>
            </a:r>
            <a:endParaRPr lang="es-CO" sz="2400" dirty="0">
              <a:effectLst>
                <a:outerShdw blurRad="38100" dist="38100" dir="2700000" algn="tl">
                  <a:srgbClr val="000000">
                    <a:alpha val="43137"/>
                  </a:srgbClr>
                </a:outerShdw>
              </a:effectLst>
              <a:latin typeface="Century Gothic" panose="020B0502020202020204" pitchFamily="34" charset="0"/>
            </a:endParaRPr>
          </a:p>
        </p:txBody>
      </p:sp>
      <p:pic>
        <p:nvPicPr>
          <p:cNvPr id="2" name="Imagen 1"/>
          <p:cNvPicPr>
            <a:picLocks noChangeAspect="1"/>
          </p:cNvPicPr>
          <p:nvPr/>
        </p:nvPicPr>
        <p:blipFill>
          <a:blip r:embed="rId3"/>
          <a:stretch>
            <a:fillRect/>
          </a:stretch>
        </p:blipFill>
        <p:spPr>
          <a:xfrm>
            <a:off x="2917326" y="3057620"/>
            <a:ext cx="3633454" cy="2428779"/>
          </a:xfrm>
          <a:prstGeom prst="rect">
            <a:avLst/>
          </a:prstGeom>
        </p:spPr>
      </p:pic>
      <p:sp>
        <p:nvSpPr>
          <p:cNvPr id="3" name="Rectángulo 2"/>
          <p:cNvSpPr/>
          <p:nvPr/>
        </p:nvSpPr>
        <p:spPr>
          <a:xfrm>
            <a:off x="1347041" y="1924502"/>
            <a:ext cx="6774024" cy="738664"/>
          </a:xfrm>
          <a:prstGeom prst="rect">
            <a:avLst/>
          </a:prstGeom>
        </p:spPr>
        <p:txBody>
          <a:bodyPr wrap="square">
            <a:spAutoFit/>
          </a:bodyPr>
          <a:lstStyle/>
          <a:p>
            <a:r>
              <a:rPr lang="es-CO" sz="1400" dirty="0">
                <a:solidFill>
                  <a:srgbClr val="000000"/>
                </a:solidFill>
                <a:latin typeface="Century Gothic" panose="020B0502020202020204" pitchFamily="34" charset="0"/>
              </a:rPr>
              <a:t>Se cuida al otro cuando las personas comienzan a cuidar de sí mismas, con una comunicación intrapersonal asertiva, piensan positivo de sí mismas, de su familia, de sus compañeros, de la empresa y de la seguridad. </a:t>
            </a:r>
            <a:endParaRPr lang="es-CO" sz="1400" dirty="0">
              <a:latin typeface="Century Gothic" panose="020B0502020202020204" pitchFamily="34" charset="0"/>
            </a:endParaRPr>
          </a:p>
        </p:txBody>
      </p:sp>
    </p:spTree>
    <p:extLst>
      <p:ext uri="{BB962C8B-B14F-4D97-AF65-F5344CB8AC3E}">
        <p14:creationId xmlns:p14="http://schemas.microsoft.com/office/powerpoint/2010/main" val="17524580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40971" y="2078322"/>
            <a:ext cx="4572000" cy="2677656"/>
          </a:xfrm>
          <a:prstGeom prst="rect">
            <a:avLst/>
          </a:prstGeom>
        </p:spPr>
        <p:txBody>
          <a:bodyPr>
            <a:spAutoFit/>
          </a:bodyPr>
          <a:lstStyle/>
          <a:p>
            <a:pPr algn="just"/>
            <a:r>
              <a:rPr lang="es-CO" sz="1400" dirty="0" smtClean="0">
                <a:solidFill>
                  <a:srgbClr val="000000"/>
                </a:solidFill>
                <a:latin typeface="Century Gothic" panose="020B0502020202020204" pitchFamily="34" charset="0"/>
              </a:rPr>
              <a:t>La </a:t>
            </a:r>
            <a:r>
              <a:rPr lang="es-CO" sz="1400" dirty="0">
                <a:solidFill>
                  <a:srgbClr val="000000"/>
                </a:solidFill>
                <a:latin typeface="Century Gothic" panose="020B0502020202020204" pitchFamily="34" charset="0"/>
              </a:rPr>
              <a:t>comunicación es un proceso tan vital y necesario como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respirar, comer y reír</a:t>
            </a:r>
            <a:r>
              <a:rPr lang="es-CO" sz="1400" dirty="0">
                <a:solidFill>
                  <a:srgbClr val="000000"/>
                </a:solidFill>
                <a:latin typeface="Century Gothic" panose="020B0502020202020204" pitchFamily="34" charset="0"/>
              </a:rPr>
              <a:t>. Es un intangible cotidiano del que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no puede sustraerse</a:t>
            </a:r>
            <a:r>
              <a:rPr lang="es-CO" sz="1400" dirty="0">
                <a:solidFill>
                  <a:srgbClr val="000000"/>
                </a:solidFill>
                <a:latin typeface="Century Gothic" panose="020B0502020202020204" pitchFamily="34" charset="0"/>
              </a:rPr>
              <a:t>, ni siquiera cuando se duerme. El hecho de ser sujetos fundamentalmente sociales, exige la utilización del lenguaje para establecer procesos de cooperación con quienes comparten el mismo entorno.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La comunicación </a:t>
            </a:r>
            <a:r>
              <a:rPr lang="es-CO" sz="1400" dirty="0">
                <a:solidFill>
                  <a:srgbClr val="000000"/>
                </a:solidFill>
                <a:latin typeface="Century Gothic" panose="020B0502020202020204" pitchFamily="34" charset="0"/>
              </a:rPr>
              <a:t>no puede sino ser social, lo que la convierte no solamente en un producto de la misma convivencia o coexistencia humana sino, además, en uno de sus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fundamentos”</a:t>
            </a:r>
            <a:r>
              <a:rPr lang="es-CO" sz="1400" dirty="0">
                <a:solidFill>
                  <a:srgbClr val="000000"/>
                </a:solidFill>
                <a:latin typeface="Century Gothic" panose="020B0502020202020204" pitchFamily="34" charset="0"/>
              </a:rPr>
              <a:t> </a:t>
            </a:r>
            <a:endParaRPr lang="es-CO" sz="1400" dirty="0">
              <a:latin typeface="Century Gothic" panose="020B0502020202020204" pitchFamily="34" charset="0"/>
            </a:endParaRPr>
          </a:p>
        </p:txBody>
      </p:sp>
      <p:sp>
        <p:nvSpPr>
          <p:cNvPr id="3" name="Rectángulo 2"/>
          <p:cNvSpPr/>
          <p:nvPr/>
        </p:nvSpPr>
        <p:spPr>
          <a:xfrm>
            <a:off x="3155084" y="1079632"/>
            <a:ext cx="3437159" cy="369332"/>
          </a:xfrm>
          <a:prstGeom prst="rect">
            <a:avLst/>
          </a:prstGeom>
        </p:spPr>
        <p:txBody>
          <a:bodyPr wrap="none">
            <a:spAutoFit/>
          </a:bodyPr>
          <a:lstStyle/>
          <a:p>
            <a:pPr algn="just"/>
            <a:r>
              <a:rPr lang="es-CO" dirty="0" smtClean="0">
                <a:solidFill>
                  <a:srgbClr val="000000"/>
                </a:solidFill>
                <a:effectLst>
                  <a:outerShdw blurRad="38100" dist="38100" dir="2700000" algn="tl">
                    <a:srgbClr val="000000">
                      <a:alpha val="43137"/>
                    </a:srgbClr>
                  </a:outerShdw>
                </a:effectLst>
                <a:latin typeface="Century Gothic" panose="020B0502020202020204" pitchFamily="34" charset="0"/>
              </a:rPr>
              <a:t>Comunicación Interpersonal </a:t>
            </a:r>
            <a:endParaRPr lang="es-CO" dirty="0">
              <a:solidFill>
                <a:srgbClr val="000000"/>
              </a:solidFill>
              <a:effectLst>
                <a:outerShdw blurRad="38100" dist="38100" dir="2700000" algn="tl">
                  <a:srgbClr val="000000">
                    <a:alpha val="43137"/>
                  </a:srgbClr>
                </a:outerShdw>
              </a:effectLst>
              <a:latin typeface="Century Gothic" panose="020B0502020202020204" pitchFamily="34" charset="0"/>
            </a:endParaRPr>
          </a:p>
        </p:txBody>
      </p:sp>
      <p:pic>
        <p:nvPicPr>
          <p:cNvPr id="4" name="Imagen 3"/>
          <p:cNvPicPr>
            <a:picLocks noChangeAspect="1"/>
          </p:cNvPicPr>
          <p:nvPr/>
        </p:nvPicPr>
        <p:blipFill>
          <a:blip r:embed="rId2"/>
          <a:stretch>
            <a:fillRect/>
          </a:stretch>
        </p:blipFill>
        <p:spPr>
          <a:xfrm>
            <a:off x="5955749" y="3417150"/>
            <a:ext cx="2009775" cy="1895475"/>
          </a:xfrm>
          <a:prstGeom prst="rect">
            <a:avLst/>
          </a:prstGeom>
        </p:spPr>
      </p:pic>
    </p:spTree>
    <p:extLst>
      <p:ext uri="{BB962C8B-B14F-4D97-AF65-F5344CB8AC3E}">
        <p14:creationId xmlns:p14="http://schemas.microsoft.com/office/powerpoint/2010/main" val="32464004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51517" y="1424494"/>
            <a:ext cx="6260841" cy="3808735"/>
          </a:xfrm>
          <a:prstGeom prst="rect">
            <a:avLst/>
          </a:prstGeom>
        </p:spPr>
        <p:txBody>
          <a:bodyPr wrap="square">
            <a:spAutoFit/>
          </a:bodyPr>
          <a:lstStyle/>
          <a:p>
            <a:pPr algn="just">
              <a:lnSpc>
                <a:spcPct val="150000"/>
              </a:lnSpc>
            </a:pPr>
            <a:r>
              <a:rPr lang="es-CO" sz="1400" dirty="0">
                <a:solidFill>
                  <a:srgbClr val="000000"/>
                </a:solidFill>
                <a:latin typeface="Century Gothic" panose="020B0502020202020204" pitchFamily="34" charset="0"/>
              </a:rPr>
              <a:t>La comunicación no solo se manifiesta con palabras, está compuesta de tres elementos o componentes en donde la palabra puede llegar a ser el factor de menor impacto. </a:t>
            </a:r>
            <a:endParaRPr lang="es-CO" sz="1400" dirty="0" smtClean="0">
              <a:solidFill>
                <a:srgbClr val="000000"/>
              </a:solidFill>
              <a:latin typeface="Century Gothic" panose="020B0502020202020204" pitchFamily="34" charset="0"/>
            </a:endParaRPr>
          </a:p>
          <a:p>
            <a:pPr algn="just">
              <a:lnSpc>
                <a:spcPct val="150000"/>
              </a:lnSpc>
            </a:pPr>
            <a:endParaRPr lang="es-CO" sz="1400" dirty="0" smtClean="0">
              <a:solidFill>
                <a:srgbClr val="000000"/>
              </a:solidFill>
              <a:latin typeface="Century Gothic" panose="020B0502020202020204" pitchFamily="34" charset="0"/>
            </a:endParaRPr>
          </a:p>
          <a:p>
            <a:pPr algn="just">
              <a:lnSpc>
                <a:spcPct val="150000"/>
              </a:lnSpc>
            </a:pPr>
            <a:r>
              <a:rPr lang="es-CO" sz="1400" dirty="0">
                <a:latin typeface="Century Gothic" panose="020B0502020202020204" pitchFamily="34" charset="0"/>
              </a:rPr>
              <a:t>“El psicólogo Albert </a:t>
            </a:r>
            <a:r>
              <a:rPr lang="es-CO" sz="1400" dirty="0" err="1">
                <a:latin typeface="Century Gothic" panose="020B0502020202020204" pitchFamily="34" charset="0"/>
              </a:rPr>
              <a:t>Mehrabian</a:t>
            </a:r>
            <a:r>
              <a:rPr lang="es-CO" sz="1400" dirty="0">
                <a:latin typeface="Century Gothic" panose="020B0502020202020204" pitchFamily="34" charset="0"/>
              </a:rPr>
              <a:t> llevó a cabo experimentos sobre actitudes y sentimientos y encontró que en ciertas situaciones solo el 7% de la información se atribuye a las palabras, mientras que el 38% se atribuye a la voz (entonación, proyección, resonancia, tono, etcétera) y el 55% al lenguaje corporal (gestos, posturas, movimiento de los ojos, respiración, etc.) Albert </a:t>
            </a:r>
            <a:r>
              <a:rPr lang="es-CO" sz="1400" dirty="0" err="1">
                <a:latin typeface="Century Gothic" panose="020B0502020202020204" pitchFamily="34" charset="0"/>
              </a:rPr>
              <a:t>Mehrabianl</a:t>
            </a:r>
            <a:r>
              <a:rPr lang="es-CO" sz="1400" dirty="0">
                <a:latin typeface="Century Gothic" panose="020B0502020202020204" pitchFamily="34" charset="0"/>
              </a:rPr>
              <a:t> aclara que estas tendencias se refieren a la comunicación, sentimientos y actitudes” </a:t>
            </a:r>
            <a:endParaRPr lang="es-CO" sz="1400" dirty="0" smtClean="0">
              <a:latin typeface="Century Gothic" panose="020B0502020202020204" pitchFamily="34" charset="0"/>
            </a:endParaRPr>
          </a:p>
          <a:p>
            <a:pPr algn="r"/>
            <a:r>
              <a:rPr lang="es-CO" sz="1050" i="1" u="sng" dirty="0" err="1" smtClean="0">
                <a:latin typeface="Century Gothic" panose="020B0502020202020204" pitchFamily="34" charset="0"/>
              </a:rPr>
              <a:t>Knight</a:t>
            </a:r>
            <a:r>
              <a:rPr lang="es-CO" sz="1050" i="1" u="sng" dirty="0">
                <a:latin typeface="Century Gothic" panose="020B0502020202020204" pitchFamily="34" charset="0"/>
              </a:rPr>
              <a:t>, </a:t>
            </a:r>
            <a:r>
              <a:rPr lang="es-CO" sz="1050" i="1" u="sng" dirty="0" smtClean="0">
                <a:latin typeface="Century Gothic" panose="020B0502020202020204" pitchFamily="34" charset="0"/>
              </a:rPr>
              <a:t>2009</a:t>
            </a:r>
            <a:endParaRPr lang="es-CO" sz="1050" i="1" u="sng" dirty="0">
              <a:latin typeface="Century Gothic" panose="020B0502020202020204" pitchFamily="34" charset="0"/>
            </a:endParaRPr>
          </a:p>
        </p:txBody>
      </p:sp>
    </p:spTree>
    <p:extLst>
      <p:ext uri="{BB962C8B-B14F-4D97-AF65-F5344CB8AC3E}">
        <p14:creationId xmlns:p14="http://schemas.microsoft.com/office/powerpoint/2010/main" val="13095101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521441" y="1447550"/>
            <a:ext cx="4714752" cy="523220"/>
          </a:xfrm>
          <a:prstGeom prst="rect">
            <a:avLst/>
          </a:prstGeom>
        </p:spPr>
        <p:txBody>
          <a:bodyPr wrap="none">
            <a:spAutoFit/>
          </a:bodyPr>
          <a:lstStyle/>
          <a:p>
            <a:pPr eaLnBrk="0" fontAlgn="base" hangingPunct="0">
              <a:spcBef>
                <a:spcPct val="0"/>
              </a:spcBef>
              <a:spcAft>
                <a:spcPct val="0"/>
              </a:spcAft>
            </a:pPr>
            <a:r>
              <a:rPr lang="es-CO" sz="2800" dirty="0">
                <a:ln w="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CUIDADO DE UNO MISMO</a:t>
            </a:r>
          </a:p>
        </p:txBody>
      </p:sp>
      <p:sp>
        <p:nvSpPr>
          <p:cNvPr id="5" name="Rectangle 3" descr="5%"/>
          <p:cNvSpPr>
            <a:spLocks noChangeArrowheads="1"/>
          </p:cNvSpPr>
          <p:nvPr/>
        </p:nvSpPr>
        <p:spPr bwMode="auto">
          <a:xfrm>
            <a:off x="1548882" y="4012561"/>
            <a:ext cx="6363478" cy="831504"/>
          </a:xfrm>
          <a:prstGeom prst="rect">
            <a:avLst/>
          </a:prstGeom>
          <a:noFill/>
          <a:ln w="12700">
            <a:solidFill>
              <a:srgbClr val="ED117F"/>
            </a:solidFill>
            <a:miter lim="800000"/>
            <a:headEnd/>
            <a:tailEnd/>
          </a:ln>
        </p:spPr>
        <p:txBody>
          <a:bodyPr vert="horz" wrap="square" lIns="91440" tIns="45720" rIns="91440" bIns="45720" numCol="1" anchor="ctr" anchorCtr="0" compatLnSpc="1">
            <a:prstTxWarp prst="textNoShape">
              <a:avLst/>
            </a:prstTxWarp>
          </a:bodyPr>
          <a:lstStyle/>
          <a:p>
            <a:pPr algn="ctr"/>
            <a:r>
              <a:rPr lang="es-CO" sz="1400" dirty="0">
                <a:latin typeface="Century Gothic" panose="020B0502020202020204" pitchFamily="34" charset="0"/>
              </a:rPr>
              <a:t>¿Es posible desarrollar estilos de vida y trabajo saludables? </a:t>
            </a:r>
            <a:endParaRPr lang="es-CO" sz="1400" strike="sngStrike" dirty="0">
              <a:solidFill>
                <a:schemeClr val="tx1"/>
              </a:solidFill>
              <a:latin typeface="Century Gothic" panose="020B0502020202020204" pitchFamily="34" charset="0"/>
            </a:endParaRPr>
          </a:p>
        </p:txBody>
      </p:sp>
      <p:pic>
        <p:nvPicPr>
          <p:cNvPr id="3" name="Imagen 2"/>
          <p:cNvPicPr>
            <a:picLocks noChangeAspect="1"/>
          </p:cNvPicPr>
          <p:nvPr/>
        </p:nvPicPr>
        <p:blipFill>
          <a:blip r:embed="rId3"/>
          <a:stretch>
            <a:fillRect/>
          </a:stretch>
        </p:blipFill>
        <p:spPr>
          <a:xfrm>
            <a:off x="1055229" y="968933"/>
            <a:ext cx="1466212" cy="1474687"/>
          </a:xfrm>
          <a:prstGeom prst="rect">
            <a:avLst/>
          </a:prstGeom>
        </p:spPr>
      </p:pic>
      <p:sp>
        <p:nvSpPr>
          <p:cNvPr id="4" name="Rectángulo 3"/>
          <p:cNvSpPr/>
          <p:nvPr/>
        </p:nvSpPr>
        <p:spPr>
          <a:xfrm>
            <a:off x="1548882" y="2690336"/>
            <a:ext cx="6363478" cy="684803"/>
          </a:xfrm>
          <a:prstGeom prst="rect">
            <a:avLst/>
          </a:prstGeom>
        </p:spPr>
        <p:txBody>
          <a:bodyPr wrap="square">
            <a:spAutoFit/>
          </a:bodyPr>
          <a:lstStyle/>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“La manera en la que te comunicas con los demás es un fiel reflejo de cómo te hablas a </a:t>
            </a:r>
            <a:r>
              <a:rPr lang="en-US" sz="1400" dirty="0" smtClean="0">
                <a:solidFill>
                  <a:srgbClr val="000000"/>
                </a:solidFill>
                <a:effectLst>
                  <a:outerShdw blurRad="38100" dist="38100" dir="2700000" algn="tl">
                    <a:srgbClr val="000000">
                      <a:alpha val="43137"/>
                    </a:srgbClr>
                  </a:outerShdw>
                </a:effectLst>
                <a:latin typeface="Century Gothic" panose="020B0502020202020204" pitchFamily="34" charset="0"/>
              </a:rPr>
              <a:t>ti </a:t>
            </a:r>
            <a:r>
              <a:rPr lang="es-CO" sz="1400" dirty="0" smtClean="0">
                <a:solidFill>
                  <a:srgbClr val="000000"/>
                </a:solidFill>
                <a:effectLst>
                  <a:outerShdw blurRad="38100" dist="38100" dir="2700000" algn="tl">
                    <a:srgbClr val="000000">
                      <a:alpha val="43137"/>
                    </a:srgbClr>
                  </a:outerShdw>
                </a:effectLst>
                <a:latin typeface="Century Gothic" panose="020B0502020202020204" pitchFamily="34" charset="0"/>
              </a:rPr>
              <a:t>mismo</a:t>
            </a:r>
            <a:r>
              <a:rPr lang="en-US" sz="1400" dirty="0" smtClean="0">
                <a:solidFill>
                  <a:srgbClr val="000000"/>
                </a:solidFill>
                <a:effectLst>
                  <a:outerShdw blurRad="38100" dist="38100" dir="2700000" algn="tl">
                    <a:srgbClr val="000000">
                      <a:alpha val="43137"/>
                    </a:srgbClr>
                  </a:outerShdw>
                </a:effectLst>
                <a:latin typeface="Century Gothic" panose="020B0502020202020204" pitchFamily="34" charset="0"/>
              </a:rPr>
              <a:t>”. </a:t>
            </a:r>
          </a:p>
          <a:p>
            <a:pPr algn="r"/>
            <a:r>
              <a:rPr lang="en-US" sz="1050" i="1" u="sng" dirty="0" smtClean="0">
                <a:solidFill>
                  <a:srgbClr val="000000"/>
                </a:solidFill>
                <a:latin typeface="Century Gothic" panose="020B0502020202020204" pitchFamily="34" charset="0"/>
              </a:rPr>
              <a:t>Clay </a:t>
            </a:r>
            <a:r>
              <a:rPr lang="en-US" sz="1050" i="1" u="sng" dirty="0">
                <a:solidFill>
                  <a:srgbClr val="000000"/>
                </a:solidFill>
                <a:latin typeface="Century Gothic" panose="020B0502020202020204" pitchFamily="34" charset="0"/>
              </a:rPr>
              <a:t>Newman. (Newman, 2013) </a:t>
            </a:r>
            <a:endParaRPr lang="es-CO" sz="1050" i="1" u="sng" dirty="0">
              <a:latin typeface="Century Gothic" panose="020B0502020202020204" pitchFamily="34" charset="0"/>
            </a:endParaRPr>
          </a:p>
        </p:txBody>
      </p:sp>
    </p:spTree>
    <p:extLst>
      <p:ext uri="{BB962C8B-B14F-4D97-AF65-F5344CB8AC3E}">
        <p14:creationId xmlns:p14="http://schemas.microsoft.com/office/powerpoint/2010/main" val="313043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24860" y="1253422"/>
            <a:ext cx="6858000" cy="738664"/>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Adicional a lo postulado por </a:t>
            </a:r>
            <a:r>
              <a:rPr lang="es-CO" sz="1400" dirty="0" err="1">
                <a:solidFill>
                  <a:srgbClr val="000000"/>
                </a:solidFill>
                <a:latin typeface="Century Gothic" panose="020B0502020202020204" pitchFamily="34" charset="0"/>
              </a:rPr>
              <a:t>Mehrabian</a:t>
            </a:r>
            <a:r>
              <a:rPr lang="es-CO" sz="1400" dirty="0">
                <a:solidFill>
                  <a:srgbClr val="000000"/>
                </a:solidFill>
                <a:latin typeface="Century Gothic" panose="020B0502020202020204" pitchFamily="34" charset="0"/>
              </a:rPr>
              <a:t>, la comunicación se ve afectada por algunas características de género, existen algunas diferencias en la forma de comunicarse de los hombres y de las mujeres. </a:t>
            </a:r>
            <a:endParaRPr lang="es-CO" sz="1400" dirty="0">
              <a:latin typeface="Century Gothic" panose="020B0502020202020204" pitchFamily="34" charset="0"/>
            </a:endParaRPr>
          </a:p>
        </p:txBody>
      </p:sp>
      <p:pic>
        <p:nvPicPr>
          <p:cNvPr id="3" name="Imagen 2"/>
          <p:cNvPicPr>
            <a:picLocks noChangeAspect="1"/>
          </p:cNvPicPr>
          <p:nvPr/>
        </p:nvPicPr>
        <p:blipFill>
          <a:blip r:embed="rId3"/>
          <a:stretch>
            <a:fillRect/>
          </a:stretch>
        </p:blipFill>
        <p:spPr>
          <a:xfrm>
            <a:off x="2318436" y="2628246"/>
            <a:ext cx="4497624" cy="2746186"/>
          </a:xfrm>
          <a:prstGeom prst="rect">
            <a:avLst/>
          </a:prstGeom>
        </p:spPr>
      </p:pic>
    </p:spTree>
    <p:extLst>
      <p:ext uri="{BB962C8B-B14F-4D97-AF65-F5344CB8AC3E}">
        <p14:creationId xmlns:p14="http://schemas.microsoft.com/office/powerpoint/2010/main" val="3244650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3159148" y="1320591"/>
            <a:ext cx="3129685" cy="3303557"/>
          </a:xfrm>
          <a:prstGeom prst="rect">
            <a:avLst/>
          </a:prstGeom>
        </p:spPr>
      </p:pic>
      <p:sp>
        <p:nvSpPr>
          <p:cNvPr id="4" name="Rectángulo 3"/>
          <p:cNvSpPr/>
          <p:nvPr/>
        </p:nvSpPr>
        <p:spPr>
          <a:xfrm>
            <a:off x="1399592" y="4964958"/>
            <a:ext cx="6587412" cy="523220"/>
          </a:xfrm>
          <a:prstGeom prst="rect">
            <a:avLst/>
          </a:prstGeom>
        </p:spPr>
        <p:txBody>
          <a:bodyPr wrap="square">
            <a:spAutoFit/>
          </a:bodyPr>
          <a:lstStyle/>
          <a:p>
            <a:r>
              <a:rPr lang="es-CO" sz="1400" dirty="0">
                <a:solidFill>
                  <a:srgbClr val="000000"/>
                </a:solidFill>
                <a:latin typeface="Century Gothic" panose="020B0502020202020204" pitchFamily="34" charset="0"/>
              </a:rPr>
              <a:t>¿Por qué existen tantos problemas de comunicación entre las personas si de acuerdo con este modelo parece ser un asunto tan sencillo? </a:t>
            </a:r>
            <a:endParaRPr lang="es-CO" sz="1400" dirty="0">
              <a:latin typeface="Century Gothic" panose="020B0502020202020204" pitchFamily="34" charset="0"/>
            </a:endParaRPr>
          </a:p>
        </p:txBody>
      </p:sp>
    </p:spTree>
    <p:extLst>
      <p:ext uri="{BB962C8B-B14F-4D97-AF65-F5344CB8AC3E}">
        <p14:creationId xmlns:p14="http://schemas.microsoft.com/office/powerpoint/2010/main" val="27907071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1847460" y="1981166"/>
            <a:ext cx="5934271" cy="2677656"/>
          </a:xfrm>
          <a:prstGeom prst="rect">
            <a:avLst/>
          </a:prstGeom>
        </p:spPr>
        <p:txBody>
          <a:bodyPr wrap="square">
            <a:spAutoFit/>
          </a:bodyPr>
          <a:lstStyle/>
          <a:p>
            <a:pPr algn="just">
              <a:lnSpc>
                <a:spcPct val="150000"/>
              </a:lnSpc>
            </a:pPr>
            <a:r>
              <a:rPr lang="es-CO" sz="1400" dirty="0">
                <a:solidFill>
                  <a:srgbClr val="000000"/>
                </a:solidFill>
                <a:latin typeface="Century Gothic" panose="020B0502020202020204" pitchFamily="34" charset="0"/>
              </a:rPr>
              <a:t>Es necesario hacer un poco de “esfuerzo” para que el otro comprenda exactamente eso que se quiere decir, como también es necesario esforzarse para interpretar el sentido de los símbolos de otra persona, más aún si no existe un área de experiencia común. Es por eso que los procesos de codificación y decodificación están cargados de una enorme subjetividad, porque es imposible conocer el pensamiento y la intención de ese otro con quien se comunica. </a:t>
            </a:r>
            <a:endParaRPr lang="es-CO" sz="1400" dirty="0">
              <a:latin typeface="Century Gothic" panose="020B0502020202020204" pitchFamily="34" charset="0"/>
            </a:endParaRPr>
          </a:p>
        </p:txBody>
      </p:sp>
      <p:pic>
        <p:nvPicPr>
          <p:cNvPr id="4" name="Imagen 3"/>
          <p:cNvPicPr>
            <a:picLocks noChangeAspect="1"/>
          </p:cNvPicPr>
          <p:nvPr/>
        </p:nvPicPr>
        <p:blipFill>
          <a:blip r:embed="rId2"/>
          <a:stretch>
            <a:fillRect/>
          </a:stretch>
        </p:blipFill>
        <p:spPr>
          <a:xfrm>
            <a:off x="2380861" y="1319744"/>
            <a:ext cx="4419600" cy="4000500"/>
          </a:xfrm>
          <a:prstGeom prst="rect">
            <a:avLst/>
          </a:prstGeom>
        </p:spPr>
      </p:pic>
    </p:spTree>
    <p:extLst>
      <p:ext uri="{BB962C8B-B14F-4D97-AF65-F5344CB8AC3E}">
        <p14:creationId xmlns:p14="http://schemas.microsoft.com/office/powerpoint/2010/main" val="1347755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xit" presetSubtype="12" fill="hold" nodeType="clickEffect">
                                  <p:stCondLst>
                                    <p:cond delay="0"/>
                                  </p:stCondLst>
                                  <p:childTnLst>
                                    <p:animEffect transition="out" filter="strips(downLeft)">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22310" y="1034439"/>
            <a:ext cx="4861250" cy="369332"/>
          </a:xfrm>
          <a:prstGeom prst="rect">
            <a:avLst/>
          </a:prstGeom>
          <a:ln w="57150"/>
        </p:spPr>
        <p:style>
          <a:lnRef idx="2">
            <a:schemeClr val="accent5"/>
          </a:lnRef>
          <a:fillRef idx="1">
            <a:schemeClr val="lt1"/>
          </a:fillRef>
          <a:effectRef idx="0">
            <a:schemeClr val="accent5"/>
          </a:effectRef>
          <a:fontRef idx="minor">
            <a:schemeClr val="dk1"/>
          </a:fontRef>
        </p:style>
        <p:txBody>
          <a:bodyPr wrap="square">
            <a:spAutoFit/>
          </a:bodyPr>
          <a:lstStyle/>
          <a:p>
            <a:r>
              <a:rPr lang="es-CO" dirty="0" smtClean="0">
                <a:solidFill>
                  <a:srgbClr val="000000"/>
                </a:solidFill>
                <a:effectLst>
                  <a:outerShdw blurRad="38100" dist="38100" dir="2700000" algn="tl">
                    <a:srgbClr val="000000">
                      <a:alpha val="43137"/>
                    </a:srgbClr>
                  </a:outerShdw>
                </a:effectLst>
                <a:latin typeface="Century Gothic" panose="020B0502020202020204" pitchFamily="34" charset="0"/>
              </a:rPr>
              <a:t>Modelo Transformador de Comunicación </a:t>
            </a:r>
            <a:endParaRPr lang="es-CO" dirty="0">
              <a:effectLst>
                <a:outerShdw blurRad="38100" dist="38100" dir="2700000" algn="tl">
                  <a:srgbClr val="000000">
                    <a:alpha val="43137"/>
                  </a:srgbClr>
                </a:outerShdw>
              </a:effectLst>
              <a:latin typeface="Century Gothic" panose="020B0502020202020204" pitchFamily="34" charset="0"/>
            </a:endParaRPr>
          </a:p>
        </p:txBody>
      </p:sp>
      <p:sp>
        <p:nvSpPr>
          <p:cNvPr id="3" name="Rectángulo 2"/>
          <p:cNvSpPr/>
          <p:nvPr/>
        </p:nvSpPr>
        <p:spPr>
          <a:xfrm>
            <a:off x="1222309" y="1699259"/>
            <a:ext cx="7025951" cy="1169551"/>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Llamado de retroalimentación (o </a:t>
            </a:r>
            <a:r>
              <a:rPr lang="es-CO" sz="1400" dirty="0" err="1">
                <a:solidFill>
                  <a:srgbClr val="000000"/>
                </a:solidFill>
                <a:latin typeface="Century Gothic" panose="020B0502020202020204" pitchFamily="34" charset="0"/>
              </a:rPr>
              <a:t>feed</a:t>
            </a:r>
            <a:r>
              <a:rPr lang="es-CO" sz="1400" dirty="0">
                <a:solidFill>
                  <a:srgbClr val="000000"/>
                </a:solidFill>
                <a:latin typeface="Century Gothic" panose="020B0502020202020204" pitchFamily="34" charset="0"/>
              </a:rPr>
              <a:t>-back). Es un modelo circular de comunicación que se ha impuesto sobre el modelo tradicional lineal; este modelo demuestra que la comunicación humana es una actividad psicológica intensamente dinámica, donde el emisor suele ser al mismo tiempo receptor y a su vez el receptor es emisor una y otra vez durante el proceso. </a:t>
            </a:r>
            <a:endParaRPr lang="es-CO" sz="1400" dirty="0">
              <a:latin typeface="Century Gothic" panose="020B0502020202020204" pitchFamily="34" charset="0"/>
            </a:endParaRPr>
          </a:p>
        </p:txBody>
      </p:sp>
      <p:pic>
        <p:nvPicPr>
          <p:cNvPr id="4" name="Imagen 3"/>
          <p:cNvPicPr>
            <a:picLocks noChangeAspect="1"/>
          </p:cNvPicPr>
          <p:nvPr/>
        </p:nvPicPr>
        <p:blipFill>
          <a:blip r:embed="rId3"/>
          <a:stretch>
            <a:fillRect/>
          </a:stretch>
        </p:blipFill>
        <p:spPr>
          <a:xfrm>
            <a:off x="3055293" y="2868810"/>
            <a:ext cx="3028267" cy="2682179"/>
          </a:xfrm>
          <a:prstGeom prst="rect">
            <a:avLst/>
          </a:prstGeom>
        </p:spPr>
      </p:pic>
    </p:spTree>
    <p:extLst>
      <p:ext uri="{BB962C8B-B14F-4D97-AF65-F5344CB8AC3E}">
        <p14:creationId xmlns:p14="http://schemas.microsoft.com/office/powerpoint/2010/main" val="9810332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38335" y="1136503"/>
            <a:ext cx="6885991" cy="954107"/>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Cuando se produce esta comunicación en dos direcciones ambos interlocutores están más satisfechos, evita la frustración y mejora de modo considerable la eficacia en el trabajo. Lograr lo anterior no es sencillo, implica cambiar los comportamientos, descritos en el siguiente cuadro: </a:t>
            </a:r>
            <a:endParaRPr lang="es-CO" sz="1400" dirty="0">
              <a:latin typeface="Century Gothic" panose="020B0502020202020204" pitchFamily="34" charset="0"/>
            </a:endParaRPr>
          </a:p>
        </p:txBody>
      </p:sp>
      <p:pic>
        <p:nvPicPr>
          <p:cNvPr id="3" name="Imagen 2"/>
          <p:cNvPicPr>
            <a:picLocks noChangeAspect="1"/>
          </p:cNvPicPr>
          <p:nvPr/>
        </p:nvPicPr>
        <p:blipFill>
          <a:blip r:embed="rId3"/>
          <a:stretch>
            <a:fillRect/>
          </a:stretch>
        </p:blipFill>
        <p:spPr>
          <a:xfrm>
            <a:off x="1315635" y="2472222"/>
            <a:ext cx="6531390" cy="2771581"/>
          </a:xfrm>
          <a:prstGeom prst="rect">
            <a:avLst/>
          </a:prstGeom>
        </p:spPr>
      </p:pic>
    </p:spTree>
    <p:extLst>
      <p:ext uri="{BB962C8B-B14F-4D97-AF65-F5344CB8AC3E}">
        <p14:creationId xmlns:p14="http://schemas.microsoft.com/office/powerpoint/2010/main" val="30632142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31641" y="1794926"/>
            <a:ext cx="6811347" cy="18158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CO" sz="1400" dirty="0">
                <a:solidFill>
                  <a:srgbClr val="000000"/>
                </a:solidFill>
                <a:latin typeface="Century Gothic" panose="020B0502020202020204" pitchFamily="34" charset="0"/>
              </a:rPr>
              <a:t>“La comunicación tradicional se caracteriza por la subvaloración del perceptor, mientras que el modelo transformador reconoce la influencia del receptor en la efectividad del mensaje. Lleva un poco más de tiempo establecer una comunicación verdadera, sin embargo, se garantizan mejores resultados y se evitan equívocos, accidentes, reproceso, pérdida de tiempo, entre otros. </a:t>
            </a:r>
            <a:r>
              <a:rPr lang="es-CO" sz="1400" dirty="0" smtClean="0">
                <a:solidFill>
                  <a:srgbClr val="000000"/>
                </a:solidFill>
                <a:latin typeface="Century Gothic" panose="020B0502020202020204" pitchFamily="34" charset="0"/>
              </a:rPr>
              <a:t>Cuando </a:t>
            </a:r>
            <a:r>
              <a:rPr lang="es-CO" sz="1400" dirty="0">
                <a:solidFill>
                  <a:srgbClr val="000000"/>
                </a:solidFill>
                <a:latin typeface="Century Gothic" panose="020B0502020202020204" pitchFamily="34" charset="0"/>
              </a:rPr>
              <a:t>no se da ni se recibe retroalimentación se pierde la visión de cómo va el proceso, encontrando solo al final las fallas generadas. </a:t>
            </a:r>
            <a:endParaRPr lang="es-CO" sz="1400" dirty="0">
              <a:latin typeface="Century Gothic" panose="020B0502020202020204" pitchFamily="34" charset="0"/>
            </a:endParaRPr>
          </a:p>
        </p:txBody>
      </p:sp>
      <p:sp>
        <p:nvSpPr>
          <p:cNvPr id="3" name="Rectángulo 2"/>
          <p:cNvSpPr/>
          <p:nvPr/>
        </p:nvSpPr>
        <p:spPr>
          <a:xfrm>
            <a:off x="1483566" y="1228960"/>
            <a:ext cx="6727371" cy="338554"/>
          </a:xfrm>
          <a:prstGeom prst="rect">
            <a:avLst/>
          </a:prstGeom>
        </p:spPr>
        <p:txBody>
          <a:bodyPr wrap="square">
            <a:spAutoFit/>
          </a:bodyPr>
          <a:lstStyle/>
          <a:p>
            <a:pPr algn="ctr"/>
            <a:r>
              <a:rPr lang="es-CO" sz="1600" dirty="0" smtClean="0">
                <a:solidFill>
                  <a:srgbClr val="000000"/>
                </a:solidFill>
                <a:effectLst>
                  <a:outerShdw blurRad="38100" dist="38100" dir="2700000" algn="tl">
                    <a:srgbClr val="000000">
                      <a:alpha val="43137"/>
                    </a:srgbClr>
                  </a:outerShdw>
                </a:effectLst>
                <a:latin typeface="Century Gothic" panose="020B0502020202020204" pitchFamily="34" charset="0"/>
              </a:rPr>
              <a:t>Comparación Modelo Tradicional Y Modelo Transformador </a:t>
            </a:r>
            <a:endParaRPr lang="es-CO" sz="1600" dirty="0">
              <a:effectLst>
                <a:outerShdw blurRad="38100" dist="38100" dir="2700000" algn="tl">
                  <a:srgbClr val="000000">
                    <a:alpha val="43137"/>
                  </a:srgbClr>
                </a:outerShdw>
              </a:effectLst>
              <a:latin typeface="Century Gothic" panose="020B0502020202020204" pitchFamily="34" charset="0"/>
            </a:endParaRPr>
          </a:p>
        </p:txBody>
      </p:sp>
      <p:sp>
        <p:nvSpPr>
          <p:cNvPr id="4" name="Rectángulo 3"/>
          <p:cNvSpPr/>
          <p:nvPr/>
        </p:nvSpPr>
        <p:spPr>
          <a:xfrm>
            <a:off x="2202024" y="3838220"/>
            <a:ext cx="5840964" cy="18158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CO" sz="1400" dirty="0">
                <a:solidFill>
                  <a:srgbClr val="000000"/>
                </a:solidFill>
                <a:latin typeface="Century Gothic" panose="020B0502020202020204" pitchFamily="34" charset="0"/>
              </a:rPr>
              <a:t>Con frecuencia se confunden los conceptos “informar” y “comunicar”. Si bien es cierto que la información hace parte de la comunicación, también es indiscutible que comunicar es un proceso mucho más complejo que el acto de informar. Informar es un acto de una sola vía, es enviar o recibir datos para ser registrados y acumulados (modelo tradicional). Comunicar es establecer un proceso bidireccional con los otros, en donde se presenta una mutua afección de las personas involucradas. </a:t>
            </a:r>
            <a:endParaRPr lang="es-CO" sz="1400" dirty="0">
              <a:latin typeface="Century Gothic" panose="020B0502020202020204" pitchFamily="34" charset="0"/>
            </a:endParaRPr>
          </a:p>
        </p:txBody>
      </p:sp>
    </p:spTree>
    <p:extLst>
      <p:ext uri="{BB962C8B-B14F-4D97-AF65-F5344CB8AC3E}">
        <p14:creationId xmlns:p14="http://schemas.microsoft.com/office/powerpoint/2010/main" val="2039847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643296" y="1135852"/>
            <a:ext cx="4253087" cy="523220"/>
          </a:xfrm>
          <a:prstGeom prst="rect">
            <a:avLst/>
          </a:prstGeom>
        </p:spPr>
        <p:txBody>
          <a:bodyPr wrap="none">
            <a:spAutoFit/>
          </a:bodyPr>
          <a:lstStyle/>
          <a:p>
            <a:pPr eaLnBrk="0" fontAlgn="base" hangingPunct="0">
              <a:spcBef>
                <a:spcPct val="0"/>
              </a:spcBef>
              <a:spcAft>
                <a:spcPct val="0"/>
              </a:spcAft>
            </a:pPr>
            <a:r>
              <a:rPr lang="es-CO" sz="2800" dirty="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CUIDADO DEL PLANETA</a:t>
            </a:r>
          </a:p>
        </p:txBody>
      </p:sp>
      <p:sp>
        <p:nvSpPr>
          <p:cNvPr id="5" name="Rectángulo 4"/>
          <p:cNvSpPr/>
          <p:nvPr/>
        </p:nvSpPr>
        <p:spPr>
          <a:xfrm>
            <a:off x="1536711" y="3934998"/>
            <a:ext cx="6128788" cy="954107"/>
          </a:xfrm>
          <a:prstGeom prst="rect">
            <a:avLst/>
          </a:prstGeom>
          <a:ln w="38100"/>
        </p:spPr>
        <p:style>
          <a:lnRef idx="2">
            <a:schemeClr val="accent3"/>
          </a:lnRef>
          <a:fillRef idx="1">
            <a:schemeClr val="lt1"/>
          </a:fillRef>
          <a:effectRef idx="0">
            <a:schemeClr val="accent3"/>
          </a:effectRef>
          <a:fontRef idx="minor">
            <a:schemeClr val="dk1"/>
          </a:fontRef>
        </p:style>
        <p:txBody>
          <a:bodyPr wrap="square">
            <a:spAutoFit/>
          </a:bodyPr>
          <a:lstStyle/>
          <a:p>
            <a:pPr algn="ctr"/>
            <a:endParaRPr lang="es-CO" sz="1400" dirty="0" smtClean="0">
              <a:latin typeface="Century Gothic" panose="020B0502020202020204" pitchFamily="34" charset="0"/>
            </a:endParaRPr>
          </a:p>
          <a:p>
            <a:pPr algn="ctr"/>
            <a:r>
              <a:rPr lang="es-CO" sz="1400" dirty="0" smtClean="0">
                <a:latin typeface="Century Gothic" panose="020B0502020202020204" pitchFamily="34" charset="0"/>
              </a:rPr>
              <a:t>¿</a:t>
            </a:r>
            <a:r>
              <a:rPr lang="es-CO" sz="1400" dirty="0">
                <a:latin typeface="Century Gothic" panose="020B0502020202020204" pitchFamily="34" charset="0"/>
              </a:rPr>
              <a:t>Es posible intervenir el riesgo psicosocial a través de procesos asertivos de </a:t>
            </a:r>
            <a:r>
              <a:rPr lang="es-CO" sz="1400" dirty="0" smtClean="0">
                <a:latin typeface="Century Gothic" panose="020B0502020202020204" pitchFamily="34" charset="0"/>
              </a:rPr>
              <a:t>comunicación</a:t>
            </a:r>
            <a:r>
              <a:rPr lang="es-CO" sz="1400" dirty="0">
                <a:latin typeface="Century Gothic" panose="020B0502020202020204" pitchFamily="34" charset="0"/>
              </a:rPr>
              <a:t>? </a:t>
            </a:r>
            <a:endParaRPr lang="es-CO" sz="1400" dirty="0" smtClean="0">
              <a:latin typeface="Century Gothic" panose="020B0502020202020204" pitchFamily="34" charset="0"/>
            </a:endParaRPr>
          </a:p>
          <a:p>
            <a:pPr algn="ctr"/>
            <a:endParaRPr lang="es-CO" sz="1400" dirty="0">
              <a:effectLst>
                <a:outerShdw blurRad="38100" dist="38100" dir="2700000" algn="tl">
                  <a:srgbClr val="000000">
                    <a:alpha val="43137"/>
                  </a:srgbClr>
                </a:outerShdw>
              </a:effectLst>
              <a:latin typeface="Century Gothic" panose="020B0502020202020204" pitchFamily="34" charset="0"/>
            </a:endParaRPr>
          </a:p>
        </p:txBody>
      </p:sp>
      <p:pic>
        <p:nvPicPr>
          <p:cNvPr id="6" name="Imagen 5"/>
          <p:cNvPicPr>
            <a:picLocks noChangeAspect="1"/>
          </p:cNvPicPr>
          <p:nvPr/>
        </p:nvPicPr>
        <p:blipFill>
          <a:blip r:embed="rId2">
            <a:extLst>
              <a:ext uri="{BEBA8EAE-BF5A-486C-A8C5-ECC9F3942E4B}">
                <a14:imgProps xmlns:a14="http://schemas.microsoft.com/office/drawing/2010/main">
                  <a14:imgLayer r:embed="rId3">
                    <a14:imgEffect>
                      <a14:backgroundRemoval t="1676" b="96089" l="2715" r="98643">
                        <a14:foregroundMark x1="60633" y1="52514" x2="60633" y2="52514"/>
                        <a14:foregroundMark x1="55656" y1="49721" x2="55656" y2="49721"/>
                        <a14:foregroundMark x1="60633" y1="45810" x2="60633" y2="45810"/>
                        <a14:foregroundMark x1="66063" y1="41341" x2="66063" y2="41341"/>
                        <a14:foregroundMark x1="76471" y1="42458" x2="76471" y2="42458"/>
                        <a14:foregroundMark x1="64706" y1="52514" x2="64706" y2="52514"/>
                        <a14:foregroundMark x1="71946" y1="52514" x2="71946" y2="52514"/>
                        <a14:foregroundMark x1="81448" y1="53631" x2="81448" y2="53631"/>
                        <a14:foregroundMark x1="50679" y1="56425" x2="50679" y2="56425"/>
                        <a14:foregroundMark x1="71041" y1="45810" x2="71041" y2="45810"/>
                      </a14:backgroundRemoval>
                    </a14:imgEffect>
                  </a14:imgLayer>
                </a14:imgProps>
              </a:ext>
            </a:extLst>
          </a:blip>
          <a:stretch>
            <a:fillRect/>
          </a:stretch>
        </p:blipFill>
        <p:spPr>
          <a:xfrm>
            <a:off x="1519179" y="1017653"/>
            <a:ext cx="937851" cy="759617"/>
          </a:xfrm>
          <a:prstGeom prst="rect">
            <a:avLst/>
          </a:prstGeom>
        </p:spPr>
      </p:pic>
      <p:sp>
        <p:nvSpPr>
          <p:cNvPr id="2" name="Rectángulo 1"/>
          <p:cNvSpPr/>
          <p:nvPr/>
        </p:nvSpPr>
        <p:spPr>
          <a:xfrm>
            <a:off x="1367976" y="2306995"/>
            <a:ext cx="6466258" cy="738664"/>
          </a:xfrm>
          <a:prstGeom prst="rect">
            <a:avLst/>
          </a:prstGeom>
        </p:spPr>
        <p:txBody>
          <a:bodyPr wrap="square">
            <a:spAutoFit/>
          </a:bodyPr>
          <a:lstStyle/>
          <a:p>
            <a:pPr algn="ct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“Los sabios hablan porque tienen algo que decir, los tontos, porque tienen que decir algo”. </a:t>
            </a:r>
          </a:p>
          <a:p>
            <a:pPr algn="r"/>
            <a:r>
              <a:rPr lang="es-CO" sz="1400" i="1" u="sng" dirty="0">
                <a:solidFill>
                  <a:srgbClr val="000000"/>
                </a:solidFill>
                <a:latin typeface="Century Gothic" panose="020B0502020202020204" pitchFamily="34" charset="0"/>
              </a:rPr>
              <a:t>Platón </a:t>
            </a:r>
            <a:endParaRPr lang="es-CO" sz="1400" i="1" u="sng" dirty="0">
              <a:latin typeface="Century Gothic" panose="020B0502020202020204" pitchFamily="34" charset="0"/>
            </a:endParaRPr>
          </a:p>
        </p:txBody>
      </p:sp>
    </p:spTree>
    <p:extLst>
      <p:ext uri="{BB962C8B-B14F-4D97-AF65-F5344CB8AC3E}">
        <p14:creationId xmlns:p14="http://schemas.microsoft.com/office/powerpoint/2010/main" val="195018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675480" y="1065479"/>
            <a:ext cx="6410960" cy="461665"/>
          </a:xfrm>
          <a:prstGeom prst="rect">
            <a:avLst/>
          </a:prstGeom>
        </p:spPr>
        <p:txBody>
          <a:bodyPr wrap="square">
            <a:spAutoFit/>
          </a:bodyPr>
          <a:lstStyle/>
          <a:p>
            <a:pPr eaLnBrk="0" fontAlgn="base" hangingPunct="0">
              <a:spcBef>
                <a:spcPct val="0"/>
              </a:spcBef>
              <a:spcAft>
                <a:spcPct val="0"/>
              </a:spcAft>
            </a:pPr>
            <a:r>
              <a:rPr lang="es-CO" sz="2400" dirty="0">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Contextualización Cuidado del planeta</a:t>
            </a:r>
          </a:p>
        </p:txBody>
      </p:sp>
      <p:pic>
        <p:nvPicPr>
          <p:cNvPr id="4" name="Imagen 3"/>
          <p:cNvPicPr>
            <a:picLocks noChangeAspect="1"/>
          </p:cNvPicPr>
          <p:nvPr/>
        </p:nvPicPr>
        <p:blipFill>
          <a:blip r:embed="rId2"/>
          <a:stretch>
            <a:fillRect/>
          </a:stretch>
        </p:blipFill>
        <p:spPr>
          <a:xfrm>
            <a:off x="1329120" y="1828800"/>
            <a:ext cx="692720" cy="3688120"/>
          </a:xfrm>
          <a:prstGeom prst="rect">
            <a:avLst/>
          </a:prstGeom>
        </p:spPr>
      </p:pic>
      <p:pic>
        <p:nvPicPr>
          <p:cNvPr id="5" name="Imagen 4"/>
          <p:cNvPicPr>
            <a:picLocks noChangeAspect="1"/>
          </p:cNvPicPr>
          <p:nvPr/>
        </p:nvPicPr>
        <p:blipFill>
          <a:blip r:embed="rId2"/>
          <a:stretch>
            <a:fillRect/>
          </a:stretch>
        </p:blipFill>
        <p:spPr>
          <a:xfrm flipH="1">
            <a:off x="7233920" y="1828800"/>
            <a:ext cx="744220" cy="3688120"/>
          </a:xfrm>
          <a:prstGeom prst="rect">
            <a:avLst/>
          </a:prstGeom>
        </p:spPr>
      </p:pic>
      <p:sp>
        <p:nvSpPr>
          <p:cNvPr id="3" name="Rectángulo 2"/>
          <p:cNvSpPr/>
          <p:nvPr/>
        </p:nvSpPr>
        <p:spPr>
          <a:xfrm>
            <a:off x="2021840" y="1977490"/>
            <a:ext cx="5212080" cy="3539430"/>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Los cambios en la comunicación pueden mejorar significativamente la calidad de la relación interpersonal. Al mejorar nuestra interacción con otros estamos haciendo que los entornos de vida y de trabajo sean fuentes de identidad, reconocimiento y satisfacción para los demás y para nosotros mismos. </a:t>
            </a:r>
            <a:endParaRPr lang="es-CO" sz="1400" dirty="0" smtClean="0">
              <a:solidFill>
                <a:srgbClr val="000000"/>
              </a:solidFill>
              <a:latin typeface="Century Gothic" panose="020B0502020202020204" pitchFamily="34" charset="0"/>
            </a:endParaRPr>
          </a:p>
          <a:p>
            <a:pPr algn="just"/>
            <a:endParaRPr lang="es-CO" sz="1400" dirty="0">
              <a:solidFill>
                <a:srgbClr val="000000"/>
              </a:solidFill>
              <a:latin typeface="Century Gothic" panose="020B0502020202020204" pitchFamily="34" charset="0"/>
            </a:endParaRPr>
          </a:p>
          <a:p>
            <a:pPr algn="just"/>
            <a:r>
              <a:rPr lang="es-CO" sz="1400" dirty="0">
                <a:solidFill>
                  <a:srgbClr val="000000"/>
                </a:solidFill>
                <a:latin typeface="Century Gothic" panose="020B0502020202020204" pitchFamily="34" charset="0"/>
              </a:rPr>
              <a:t>Con una acción sencilla, pero que requiere compromiso, como mejorar la comunicación interna y la comunicación con las personas que interactuamos cotidianamente, estamos cuidando el planeta, porque haremos de él un mejor lugar donde vivir, libre de malos entendidos que llevan al conflicto, de situaciones que lesionen la autoestima, de re-procesos por no entender las instrucciones; mejoramos el planeta con un aporte de todos una comunicación asertiva.</a:t>
            </a:r>
            <a:endParaRPr lang="es-CO" sz="1400" dirty="0">
              <a:latin typeface="Century Gothic" panose="020B0502020202020204" pitchFamily="34" charset="0"/>
            </a:endParaRPr>
          </a:p>
        </p:txBody>
      </p:sp>
    </p:spTree>
    <p:extLst>
      <p:ext uri="{BB962C8B-B14F-4D97-AF65-F5344CB8AC3E}">
        <p14:creationId xmlns:p14="http://schemas.microsoft.com/office/powerpoint/2010/main" val="148877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a:spLocks noGrp="1"/>
          </p:cNvSpPr>
          <p:nvPr>
            <p:ph type="title"/>
          </p:nvPr>
        </p:nvSpPr>
        <p:spPr>
          <a:xfrm>
            <a:off x="694542" y="787874"/>
            <a:ext cx="8229600" cy="634083"/>
          </a:xfrm>
        </p:spPr>
        <p:txBody>
          <a:bodyPr/>
          <a:lstStyle/>
          <a:p>
            <a:r>
              <a:rPr lang="es-CO" sz="2800" dirty="0" smtClean="0">
                <a:effectLst>
                  <a:outerShdw blurRad="38100" dist="38100" dir="2700000" algn="tl">
                    <a:srgbClr val="000000">
                      <a:alpha val="43137"/>
                    </a:srgbClr>
                  </a:outerShdw>
                </a:effectLst>
                <a:latin typeface="Century Gothic" panose="020B0502020202020204" pitchFamily="34" charset="0"/>
              </a:rPr>
              <a:t>Desarrollo del contenido</a:t>
            </a:r>
            <a:endParaRPr lang="es-CO" sz="2800" dirty="0">
              <a:effectLst>
                <a:outerShdw blurRad="38100" dist="38100" dir="2700000" algn="tl">
                  <a:srgbClr val="000000">
                    <a:alpha val="43137"/>
                  </a:srgbClr>
                </a:outerShdw>
              </a:effectLst>
              <a:latin typeface="Century Gothic" panose="020B0502020202020204" pitchFamily="34" charset="0"/>
            </a:endParaRPr>
          </a:p>
        </p:txBody>
      </p:sp>
      <p:sp>
        <p:nvSpPr>
          <p:cNvPr id="2" name="Rectángulo 1"/>
          <p:cNvSpPr/>
          <p:nvPr/>
        </p:nvSpPr>
        <p:spPr>
          <a:xfrm>
            <a:off x="1194315" y="1500111"/>
            <a:ext cx="6699379" cy="4078039"/>
          </a:xfrm>
          <a:prstGeom prst="rect">
            <a:avLst/>
          </a:prstGeom>
        </p:spPr>
        <p:txBody>
          <a:bodyPr wrap="square">
            <a:spAutoFit/>
          </a:bodyPr>
          <a:lstStyle/>
          <a:p>
            <a:pPr algn="just"/>
            <a:r>
              <a:rPr lang="es-CO" sz="1400" dirty="0" smtClean="0">
                <a:solidFill>
                  <a:srgbClr val="000000"/>
                </a:solidFill>
                <a:effectLst>
                  <a:outerShdw blurRad="38100" dist="38100" dir="2700000" algn="tl">
                    <a:srgbClr val="000000">
                      <a:alpha val="43137"/>
                    </a:srgbClr>
                  </a:outerShdw>
                </a:effectLst>
                <a:latin typeface="Century Gothic" panose="020B0502020202020204" pitchFamily="34" charset="0"/>
              </a:rPr>
              <a:t>La Comunicación Organizacional </a:t>
            </a:r>
          </a:p>
          <a:p>
            <a:pPr algn="just"/>
            <a:endParaRPr lang="es-CO" sz="1400" dirty="0" smtClean="0">
              <a:solidFill>
                <a:srgbClr val="000000"/>
              </a:solidFill>
              <a:effectLst>
                <a:outerShdw blurRad="38100" dist="38100" dir="2700000" algn="tl">
                  <a:srgbClr val="000000">
                    <a:alpha val="43137"/>
                  </a:srgbClr>
                </a:outerShdw>
              </a:effectLst>
              <a:latin typeface="Century Gothic" panose="020B0502020202020204" pitchFamily="34" charset="0"/>
            </a:endParaRPr>
          </a:p>
          <a:p>
            <a:pPr algn="just">
              <a:lnSpc>
                <a:spcPct val="150000"/>
              </a:lnSpc>
            </a:pPr>
            <a:r>
              <a:rPr lang="es-CO" sz="1400" dirty="0" smtClean="0">
                <a:solidFill>
                  <a:srgbClr val="000000"/>
                </a:solidFill>
                <a:latin typeface="Century Gothic" panose="020B0502020202020204" pitchFamily="34" charset="0"/>
              </a:rPr>
              <a:t>Al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mantener informadas a las personas</a:t>
            </a:r>
            <a:r>
              <a:rPr lang="es-CO" sz="1400" dirty="0">
                <a:solidFill>
                  <a:srgbClr val="000000"/>
                </a:solidFill>
                <a:latin typeface="Century Gothic" panose="020B0502020202020204" pitchFamily="34" charset="0"/>
              </a:rPr>
              <a:t>, dentro de las organizaciones se estimula la seguridad y la confianza, para que esta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confianza</a:t>
            </a:r>
            <a:r>
              <a:rPr lang="es-CO" sz="1400" dirty="0">
                <a:solidFill>
                  <a:srgbClr val="000000"/>
                </a:solidFill>
                <a:latin typeface="Century Gothic" panose="020B0502020202020204" pitchFamily="34" charset="0"/>
              </a:rPr>
              <a:t> se dé la gerencia debe generar credibilidad en las personas y en sus acciones; estas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deben ser lo más congruente posible con sus palabras</a:t>
            </a:r>
            <a:r>
              <a:rPr lang="es-CO" sz="1400" dirty="0">
                <a:solidFill>
                  <a:srgbClr val="000000"/>
                </a:solidFill>
                <a:latin typeface="Century Gothic" panose="020B0502020202020204" pitchFamily="34" charset="0"/>
              </a:rPr>
              <a:t>, si se pide que se mejore el desempeño se deben dar espacios para el entrenamiento, mejores condiciones de trabajo y control de los riesgos.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Las empresas deben fortalecer los canales de comunicación en particular antes, durante y después de los periodos de grandes cambios</a:t>
            </a:r>
            <a:r>
              <a:rPr lang="es-CO" sz="1400" dirty="0">
                <a:solidFill>
                  <a:srgbClr val="000000"/>
                </a:solidFill>
                <a:latin typeface="Century Gothic" panose="020B0502020202020204" pitchFamily="34" charset="0"/>
              </a:rPr>
              <a:t>, ya que en esta situación la comunicación asertiva se convierte en un factor protector frente a los riesgos psicosociales ya que la incertidumbre produce miedo y la comunicación abierta garantiza la calidad” (</a:t>
            </a:r>
            <a:r>
              <a:rPr lang="es-CO" sz="1400" dirty="0" err="1">
                <a:solidFill>
                  <a:srgbClr val="000000"/>
                </a:solidFill>
                <a:latin typeface="Century Gothic" panose="020B0502020202020204" pitchFamily="34" charset="0"/>
              </a:rPr>
              <a:t>Hegemann</a:t>
            </a:r>
            <a:r>
              <a:rPr lang="es-CO" sz="1400" dirty="0">
                <a:solidFill>
                  <a:srgbClr val="000000"/>
                </a:solidFill>
                <a:latin typeface="Century Gothic" panose="020B0502020202020204" pitchFamily="34" charset="0"/>
              </a:rPr>
              <a:t>, 2002). </a:t>
            </a:r>
            <a:endParaRPr lang="es-CO" sz="1400" dirty="0">
              <a:latin typeface="Century Gothic" panose="020B0502020202020204" pitchFamily="34" charset="0"/>
            </a:endParaRPr>
          </a:p>
        </p:txBody>
      </p:sp>
      <p:pic>
        <p:nvPicPr>
          <p:cNvPr id="4" name="Imagen 3"/>
          <p:cNvPicPr>
            <a:picLocks noChangeAspect="1"/>
          </p:cNvPicPr>
          <p:nvPr/>
        </p:nvPicPr>
        <p:blipFill>
          <a:blip r:embed="rId3"/>
          <a:stretch>
            <a:fillRect/>
          </a:stretch>
        </p:blipFill>
        <p:spPr>
          <a:xfrm>
            <a:off x="1194315" y="2317942"/>
            <a:ext cx="6722702" cy="2442376"/>
          </a:xfrm>
          <a:prstGeom prst="rect">
            <a:avLst/>
          </a:prstGeom>
        </p:spPr>
      </p:pic>
    </p:spTree>
    <p:extLst>
      <p:ext uri="{BB962C8B-B14F-4D97-AF65-F5344CB8AC3E}">
        <p14:creationId xmlns:p14="http://schemas.microsoft.com/office/powerpoint/2010/main" val="293588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xit" presetSubtype="0" accel="100000" fill="hold" nodeType="clickEffect">
                                  <p:stCondLst>
                                    <p:cond delay="0"/>
                                  </p:stCondLst>
                                  <p:childTnLst>
                                    <p:anim calcmode="lin" valueType="num">
                                      <p:cBhvr>
                                        <p:cTn id="6" dur="1000"/>
                                        <p:tgtEl>
                                          <p:spTgt spid="2">
                                            <p:txEl>
                                              <p:pRg st="2" end="2"/>
                                            </p:txEl>
                                          </p:spTgt>
                                        </p:tgtEl>
                                        <p:attrNameLst>
                                          <p:attrName>ppt_w</p:attrName>
                                        </p:attrNameLst>
                                      </p:cBhvr>
                                      <p:tavLst>
                                        <p:tav tm="0">
                                          <p:val>
                                            <p:strVal val="ppt_w"/>
                                          </p:val>
                                        </p:tav>
                                        <p:tav tm="100000">
                                          <p:val>
                                            <p:strVal val="ppt_w+.3"/>
                                          </p:val>
                                        </p:tav>
                                      </p:tavLst>
                                    </p:anim>
                                    <p:anim calcmode="lin" valueType="num">
                                      <p:cBhvr>
                                        <p:cTn id="7" dur="1000"/>
                                        <p:tgtEl>
                                          <p:spTgt spid="2">
                                            <p:txEl>
                                              <p:pRg st="2" end="2"/>
                                            </p:txEl>
                                          </p:spTgt>
                                        </p:tgtEl>
                                        <p:attrNameLst>
                                          <p:attrName>ppt_h</p:attrName>
                                        </p:attrNameLst>
                                      </p:cBhvr>
                                      <p:tavLst>
                                        <p:tav tm="0">
                                          <p:val>
                                            <p:strVal val="ppt_h"/>
                                          </p:val>
                                        </p:tav>
                                        <p:tav tm="100000">
                                          <p:val>
                                            <p:strVal val="ppt_h"/>
                                          </p:val>
                                        </p:tav>
                                      </p:tavLst>
                                    </p:anim>
                                    <p:animEffect transition="out" filter="fade">
                                      <p:cBhvr>
                                        <p:cTn id="8" dur="1000"/>
                                        <p:tgtEl>
                                          <p:spTgt spid="2">
                                            <p:txEl>
                                              <p:pRg st="2" end="2"/>
                                            </p:txEl>
                                          </p:spTgt>
                                        </p:tgtEl>
                                      </p:cBhvr>
                                    </p:animEffect>
                                    <p:set>
                                      <p:cBhvr>
                                        <p:cTn id="9" dur="1" fill="hold">
                                          <p:stCondLst>
                                            <p:cond delay="999"/>
                                          </p:stCondLst>
                                        </p:cTn>
                                        <p:tgtEl>
                                          <p:spTgt spid="2">
                                            <p:txEl>
                                              <p:pRg st="2" end="2"/>
                                            </p:txEl>
                                          </p:spTgt>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43606" y="915714"/>
            <a:ext cx="6960637" cy="523220"/>
          </a:xfrm>
          <a:prstGeom prst="rect">
            <a:avLst/>
          </a:prstGeom>
        </p:spPr>
        <p:txBody>
          <a:bodyPr wrap="square">
            <a:spAutoFit/>
          </a:bodyPr>
          <a:lstStyle/>
          <a:p>
            <a:pPr algn="ctr"/>
            <a:r>
              <a:rPr lang="es-CO" sz="1400" dirty="0">
                <a:solidFill>
                  <a:srgbClr val="000000"/>
                </a:solidFill>
                <a:latin typeface="Century Gothic" panose="020B0502020202020204" pitchFamily="34" charset="0"/>
              </a:rPr>
              <a:t>“Dentro de las organizaciones existen dos tipos de comunicación” (López, 2014): </a:t>
            </a:r>
          </a:p>
        </p:txBody>
      </p:sp>
      <p:sp>
        <p:nvSpPr>
          <p:cNvPr id="5" name="Bisel 4"/>
          <p:cNvSpPr/>
          <p:nvPr/>
        </p:nvSpPr>
        <p:spPr>
          <a:xfrm>
            <a:off x="1194316" y="1485586"/>
            <a:ext cx="5281127" cy="2311602"/>
          </a:xfrm>
          <a:prstGeom prst="bevel">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CO" sz="1400" b="1" dirty="0" smtClean="0">
                <a:solidFill>
                  <a:srgbClr val="000000"/>
                </a:solidFill>
                <a:latin typeface="Century Gothic" panose="020B0502020202020204" pitchFamily="34" charset="0"/>
              </a:rPr>
              <a:t>La </a:t>
            </a:r>
            <a:r>
              <a:rPr lang="es-CO" sz="1400" b="1" dirty="0">
                <a:solidFill>
                  <a:srgbClr val="000000"/>
                </a:solidFill>
                <a:latin typeface="Century Gothic" panose="020B0502020202020204" pitchFamily="34" charset="0"/>
              </a:rPr>
              <a:t>Formal</a:t>
            </a:r>
            <a:r>
              <a:rPr lang="es-CO" sz="1400" dirty="0">
                <a:solidFill>
                  <a:srgbClr val="000000"/>
                </a:solidFill>
                <a:latin typeface="Century Gothic" panose="020B0502020202020204" pitchFamily="34" charset="0"/>
              </a:rPr>
              <a:t>: es la forma de comunicación que establece la organización, mediante protocolos, manuales y reglamentos que generan todo un sistema de comienzo a fin, dirigido y utilizado por todos los miembros de la empresa; define el modo en que todos los miembros de la empresa deben comportarse y cómo debe recoger y transmitir la información que circula. </a:t>
            </a:r>
          </a:p>
        </p:txBody>
      </p:sp>
      <p:sp>
        <p:nvSpPr>
          <p:cNvPr id="6" name="Bisel 5"/>
          <p:cNvSpPr/>
          <p:nvPr/>
        </p:nvSpPr>
        <p:spPr>
          <a:xfrm>
            <a:off x="2519265" y="3890493"/>
            <a:ext cx="5393094" cy="1784733"/>
          </a:xfrm>
          <a:prstGeom prst="bevel">
            <a:avLst/>
          </a:prstGeom>
        </p:spPr>
        <p:style>
          <a:lnRef idx="2">
            <a:schemeClr val="accent1"/>
          </a:lnRef>
          <a:fillRef idx="1">
            <a:schemeClr val="lt1"/>
          </a:fillRef>
          <a:effectRef idx="0">
            <a:schemeClr val="accent1"/>
          </a:effectRef>
          <a:fontRef idx="minor">
            <a:schemeClr val="dk1"/>
          </a:fontRef>
        </p:style>
        <p:txBody>
          <a:bodyPr rtlCol="0" anchor="ctr"/>
          <a:lstStyle/>
          <a:p>
            <a:pPr algn="just"/>
            <a:r>
              <a:rPr lang="es-CO" sz="1400" b="1" dirty="0">
                <a:solidFill>
                  <a:srgbClr val="000000"/>
                </a:solidFill>
                <a:latin typeface="Century Gothic" panose="020B0502020202020204" pitchFamily="34" charset="0"/>
              </a:rPr>
              <a:t>La Informal: </a:t>
            </a:r>
            <a:r>
              <a:rPr lang="es-CO" sz="1400" dirty="0">
                <a:solidFill>
                  <a:srgbClr val="000000"/>
                </a:solidFill>
                <a:latin typeface="Century Gothic" panose="020B0502020202020204" pitchFamily="34" charset="0"/>
              </a:rPr>
              <a:t>fluye dentro de la organización sin canales preestablecidos y surge de la espontaneidad de los empleados, se le da alto nivel de credibilidad y suele estar relacionada con asuntos personales acerca del individuo o grupos de la organización, a esta comunicación se le llama Rumores o Ruidos. </a:t>
            </a:r>
            <a:endParaRPr lang="es-CO" sz="1400" dirty="0">
              <a:latin typeface="Century Gothic" panose="020B0502020202020204" pitchFamily="34" charset="0"/>
            </a:endParaRPr>
          </a:p>
        </p:txBody>
      </p:sp>
    </p:spTree>
    <p:extLst>
      <p:ext uri="{BB962C8B-B14F-4D97-AF65-F5344CB8AC3E}">
        <p14:creationId xmlns:p14="http://schemas.microsoft.com/office/powerpoint/2010/main" val="1228957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3130" y="1315577"/>
            <a:ext cx="7774374" cy="461665"/>
          </a:xfrm>
          <a:prstGeom prst="rect">
            <a:avLst/>
          </a:prstGeom>
        </p:spPr>
        <p:txBody>
          <a:bodyPr wrap="square">
            <a:spAutoFit/>
          </a:bodyPr>
          <a:lstStyle/>
          <a:p>
            <a:pPr algn="ctr"/>
            <a:r>
              <a:rPr lang="es-CO" sz="2400" dirty="0" smtClean="0">
                <a:effectLst>
                  <a:outerShdw blurRad="38100" dist="38100" dir="2700000" algn="tl">
                    <a:srgbClr val="000000">
                      <a:alpha val="43137"/>
                    </a:srgbClr>
                  </a:outerShdw>
                </a:effectLst>
                <a:latin typeface="Century Gothic" panose="020B0502020202020204" pitchFamily="34" charset="0"/>
              </a:rPr>
              <a:t>Contextualización Cuidado De Uno Mismo </a:t>
            </a:r>
            <a:endParaRPr lang="es-CO" sz="2400" dirty="0">
              <a:effectLst>
                <a:outerShdw blurRad="38100" dist="38100" dir="2700000" algn="tl">
                  <a:srgbClr val="000000">
                    <a:alpha val="43137"/>
                  </a:srgbClr>
                </a:outerShdw>
              </a:effectLst>
              <a:latin typeface="Century Gothic" panose="020B0502020202020204" pitchFamily="34" charset="0"/>
            </a:endParaRPr>
          </a:p>
        </p:txBody>
      </p:sp>
      <p:pic>
        <p:nvPicPr>
          <p:cNvPr id="4" name="Imagen 3"/>
          <p:cNvPicPr>
            <a:picLocks noChangeAspect="1"/>
          </p:cNvPicPr>
          <p:nvPr/>
        </p:nvPicPr>
        <p:blipFill>
          <a:blip r:embed="rId3"/>
          <a:stretch>
            <a:fillRect/>
          </a:stretch>
        </p:blipFill>
        <p:spPr>
          <a:xfrm flipV="1">
            <a:off x="1127525" y="2208012"/>
            <a:ext cx="596459" cy="2938322"/>
          </a:xfrm>
          <a:prstGeom prst="rect">
            <a:avLst/>
          </a:prstGeom>
        </p:spPr>
      </p:pic>
      <p:pic>
        <p:nvPicPr>
          <p:cNvPr id="5" name="Imagen 4"/>
          <p:cNvPicPr>
            <a:picLocks noChangeAspect="1"/>
          </p:cNvPicPr>
          <p:nvPr/>
        </p:nvPicPr>
        <p:blipFill>
          <a:blip r:embed="rId3"/>
          <a:stretch>
            <a:fillRect/>
          </a:stretch>
        </p:blipFill>
        <p:spPr>
          <a:xfrm rot="10800000" flipV="1">
            <a:off x="7604969" y="2015407"/>
            <a:ext cx="638619" cy="3130927"/>
          </a:xfrm>
          <a:prstGeom prst="rect">
            <a:avLst/>
          </a:prstGeom>
        </p:spPr>
      </p:pic>
      <p:sp>
        <p:nvSpPr>
          <p:cNvPr id="3" name="Rectángulo 2"/>
          <p:cNvSpPr/>
          <p:nvPr/>
        </p:nvSpPr>
        <p:spPr>
          <a:xfrm>
            <a:off x="1723984" y="2253234"/>
            <a:ext cx="5941634" cy="2893100"/>
          </a:xfrm>
          <a:prstGeom prst="rect">
            <a:avLst/>
          </a:prstGeom>
          <a:solidFill>
            <a:schemeClr val="bg1"/>
          </a:solidFill>
          <a:ln>
            <a:solidFill>
              <a:schemeClr val="bg1"/>
            </a:solidFill>
          </a:ln>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CO" sz="1400" dirty="0">
                <a:solidFill>
                  <a:srgbClr val="000000"/>
                </a:solidFill>
                <a:latin typeface="Century Gothic" panose="020B0502020202020204" pitchFamily="34" charset="0"/>
              </a:rPr>
              <a:t>Existe una clase de riesgo denominado “psicosocial”, que se genera por la sinergia entre los factores del trabajo (intralaborales), los del entorno personal y familiar (extralaborales) y las características de nuestra personalidad (individuales). Por eso la comunicación asertiva es un factor protector en esos tres escenarios, permitiendo mantener adecuadas relaciones de trabajo y personales, pero no siempre se tiene una adecuada comunicación por lo que lo este factor que debía ser protector se convierte causa de innumerables problemas y conflictos; generando desmotivación y errores que pueden traducirse en pérdidas para la empresa y en accidentes para los trabajadores o sus compañeros. </a:t>
            </a:r>
            <a:endParaRPr lang="es-CO" sz="1400" dirty="0" smtClean="0">
              <a:solidFill>
                <a:srgbClr val="000000"/>
              </a:solidFill>
              <a:latin typeface="Century Gothic" panose="020B0502020202020204" pitchFamily="34" charset="0"/>
            </a:endParaRPr>
          </a:p>
          <a:p>
            <a:pPr algn="just"/>
            <a:endParaRPr lang="es-CO" sz="1400" dirty="0">
              <a:solidFill>
                <a:srgbClr val="000000"/>
              </a:solidFill>
              <a:latin typeface="Century Gothic" panose="020B0502020202020204" pitchFamily="34" charset="0"/>
            </a:endParaRPr>
          </a:p>
        </p:txBody>
      </p:sp>
      <p:sp>
        <p:nvSpPr>
          <p:cNvPr id="6" name="Rectángulo 5"/>
          <p:cNvSpPr/>
          <p:nvPr/>
        </p:nvSpPr>
        <p:spPr>
          <a:xfrm>
            <a:off x="1730245" y="2505611"/>
            <a:ext cx="5880985" cy="224676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CO" sz="1400" dirty="0">
                <a:solidFill>
                  <a:srgbClr val="000000"/>
                </a:solidFill>
                <a:latin typeface="Century Gothic" panose="020B0502020202020204" pitchFamily="34" charset="0"/>
              </a:rPr>
              <a:t>Frente a la manera en que nos comunicamos, nos debemos preguntar </a:t>
            </a:r>
            <a:r>
              <a:rPr lang="es-CO" sz="1400" dirty="0" smtClean="0">
                <a:solidFill>
                  <a:srgbClr val="000000"/>
                </a:solidFill>
                <a:latin typeface="Century Gothic" panose="020B0502020202020204" pitchFamily="34" charset="0"/>
              </a:rPr>
              <a:t>permanentemente</a:t>
            </a:r>
          </a:p>
          <a:p>
            <a:pPr algn="just"/>
            <a:endParaRPr lang="es-CO" sz="1400" dirty="0" smtClean="0">
              <a:solidFill>
                <a:srgbClr val="000000"/>
              </a:solidFill>
              <a:latin typeface="Century Gothic" panose="020B0502020202020204" pitchFamily="34" charset="0"/>
            </a:endParaRPr>
          </a:p>
          <a:p>
            <a:pPr marL="285750" indent="-285750" algn="just">
              <a:buFont typeface="Wingdings" panose="05000000000000000000" pitchFamily="2" charset="2"/>
              <a:buChar char="q"/>
            </a:pPr>
            <a:r>
              <a:rPr lang="es-CO" sz="1400" dirty="0" smtClean="0">
                <a:solidFill>
                  <a:srgbClr val="000000"/>
                </a:solidFill>
                <a:latin typeface="Century Gothic" panose="020B0502020202020204" pitchFamily="34" charset="0"/>
              </a:rPr>
              <a:t>¿</a:t>
            </a:r>
            <a:r>
              <a:rPr lang="es-CO" sz="1400" dirty="0">
                <a:solidFill>
                  <a:srgbClr val="000000"/>
                </a:solidFill>
                <a:latin typeface="Century Gothic" panose="020B0502020202020204" pitchFamily="34" charset="0"/>
              </a:rPr>
              <a:t>cuántas veces los mensajes que emito son mal entendidos</a:t>
            </a:r>
            <a:r>
              <a:rPr lang="es-CO" sz="1400" dirty="0" smtClean="0">
                <a:solidFill>
                  <a:srgbClr val="000000"/>
                </a:solidFill>
                <a:latin typeface="Century Gothic" panose="020B0502020202020204" pitchFamily="34" charset="0"/>
              </a:rPr>
              <a:t>?</a:t>
            </a:r>
          </a:p>
          <a:p>
            <a:pPr marL="285750" indent="-285750" algn="just">
              <a:buFont typeface="Wingdings" panose="05000000000000000000" pitchFamily="2" charset="2"/>
              <a:buChar char="q"/>
            </a:pPr>
            <a:r>
              <a:rPr lang="es-CO" sz="1400" dirty="0" smtClean="0">
                <a:solidFill>
                  <a:srgbClr val="000000"/>
                </a:solidFill>
                <a:latin typeface="Century Gothic" panose="020B0502020202020204" pitchFamily="34" charset="0"/>
              </a:rPr>
              <a:t>¿</a:t>
            </a:r>
            <a:r>
              <a:rPr lang="es-CO" sz="1400" dirty="0">
                <a:solidFill>
                  <a:srgbClr val="000000"/>
                </a:solidFill>
                <a:latin typeface="Century Gothic" panose="020B0502020202020204" pitchFamily="34" charset="0"/>
              </a:rPr>
              <a:t>por qué tengo prevenciones hacia otras personas sin ninguna causa aparente</a:t>
            </a:r>
            <a:r>
              <a:rPr lang="es-CO" sz="1400" dirty="0" smtClean="0">
                <a:solidFill>
                  <a:srgbClr val="000000"/>
                </a:solidFill>
                <a:latin typeface="Century Gothic" panose="020B0502020202020204" pitchFamily="34" charset="0"/>
              </a:rPr>
              <a:t>?</a:t>
            </a:r>
          </a:p>
          <a:p>
            <a:pPr marL="285750" indent="-285750" algn="just">
              <a:buFont typeface="Wingdings" panose="05000000000000000000" pitchFamily="2" charset="2"/>
              <a:buChar char="q"/>
            </a:pPr>
            <a:r>
              <a:rPr lang="es-CO" sz="1400" dirty="0" smtClean="0">
                <a:solidFill>
                  <a:srgbClr val="000000"/>
                </a:solidFill>
                <a:latin typeface="Century Gothic" panose="020B0502020202020204" pitchFamily="34" charset="0"/>
              </a:rPr>
              <a:t>¿</a:t>
            </a:r>
            <a:r>
              <a:rPr lang="es-CO" sz="1400" dirty="0">
                <a:solidFill>
                  <a:srgbClr val="000000"/>
                </a:solidFill>
                <a:latin typeface="Century Gothic" panose="020B0502020202020204" pitchFamily="34" charset="0"/>
              </a:rPr>
              <a:t>Cuántas veces he tenido dificultades para relacionarme en mi entorno de trabajo y personal</a:t>
            </a:r>
            <a:r>
              <a:rPr lang="es-CO" sz="1400" dirty="0" smtClean="0">
                <a:solidFill>
                  <a:srgbClr val="000000"/>
                </a:solidFill>
                <a:latin typeface="Century Gothic" panose="020B0502020202020204" pitchFamily="34" charset="0"/>
              </a:rPr>
              <a:t>?</a:t>
            </a:r>
          </a:p>
          <a:p>
            <a:pPr marL="285750" indent="-285750" algn="just">
              <a:buFont typeface="Wingdings" panose="05000000000000000000" pitchFamily="2" charset="2"/>
              <a:buChar char="q"/>
            </a:pPr>
            <a:r>
              <a:rPr lang="es-CO" sz="1400" dirty="0" smtClean="0">
                <a:solidFill>
                  <a:srgbClr val="000000"/>
                </a:solidFill>
                <a:latin typeface="Century Gothic" panose="020B0502020202020204" pitchFamily="34" charset="0"/>
              </a:rPr>
              <a:t>¿</a:t>
            </a:r>
            <a:r>
              <a:rPr lang="es-CO" sz="1400" dirty="0">
                <a:solidFill>
                  <a:srgbClr val="000000"/>
                </a:solidFill>
                <a:latin typeface="Century Gothic" panose="020B0502020202020204" pitchFamily="34" charset="0"/>
              </a:rPr>
              <a:t>Por qué en ocasiones no logro aplicar las herramientas y conocimientos adecuados al comunicarme con otros? </a:t>
            </a:r>
            <a:endParaRPr lang="es-CO" sz="1400" dirty="0">
              <a:latin typeface="Century Gothic" panose="020B0502020202020204" pitchFamily="34" charset="0"/>
            </a:endParaRPr>
          </a:p>
        </p:txBody>
      </p:sp>
    </p:spTree>
    <p:extLst>
      <p:ext uri="{BB962C8B-B14F-4D97-AF65-F5344CB8AC3E}">
        <p14:creationId xmlns:p14="http://schemas.microsoft.com/office/powerpoint/2010/main" val="2360730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xit" presetSubtype="0" fill="hold" grpId="0" nodeType="clickEffect">
                                  <p:stCondLst>
                                    <p:cond delay="0"/>
                                  </p:stCondLst>
                                  <p:childTnLst>
                                    <p:animEffect transition="out" filter="fade">
                                      <p:cBhvr>
                                        <p:cTn id="6" dur="1000"/>
                                        <p:tgtEl>
                                          <p:spTgt spid="3"/>
                                        </p:tgtEl>
                                      </p:cBhvr>
                                    </p:animEffect>
                                    <p:anim calcmode="lin" valueType="num">
                                      <p:cBhvr>
                                        <p:cTn id="7" dur="1000"/>
                                        <p:tgtEl>
                                          <p:spTgt spid="3"/>
                                        </p:tgtEl>
                                        <p:attrNameLst>
                                          <p:attrName>ppt_x</p:attrName>
                                        </p:attrNameLst>
                                      </p:cBhvr>
                                      <p:tavLst>
                                        <p:tav tm="0">
                                          <p:val>
                                            <p:strVal val="ppt_x"/>
                                          </p:val>
                                        </p:tav>
                                        <p:tav tm="100000">
                                          <p:val>
                                            <p:strVal val="ppt_x"/>
                                          </p:val>
                                        </p:tav>
                                      </p:tavLst>
                                    </p:anim>
                                    <p:anim calcmode="lin" valueType="num">
                                      <p:cBhvr>
                                        <p:cTn id="8" dur="100" decel="100000"/>
                                        <p:tgtEl>
                                          <p:spTgt spid="3"/>
                                        </p:tgtEl>
                                        <p:attrNameLst>
                                          <p:attrName>ppt_y</p:attrName>
                                        </p:attrNameLst>
                                      </p:cBhvr>
                                      <p:tavLst>
                                        <p:tav tm="0">
                                          <p:val>
                                            <p:strVal val="ppt_y"/>
                                          </p:val>
                                        </p:tav>
                                        <p:tav tm="100000">
                                          <p:val>
                                            <p:strVal val="ppt_y-.03"/>
                                          </p:val>
                                        </p:tav>
                                      </p:tavLst>
                                    </p:anim>
                                    <p:anim calcmode="lin" valueType="num">
                                      <p:cBhvr>
                                        <p:cTn id="9" dur="900" accel="100000">
                                          <p:stCondLst>
                                            <p:cond delay="100"/>
                                          </p:stCondLst>
                                        </p:cTn>
                                        <p:tgtEl>
                                          <p:spTgt spid="3"/>
                                        </p:tgtEl>
                                        <p:attrNameLst>
                                          <p:attrName>ppt_y</p:attrName>
                                        </p:attrNameLst>
                                      </p:cBhvr>
                                      <p:tavLst>
                                        <p:tav tm="0">
                                          <p:val>
                                            <p:strVal val="ppt_y"/>
                                          </p:val>
                                        </p:tav>
                                        <p:tav tm="100000">
                                          <p:val>
                                            <p:strVal val="ppt_y+1"/>
                                          </p:val>
                                        </p:tav>
                                      </p:tavLst>
                                    </p:anim>
                                    <p:set>
                                      <p:cBhvr>
                                        <p:cTn id="10" dur="1" fill="hold">
                                          <p:stCondLst>
                                            <p:cond delay="999"/>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437248" y="972341"/>
            <a:ext cx="8229600" cy="529057"/>
          </a:xfrm>
        </p:spPr>
        <p:txBody>
          <a:bodyPr/>
          <a:lstStyle/>
          <a:p>
            <a:r>
              <a:rPr lang="es-CO" sz="2800" dirty="0" smtClean="0">
                <a:solidFill>
                  <a:schemeClr val="tx1"/>
                </a:solidFill>
                <a:effectLst>
                  <a:outerShdw blurRad="38100" dist="38100" dir="2700000" algn="tl">
                    <a:srgbClr val="000000">
                      <a:alpha val="43137"/>
                    </a:srgbClr>
                  </a:outerShdw>
                </a:effectLst>
                <a:latin typeface="Century Gothic" panose="020B0502020202020204" pitchFamily="34" charset="0"/>
              </a:rPr>
              <a:t>Mapa mental</a:t>
            </a:r>
            <a:endParaRPr lang="es-CO" sz="2800" dirty="0">
              <a:solidFill>
                <a:schemeClr val="tx1"/>
              </a:solidFill>
              <a:effectLst>
                <a:outerShdw blurRad="38100" dist="38100" dir="2700000" algn="tl">
                  <a:srgbClr val="000000">
                    <a:alpha val="43137"/>
                  </a:srgbClr>
                </a:outerShdw>
              </a:effectLst>
              <a:latin typeface="Century Gothic" panose="020B0502020202020204" pitchFamily="34" charset="0"/>
            </a:endParaRPr>
          </a:p>
        </p:txBody>
      </p:sp>
      <p:pic>
        <p:nvPicPr>
          <p:cNvPr id="2" name="Imagen 1"/>
          <p:cNvPicPr>
            <a:picLocks noChangeAspect="1"/>
          </p:cNvPicPr>
          <p:nvPr/>
        </p:nvPicPr>
        <p:blipFill>
          <a:blip r:embed="rId2"/>
          <a:stretch>
            <a:fillRect/>
          </a:stretch>
        </p:blipFill>
        <p:spPr>
          <a:xfrm>
            <a:off x="1176747" y="1627765"/>
            <a:ext cx="6825245" cy="3915395"/>
          </a:xfrm>
          <a:prstGeom prst="rect">
            <a:avLst/>
          </a:prstGeom>
        </p:spPr>
      </p:pic>
    </p:spTree>
    <p:extLst>
      <p:ext uri="{BB962C8B-B14F-4D97-AF65-F5344CB8AC3E}">
        <p14:creationId xmlns:p14="http://schemas.microsoft.com/office/powerpoint/2010/main" val="11689214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0" y="878726"/>
            <a:ext cx="33319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2" algn="ctr" eaLnBrk="0" fontAlgn="base" hangingPunct="0">
              <a:spcBef>
                <a:spcPct val="0"/>
              </a:spcBef>
              <a:spcAft>
                <a:spcPct val="0"/>
              </a:spcAft>
            </a:pPr>
            <a:r>
              <a:rPr lang="es-CO" sz="2800" dirty="0" smtClean="0">
                <a:solidFill>
                  <a:schemeClr val="tx1"/>
                </a:solidFill>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rPr>
              <a:t>Bibliografía.</a:t>
            </a:r>
            <a:endParaRPr lang="es-CO" sz="2800" dirty="0">
              <a:solidFill>
                <a:schemeClr val="tx1"/>
              </a:solidFill>
              <a:effectLst>
                <a:outerShdw blurRad="38100" dist="38100" dir="2700000" algn="tl">
                  <a:srgbClr val="000000">
                    <a:alpha val="43137"/>
                  </a:srgbClr>
                </a:outerShdw>
              </a:effectLst>
              <a:latin typeface="Century Gothic" panose="020B050202020202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1219200" y="1670271"/>
            <a:ext cx="6766560" cy="3754874"/>
          </a:xfrm>
          <a:prstGeom prst="rect">
            <a:avLst/>
          </a:prstGeom>
          <a:effectLst>
            <a:softEdge rad="63500"/>
          </a:effectLst>
        </p:spPr>
        <p:style>
          <a:lnRef idx="2">
            <a:schemeClr val="dk1"/>
          </a:lnRef>
          <a:fillRef idx="1">
            <a:schemeClr val="lt1"/>
          </a:fillRef>
          <a:effectRef idx="0">
            <a:schemeClr val="dk1"/>
          </a:effectRef>
          <a:fontRef idx="minor">
            <a:schemeClr val="dk1"/>
          </a:fontRef>
        </p:style>
        <p:txBody>
          <a:bodyPr wrap="square">
            <a:spAutoFit/>
          </a:bodyPr>
          <a:lstStyle/>
          <a:p>
            <a:pPr marL="285750" indent="-285750" algn="just">
              <a:buFont typeface="Wingdings" panose="05000000000000000000" pitchFamily="2" charset="2"/>
              <a:buChar char="q"/>
            </a:pPr>
            <a:r>
              <a:rPr lang="es-CO" sz="1400" dirty="0" smtClean="0">
                <a:latin typeface="Century Gothic" panose="020B0502020202020204" pitchFamily="34" charset="0"/>
              </a:rPr>
              <a:t>Arango </a:t>
            </a:r>
            <a:r>
              <a:rPr lang="es-CO" sz="1400" dirty="0">
                <a:latin typeface="Century Gothic" panose="020B0502020202020204" pitchFamily="34" charset="0"/>
              </a:rPr>
              <a:t>Arcila, M. H. (1997). Taller de comunicación efectiva. Medellín: División Nacional de Capacitación, SURATEP S.A. </a:t>
            </a:r>
          </a:p>
          <a:p>
            <a:pPr marL="285750" indent="-285750" algn="just">
              <a:buFont typeface="Wingdings" panose="05000000000000000000" pitchFamily="2" charset="2"/>
              <a:buChar char="q"/>
            </a:pPr>
            <a:r>
              <a:rPr lang="es-CO" sz="1400" dirty="0" smtClean="0">
                <a:latin typeface="Century Gothic" panose="020B0502020202020204" pitchFamily="34" charset="0"/>
              </a:rPr>
              <a:t>Chiavenato</a:t>
            </a:r>
            <a:r>
              <a:rPr lang="es-CO" sz="1400" dirty="0">
                <a:latin typeface="Century Gothic" panose="020B0502020202020204" pitchFamily="34" charset="0"/>
              </a:rPr>
              <a:t>, I. (2000). Administración de recursos humanos. México: McGraw-Hill. </a:t>
            </a:r>
          </a:p>
          <a:p>
            <a:pPr marL="285750" indent="-285750" algn="just">
              <a:buFont typeface="Wingdings" panose="05000000000000000000" pitchFamily="2" charset="2"/>
              <a:buChar char="q"/>
            </a:pPr>
            <a:r>
              <a:rPr lang="pt-BR" sz="1400" dirty="0" smtClean="0">
                <a:latin typeface="Century Gothic" panose="020B0502020202020204" pitchFamily="34" charset="0"/>
              </a:rPr>
              <a:t>Datosmacro.com</a:t>
            </a:r>
            <a:r>
              <a:rPr lang="pt-BR" sz="1400" dirty="0">
                <a:latin typeface="Century Gothic" panose="020B0502020202020204" pitchFamily="34" charset="0"/>
              </a:rPr>
              <a:t>. (3 de 11 de 2014). Tomado de http://www.datosmacro.com/demografia/esperanza-vida/colombia </a:t>
            </a:r>
          </a:p>
          <a:p>
            <a:pPr marL="285750" indent="-285750" algn="just">
              <a:buFont typeface="Wingdings" panose="05000000000000000000" pitchFamily="2" charset="2"/>
              <a:buChar char="q"/>
            </a:pPr>
            <a:r>
              <a:rPr lang="es-CO" sz="1400" dirty="0" smtClean="0">
                <a:latin typeface="Century Gothic" panose="020B0502020202020204" pitchFamily="34" charset="0"/>
              </a:rPr>
              <a:t>De </a:t>
            </a:r>
            <a:r>
              <a:rPr lang="es-CO" sz="1400" dirty="0" err="1">
                <a:latin typeface="Century Gothic" panose="020B0502020202020204" pitchFamily="34" charset="0"/>
              </a:rPr>
              <a:t>Roux</a:t>
            </a:r>
            <a:r>
              <a:rPr lang="es-CO" sz="1400" dirty="0">
                <a:latin typeface="Century Gothic" panose="020B0502020202020204" pitchFamily="34" charset="0"/>
              </a:rPr>
              <a:t>, G. (2008). Competencias Comunicativas para las relaciones Interpersonales. Bogotá: Secretaria técnica UNICEF. </a:t>
            </a:r>
          </a:p>
          <a:p>
            <a:pPr marL="285750" indent="-285750" algn="just">
              <a:buFont typeface="Wingdings" panose="05000000000000000000" pitchFamily="2" charset="2"/>
              <a:buChar char="q"/>
            </a:pPr>
            <a:r>
              <a:rPr lang="es-CO" sz="1400" dirty="0" err="1" smtClean="0">
                <a:latin typeface="Century Gothic" panose="020B0502020202020204" pitchFamily="34" charset="0"/>
              </a:rPr>
              <a:t>Ehowen</a:t>
            </a:r>
            <a:r>
              <a:rPr lang="es-CO" sz="1400" dirty="0">
                <a:latin typeface="Century Gothic" panose="020B0502020202020204" pitchFamily="34" charset="0"/>
              </a:rPr>
              <a:t>. (3 de 11 de 2014). Aprende meditación. Tomado de http://www.ehowenespanol.com/ diferencias-</a:t>
            </a:r>
            <a:r>
              <a:rPr lang="es-CO" sz="1400" dirty="0" err="1">
                <a:latin typeface="Century Gothic" panose="020B0502020202020204" pitchFamily="34" charset="0"/>
              </a:rPr>
              <a:t>entimientos</a:t>
            </a:r>
            <a:r>
              <a:rPr lang="es-CO" sz="1400" dirty="0">
                <a:latin typeface="Century Gothic" panose="020B0502020202020204" pitchFamily="34" charset="0"/>
              </a:rPr>
              <a:t>-pensamientos--emociones-info_242580/ </a:t>
            </a:r>
          </a:p>
          <a:p>
            <a:pPr marL="285750" indent="-285750" algn="just">
              <a:buFont typeface="Wingdings" panose="05000000000000000000" pitchFamily="2" charset="2"/>
              <a:buChar char="q"/>
            </a:pPr>
            <a:r>
              <a:rPr lang="es-CO" sz="1400" dirty="0" smtClean="0">
                <a:latin typeface="Century Gothic" panose="020B0502020202020204" pitchFamily="34" charset="0"/>
              </a:rPr>
              <a:t>González</a:t>
            </a:r>
            <a:r>
              <a:rPr lang="es-CO" sz="1400" dirty="0">
                <a:latin typeface="Century Gothic" panose="020B0502020202020204" pitchFamily="34" charset="0"/>
              </a:rPr>
              <a:t>, L. J., &amp; López Forero, L. (1990). Ética, Comunicación y Códigos. Bogotá: Búho. </a:t>
            </a:r>
          </a:p>
          <a:p>
            <a:pPr marL="285750" indent="-285750" algn="just">
              <a:buFont typeface="Wingdings" panose="05000000000000000000" pitchFamily="2" charset="2"/>
              <a:buChar char="q"/>
            </a:pPr>
            <a:r>
              <a:rPr lang="es-CO" sz="1400" dirty="0" err="1" smtClean="0">
                <a:latin typeface="Century Gothic" panose="020B0502020202020204" pitchFamily="34" charset="0"/>
              </a:rPr>
              <a:t>Hegemann</a:t>
            </a:r>
            <a:r>
              <a:rPr lang="es-CO" sz="1400" dirty="0">
                <a:latin typeface="Century Gothic" panose="020B0502020202020204" pitchFamily="34" charset="0"/>
              </a:rPr>
              <a:t>, G. (2002). Motivación, manual de implementación. México DF: </a:t>
            </a:r>
            <a:r>
              <a:rPr lang="es-CO" sz="1400" dirty="0" err="1">
                <a:latin typeface="Century Gothic" panose="020B0502020202020204" pitchFamily="34" charset="0"/>
              </a:rPr>
              <a:t>Limusa</a:t>
            </a:r>
            <a:r>
              <a:rPr lang="es-CO" sz="1400" dirty="0">
                <a:latin typeface="Century Gothic" panose="020B0502020202020204" pitchFamily="34" charset="0"/>
              </a:rPr>
              <a:t> Noriega. </a:t>
            </a:r>
          </a:p>
          <a:p>
            <a:pPr marL="285750" indent="-285750" algn="just">
              <a:buFont typeface="Wingdings" panose="05000000000000000000" pitchFamily="2" charset="2"/>
              <a:buChar char="q"/>
            </a:pPr>
            <a:r>
              <a:rPr lang="es-CO" sz="1400" dirty="0" smtClean="0">
                <a:latin typeface="Century Gothic" panose="020B0502020202020204" pitchFamily="34" charset="0"/>
              </a:rPr>
              <a:t>Hernández</a:t>
            </a:r>
            <a:r>
              <a:rPr lang="es-CO" sz="1400" dirty="0">
                <a:latin typeface="Century Gothic" panose="020B0502020202020204" pitchFamily="34" charset="0"/>
              </a:rPr>
              <a:t>, M. (03 de 11 de 2014). Organízate ya. Tomado de http://www.organizateya.com/ escuchar.htm </a:t>
            </a:r>
          </a:p>
        </p:txBody>
      </p:sp>
    </p:spTree>
    <p:extLst>
      <p:ext uri="{BB962C8B-B14F-4D97-AF65-F5344CB8AC3E}">
        <p14:creationId xmlns:p14="http://schemas.microsoft.com/office/powerpoint/2010/main" val="8694984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Gracia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335" y="152400"/>
            <a:ext cx="8851392" cy="6534912"/>
          </a:xfrm>
          <a:prstGeom prst="rect">
            <a:avLst/>
          </a:prstGeom>
        </p:spPr>
      </p:pic>
      <p:sp>
        <p:nvSpPr>
          <p:cNvPr id="2" name="CuadroTexto 1"/>
          <p:cNvSpPr txBox="1"/>
          <p:nvPr/>
        </p:nvSpPr>
        <p:spPr>
          <a:xfrm>
            <a:off x="1134533" y="5638800"/>
            <a:ext cx="5247606"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CO" sz="1600" dirty="0">
                <a:effectLst>
                  <a:outerShdw blurRad="38100" dist="38100" dir="2700000" algn="tl">
                    <a:srgbClr val="000000">
                      <a:alpha val="43137"/>
                    </a:srgbClr>
                  </a:outerShdw>
                </a:effectLst>
                <a:latin typeface="Century Gothic" panose="020B0502020202020204" pitchFamily="34" charset="0"/>
              </a:rPr>
              <a:t>Eliecer </a:t>
            </a:r>
            <a:r>
              <a:rPr lang="es-CO" sz="1600" dirty="0" err="1">
                <a:effectLst>
                  <a:outerShdw blurRad="38100" dist="38100" dir="2700000" algn="tl">
                    <a:srgbClr val="000000">
                      <a:alpha val="43137"/>
                    </a:srgbClr>
                  </a:outerShdw>
                </a:effectLst>
                <a:latin typeface="Century Gothic" panose="020B0502020202020204" pitchFamily="34" charset="0"/>
              </a:rPr>
              <a:t>Antolínez</a:t>
            </a:r>
            <a:r>
              <a:rPr lang="es-CO" sz="1600" dirty="0">
                <a:effectLst>
                  <a:outerShdw blurRad="38100" dist="38100" dir="2700000" algn="tl">
                    <a:srgbClr val="000000">
                      <a:alpha val="43137"/>
                    </a:srgbClr>
                  </a:outerShdw>
                </a:effectLst>
                <a:latin typeface="Century Gothic" panose="020B0502020202020204" pitchFamily="34" charset="0"/>
              </a:rPr>
              <a:t> León - Psi </a:t>
            </a:r>
            <a:r>
              <a:rPr lang="es-CO" sz="1600" dirty="0" err="1">
                <a:effectLst>
                  <a:outerShdw blurRad="38100" dist="38100" dir="2700000" algn="tl">
                    <a:srgbClr val="000000">
                      <a:alpha val="43137"/>
                    </a:srgbClr>
                  </a:outerShdw>
                </a:effectLst>
                <a:latin typeface="Century Gothic" panose="020B0502020202020204" pitchFamily="34" charset="0"/>
              </a:rPr>
              <a:t>Esp</a:t>
            </a:r>
            <a:r>
              <a:rPr lang="es-CO" sz="1600" dirty="0">
                <a:effectLst>
                  <a:outerShdw blurRad="38100" dist="38100" dir="2700000" algn="tl">
                    <a:srgbClr val="000000">
                      <a:alpha val="43137"/>
                    </a:srgbClr>
                  </a:outerShdw>
                </a:effectLst>
                <a:latin typeface="Century Gothic" panose="020B0502020202020204" pitchFamily="34" charset="0"/>
              </a:rPr>
              <a:t> Salud Ocupacional </a:t>
            </a:r>
          </a:p>
        </p:txBody>
      </p:sp>
      <p:sp>
        <p:nvSpPr>
          <p:cNvPr id="4" name="CuadroTexto 3"/>
          <p:cNvSpPr txBox="1"/>
          <p:nvPr/>
        </p:nvSpPr>
        <p:spPr>
          <a:xfrm>
            <a:off x="1134533" y="5334001"/>
            <a:ext cx="1676400" cy="276999"/>
          </a:xfrm>
          <a:prstGeom prst="rect">
            <a:avLst/>
          </a:prstGeom>
          <a:noFill/>
        </p:spPr>
        <p:txBody>
          <a:bodyPr wrap="square" rtlCol="0">
            <a:spAutoFit/>
          </a:bodyPr>
          <a:lstStyle/>
          <a:p>
            <a:r>
              <a:rPr lang="es-CO" sz="1200" dirty="0" smtClean="0">
                <a:effectLst>
                  <a:outerShdw blurRad="38100" dist="38100" dir="2700000" algn="tl">
                    <a:srgbClr val="000000">
                      <a:alpha val="43137"/>
                    </a:srgbClr>
                  </a:outerShdw>
                </a:effectLst>
              </a:rPr>
              <a:t>Preparado por:</a:t>
            </a:r>
            <a:endParaRPr lang="es-CO" sz="1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04533368"/>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2529594" y="1115133"/>
            <a:ext cx="3990195" cy="461665"/>
          </a:xfrm>
          <a:prstGeom prst="rect">
            <a:avLst/>
          </a:prstGeom>
        </p:spPr>
        <p:txBody>
          <a:bodyPr wrap="none">
            <a:spAutoFit/>
          </a:bodyPr>
          <a:lstStyle/>
          <a:p>
            <a:r>
              <a:rPr lang="es-CO" sz="2400" dirty="0" smtClean="0">
                <a:effectLst>
                  <a:outerShdw blurRad="38100" dist="38100" dir="2700000" algn="tl">
                    <a:srgbClr val="000000">
                      <a:alpha val="43137"/>
                    </a:srgbClr>
                  </a:outerShdw>
                </a:effectLst>
                <a:latin typeface="Century Gothic" panose="020B0502020202020204" pitchFamily="34" charset="0"/>
              </a:rPr>
              <a:t>Desarrollo del Contenido </a:t>
            </a:r>
            <a:endParaRPr lang="es-CO" sz="2400" dirty="0"/>
          </a:p>
        </p:txBody>
      </p:sp>
      <p:sp>
        <p:nvSpPr>
          <p:cNvPr id="2" name="Rectángulo 1"/>
          <p:cNvSpPr/>
          <p:nvPr/>
        </p:nvSpPr>
        <p:spPr>
          <a:xfrm>
            <a:off x="1275348" y="2413338"/>
            <a:ext cx="3561348" cy="2092881"/>
          </a:xfrm>
          <a:prstGeom prst="rect">
            <a:avLst/>
          </a:prstGeom>
        </p:spPr>
        <p:txBody>
          <a:bodyPr wrap="square">
            <a:spAutoFit/>
          </a:bodyPr>
          <a:lstStyle/>
          <a:p>
            <a:pPr algn="just"/>
            <a:r>
              <a:rPr lang="es-CO" sz="1600" dirty="0" smtClean="0">
                <a:solidFill>
                  <a:srgbClr val="000000"/>
                </a:solidFill>
                <a:effectLst>
                  <a:outerShdw blurRad="38100" dist="38100" dir="2700000" algn="tl">
                    <a:srgbClr val="000000">
                      <a:alpha val="43137"/>
                    </a:srgbClr>
                  </a:outerShdw>
                </a:effectLst>
                <a:latin typeface="Century Gothic" panose="020B0502020202020204" pitchFamily="34" charset="0"/>
              </a:rPr>
              <a:t>Comunicación Intrapersonal </a:t>
            </a:r>
          </a:p>
          <a:p>
            <a:pPr algn="just"/>
            <a:endParaRPr lang="es-CO" sz="1600" dirty="0" smtClean="0">
              <a:solidFill>
                <a:srgbClr val="000000"/>
              </a:solidFill>
              <a:effectLst>
                <a:outerShdw blurRad="38100" dist="38100" dir="2700000" algn="tl">
                  <a:srgbClr val="000000">
                    <a:alpha val="43137"/>
                  </a:srgbClr>
                </a:outerShdw>
              </a:effectLst>
              <a:latin typeface="Century Gothic" panose="020B0502020202020204" pitchFamily="34" charset="0"/>
            </a:endParaRPr>
          </a:p>
          <a:p>
            <a:pPr algn="just"/>
            <a:r>
              <a:rPr lang="es-CO" sz="1400" dirty="0" smtClean="0">
                <a:solidFill>
                  <a:srgbClr val="000000"/>
                </a:solidFill>
                <a:latin typeface="Century Gothic" panose="020B0502020202020204" pitchFamily="34" charset="0"/>
              </a:rPr>
              <a:t>La </a:t>
            </a:r>
            <a:r>
              <a:rPr lang="es-CO" sz="1400" dirty="0">
                <a:solidFill>
                  <a:srgbClr val="000000"/>
                </a:solidFill>
                <a:latin typeface="Century Gothic" panose="020B0502020202020204" pitchFamily="34" charset="0"/>
              </a:rPr>
              <a:t>comunicación intrapersonal es la comunicación que se tiene consigo mismo</a:t>
            </a:r>
            <a:r>
              <a:rPr lang="es-CO" sz="1400" dirty="0" smtClean="0">
                <a:solidFill>
                  <a:srgbClr val="000000"/>
                </a:solidFill>
                <a:latin typeface="Century Gothic" panose="020B0502020202020204" pitchFamily="34" charset="0"/>
              </a:rPr>
              <a:t>.</a:t>
            </a:r>
          </a:p>
          <a:p>
            <a:pPr algn="just"/>
            <a:r>
              <a:rPr lang="es-CO" sz="1400" dirty="0" smtClean="0">
                <a:solidFill>
                  <a:srgbClr val="000000"/>
                </a:solidFill>
                <a:latin typeface="Century Gothic" panose="020B0502020202020204" pitchFamily="34" charset="0"/>
              </a:rPr>
              <a:t>Son </a:t>
            </a:r>
            <a:r>
              <a:rPr lang="es-CO" sz="1400" dirty="0">
                <a:solidFill>
                  <a:srgbClr val="000000"/>
                </a:solidFill>
                <a:latin typeface="Century Gothic" panose="020B0502020202020204" pitchFamily="34" charset="0"/>
              </a:rPr>
              <a:t>conversaciones lingüísticas o con palabras que se tiene consigo mismo y se manifiesta por medio de los diálogos mentales. </a:t>
            </a:r>
            <a:endParaRPr lang="es-CO" sz="1400" dirty="0">
              <a:latin typeface="Century Gothic" panose="020B0502020202020204" pitchFamily="34" charset="0"/>
            </a:endParaRPr>
          </a:p>
        </p:txBody>
      </p:sp>
      <p:pic>
        <p:nvPicPr>
          <p:cNvPr id="5" name="Imagen 4"/>
          <p:cNvPicPr>
            <a:picLocks noChangeAspect="1"/>
          </p:cNvPicPr>
          <p:nvPr/>
        </p:nvPicPr>
        <p:blipFill>
          <a:blip r:embed="rId3"/>
          <a:stretch>
            <a:fillRect/>
          </a:stretch>
        </p:blipFill>
        <p:spPr>
          <a:xfrm>
            <a:off x="5867641" y="2205330"/>
            <a:ext cx="1825527" cy="2519530"/>
          </a:xfrm>
          <a:prstGeom prst="rect">
            <a:avLst/>
          </a:prstGeom>
        </p:spPr>
      </p:pic>
    </p:spTree>
    <p:extLst>
      <p:ext uri="{BB962C8B-B14F-4D97-AF65-F5344CB8AC3E}">
        <p14:creationId xmlns:p14="http://schemas.microsoft.com/office/powerpoint/2010/main" val="2021513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prendoaserluz.files.wordpress.com/2012/04/thumbnail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5723" y="3460833"/>
            <a:ext cx="2857500" cy="2019301"/>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1395664" y="1792879"/>
            <a:ext cx="4572000" cy="2677656"/>
          </a:xfrm>
          <a:prstGeom prst="rect">
            <a:avLst/>
          </a:prstGeom>
        </p:spPr>
        <p:txBody>
          <a:bodyPr>
            <a:spAutoFit/>
          </a:bodyPr>
          <a:lstStyle/>
          <a:p>
            <a:pPr algn="just"/>
            <a:r>
              <a:rPr lang="es-CO" sz="1400" dirty="0">
                <a:solidFill>
                  <a:srgbClr val="000000"/>
                </a:solidFill>
                <a:latin typeface="Century Gothic" panose="020B0502020202020204" pitchFamily="34" charset="0"/>
              </a:rPr>
              <a:t>Permanentemente las personas hacen algo que se denominará diálogo interno consciente y/o subconsciente que no se detiene, también llamados diálogos mentales. Las personas hablan consigo mismas permanentemente, mientras viajan hacia el trabajo, están en el trabajo, cuando camina y hace actividades en casa, cuando está frente al televisor y mientras que lee este documento. “Estamos influenciados por lo que escuchamos, no solo por lo que dicen los demás sino especialmente por lo que nos decimos a nosotros mismos. </a:t>
            </a:r>
            <a:endParaRPr lang="es-CO" sz="1400" dirty="0">
              <a:latin typeface="Century Gothic" panose="020B0502020202020204" pitchFamily="34" charset="0"/>
            </a:endParaRPr>
          </a:p>
        </p:txBody>
      </p:sp>
      <p:sp>
        <p:nvSpPr>
          <p:cNvPr id="3" name="Rectángulo 2"/>
          <p:cNvSpPr/>
          <p:nvPr/>
        </p:nvSpPr>
        <p:spPr>
          <a:xfrm>
            <a:off x="2024581" y="1174903"/>
            <a:ext cx="2154757"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s-CO" dirty="0" smtClean="0">
                <a:solidFill>
                  <a:srgbClr val="000000"/>
                </a:solidFill>
                <a:effectLst>
                  <a:outerShdw blurRad="38100" dist="38100" dir="2700000" algn="tl">
                    <a:srgbClr val="000000">
                      <a:alpha val="43137"/>
                    </a:srgbClr>
                  </a:outerShdw>
                </a:effectLst>
                <a:latin typeface="Century Gothic" panose="020B0502020202020204" pitchFamily="34" charset="0"/>
              </a:rPr>
              <a:t>Diálogos Internos </a:t>
            </a:r>
            <a:endParaRPr lang="es-CO" dirty="0">
              <a:effectLst>
                <a:outerShdw blurRad="38100" dist="38100" dir="2700000" algn="tl">
                  <a:srgbClr val="000000">
                    <a:alpha val="43137"/>
                  </a:srgbClr>
                </a:outerShdw>
              </a:effectLst>
              <a:latin typeface="Century Gothic" panose="020B0502020202020204" pitchFamily="34" charset="0"/>
            </a:endParaRPr>
          </a:p>
        </p:txBody>
      </p:sp>
    </p:spTree>
    <p:extLst>
      <p:ext uri="{BB962C8B-B14F-4D97-AF65-F5344CB8AC3E}">
        <p14:creationId xmlns:p14="http://schemas.microsoft.com/office/powerpoint/2010/main" val="3219221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79095" y="1354012"/>
            <a:ext cx="3738980" cy="2462213"/>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Desde la programación neurolingüística, que es una técnica que propone que las personas son capaces de programar su vida y por ende sus palabras, se encuentran unos postulados o máximas (Méndez, 2013) “que se llaman </a:t>
            </a:r>
            <a:r>
              <a:rPr lang="es-CO" sz="1400" b="1" dirty="0">
                <a:solidFill>
                  <a:srgbClr val="000000"/>
                </a:solidFill>
                <a:latin typeface="Century Gothic" panose="020B0502020202020204" pitchFamily="34" charset="0"/>
              </a:rPr>
              <a:t>PRESUPOSICIONES; </a:t>
            </a:r>
            <a:r>
              <a:rPr lang="es-CO" sz="1400" dirty="0">
                <a:solidFill>
                  <a:srgbClr val="000000"/>
                </a:solidFill>
                <a:latin typeface="Century Gothic" panose="020B0502020202020204" pitchFamily="34" charset="0"/>
              </a:rPr>
              <a:t>definidas así porque se </a:t>
            </a:r>
            <a:r>
              <a:rPr lang="es-CO" sz="1400" b="1" dirty="0">
                <a:solidFill>
                  <a:srgbClr val="000000"/>
                </a:solidFill>
                <a:latin typeface="Century Gothic" panose="020B0502020202020204" pitchFamily="34" charset="0"/>
              </a:rPr>
              <a:t>presupone </a:t>
            </a:r>
            <a:r>
              <a:rPr lang="es-CO" sz="1400" dirty="0">
                <a:solidFill>
                  <a:srgbClr val="000000"/>
                </a:solidFill>
                <a:latin typeface="Century Gothic" panose="020B0502020202020204" pitchFamily="34" charset="0"/>
              </a:rPr>
              <a:t>que son verdaderas y las personas las toman como guías que definen su acción en los diversos contextos en los cuales se desempeñan. </a:t>
            </a:r>
            <a:endParaRPr lang="es-CO" sz="1400" dirty="0">
              <a:latin typeface="Century Gothic" panose="020B0502020202020204" pitchFamily="34" charset="0"/>
            </a:endParaRPr>
          </a:p>
        </p:txBody>
      </p:sp>
      <p:sp>
        <p:nvSpPr>
          <p:cNvPr id="3" name="Rectángulo 2"/>
          <p:cNvSpPr/>
          <p:nvPr/>
        </p:nvSpPr>
        <p:spPr>
          <a:xfrm>
            <a:off x="1431758" y="4656221"/>
            <a:ext cx="6280484" cy="738664"/>
          </a:xfrm>
          <a:prstGeom prst="rect">
            <a:avLst/>
          </a:prstGeom>
        </p:spPr>
        <p:txBody>
          <a:bodyPr wrap="square">
            <a:spAutoFit/>
          </a:bodyPr>
          <a:lstStyle/>
          <a:p>
            <a:pPr algn="ctr"/>
            <a:r>
              <a:rPr lang="es-CO" sz="1400" b="1" dirty="0">
                <a:solidFill>
                  <a:srgbClr val="000000"/>
                </a:solidFill>
                <a:latin typeface="Century Gothic" panose="020B0502020202020204" pitchFamily="34" charset="0"/>
              </a:rPr>
              <a:t>“Lo que hacemos es resultado directo de lo que pensamos”, </a:t>
            </a:r>
            <a:r>
              <a:rPr lang="es-CO" sz="1400" dirty="0">
                <a:solidFill>
                  <a:srgbClr val="000000"/>
                </a:solidFill>
                <a:latin typeface="Century Gothic" panose="020B0502020202020204" pitchFamily="34" charset="0"/>
              </a:rPr>
              <a:t>que se puede interpretar como: la primera creación es mental, antes de hacer algo primero siempre se crea en la mente. </a:t>
            </a:r>
            <a:endParaRPr lang="es-CO" sz="1400" dirty="0">
              <a:latin typeface="Century Gothic" panose="020B0502020202020204" pitchFamily="34" charset="0"/>
            </a:endParaRPr>
          </a:p>
        </p:txBody>
      </p:sp>
      <p:pic>
        <p:nvPicPr>
          <p:cNvPr id="2050" name="Picture 2" descr="http://up.cartagena.es/gestion/images/0/783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8075" y="1185571"/>
            <a:ext cx="3281780" cy="32817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067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275347" y="4296143"/>
            <a:ext cx="6713621" cy="1115690"/>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La inteligencia emocional plantea que los pensamientos, sentimientos y emociones están unidos el uno al otro y son impactados por cosas como sensaciones físicas y recuerdos. “Nadie puede sentir sin pensar o pensar sin sentir. </a:t>
            </a:r>
            <a:r>
              <a:rPr lang="es-CO" sz="1400" dirty="0" smtClean="0">
                <a:solidFill>
                  <a:srgbClr val="000000"/>
                </a:solidFill>
                <a:latin typeface="Century Gothic" panose="020B0502020202020204" pitchFamily="34" charset="0"/>
              </a:rPr>
              <a:t>“</a:t>
            </a:r>
            <a:r>
              <a:rPr lang="es-CO" sz="1400" dirty="0" smtClean="0">
                <a:solidFill>
                  <a:srgbClr val="000000"/>
                </a:solidFill>
                <a:effectLst>
                  <a:outerShdw blurRad="38100" dist="38100" dir="2700000" algn="tl">
                    <a:srgbClr val="000000">
                      <a:alpha val="43137"/>
                    </a:srgbClr>
                  </a:outerShdw>
                </a:effectLst>
                <a:latin typeface="Century Gothic" panose="020B0502020202020204" pitchFamily="34" charset="0"/>
              </a:rPr>
              <a:t>Sientes </a:t>
            </a:r>
            <a:r>
              <a:rPr lang="es-CO" sz="1400" dirty="0">
                <a:solidFill>
                  <a:srgbClr val="000000"/>
                </a:solidFill>
                <a:effectLst>
                  <a:outerShdw blurRad="38100" dist="38100" dir="2700000" algn="tl">
                    <a:srgbClr val="000000">
                      <a:alpha val="43137"/>
                    </a:srgbClr>
                  </a:outerShdw>
                </a:effectLst>
                <a:latin typeface="Century Gothic" panose="020B0502020202020204" pitchFamily="34" charset="0"/>
              </a:rPr>
              <a:t>sobre lo que piensas y piensas en lo que sientes” </a:t>
            </a:r>
            <a:endParaRPr lang="es-CO" sz="1400" dirty="0" smtClean="0">
              <a:solidFill>
                <a:srgbClr val="000000"/>
              </a:solidFill>
              <a:effectLst>
                <a:outerShdw blurRad="38100" dist="38100" dir="2700000" algn="tl">
                  <a:srgbClr val="000000">
                    <a:alpha val="43137"/>
                  </a:srgbClr>
                </a:outerShdw>
              </a:effectLst>
              <a:latin typeface="Century Gothic" panose="020B0502020202020204" pitchFamily="34" charset="0"/>
            </a:endParaRPr>
          </a:p>
          <a:p>
            <a:pPr algn="r"/>
            <a:r>
              <a:rPr lang="es-CO" sz="1050" i="1" u="sng" dirty="0" smtClean="0">
                <a:solidFill>
                  <a:srgbClr val="000000"/>
                </a:solidFill>
                <a:latin typeface="Century Gothic" panose="020B0502020202020204" pitchFamily="34" charset="0"/>
              </a:rPr>
              <a:t>(</a:t>
            </a:r>
            <a:r>
              <a:rPr lang="es-CO" sz="1050" i="1" u="sng" dirty="0">
                <a:solidFill>
                  <a:srgbClr val="000000"/>
                </a:solidFill>
                <a:latin typeface="Century Gothic" panose="020B0502020202020204" pitchFamily="34" charset="0"/>
              </a:rPr>
              <a:t>Ehowen, 2014). </a:t>
            </a:r>
            <a:endParaRPr lang="es-CO" sz="1050" i="1" u="sng" dirty="0">
              <a:latin typeface="Century Gothic" panose="020B0502020202020204" pitchFamily="34" charset="0"/>
            </a:endParaRPr>
          </a:p>
        </p:txBody>
      </p:sp>
      <p:pic>
        <p:nvPicPr>
          <p:cNvPr id="3" name="Imagen 2"/>
          <p:cNvPicPr>
            <a:picLocks noChangeAspect="1"/>
          </p:cNvPicPr>
          <p:nvPr/>
        </p:nvPicPr>
        <p:blipFill>
          <a:blip r:embed="rId2"/>
          <a:stretch>
            <a:fillRect/>
          </a:stretch>
        </p:blipFill>
        <p:spPr>
          <a:xfrm>
            <a:off x="2900167" y="1395663"/>
            <a:ext cx="3822478" cy="2435893"/>
          </a:xfrm>
          <a:prstGeom prst="rect">
            <a:avLst/>
          </a:prstGeom>
        </p:spPr>
      </p:pic>
    </p:spTree>
    <p:extLst>
      <p:ext uri="{BB962C8B-B14F-4D97-AF65-F5344CB8AC3E}">
        <p14:creationId xmlns:p14="http://schemas.microsoft.com/office/powerpoint/2010/main" val="2366801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3588072" y="1096637"/>
            <a:ext cx="31285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indent="0" fontAlgn="base">
              <a:lnSpc>
                <a:spcPct val="100000"/>
              </a:lnSpc>
              <a:spcBef>
                <a:spcPct val="0"/>
              </a:spcBef>
              <a:spcAft>
                <a:spcPct val="0"/>
              </a:spcAft>
              <a:buClrTx/>
              <a:buSzTx/>
              <a:buFontTx/>
              <a:buNone/>
              <a:tabLst/>
            </a:pPr>
            <a:r>
              <a:rPr lang="es-CO" sz="2400" dirty="0">
                <a:effectLst>
                  <a:outerShdw blurRad="38100" dist="38100" dir="2700000" algn="tl">
                    <a:srgbClr val="000000">
                      <a:alpha val="43137"/>
                    </a:srgbClr>
                  </a:outerShdw>
                </a:effectLst>
                <a:latin typeface="Century Gothic" panose="020B0502020202020204" pitchFamily="34" charset="0"/>
              </a:rPr>
              <a:t>Conclusiones</a:t>
            </a:r>
          </a:p>
        </p:txBody>
      </p:sp>
      <p:sp>
        <p:nvSpPr>
          <p:cNvPr id="6" name="Rectángulo 5"/>
          <p:cNvSpPr/>
          <p:nvPr/>
        </p:nvSpPr>
        <p:spPr>
          <a:xfrm>
            <a:off x="3588072" y="1686069"/>
            <a:ext cx="4134875" cy="374526"/>
          </a:xfrm>
          <a:prstGeom prst="rect">
            <a:avLst/>
          </a:prstGeom>
        </p:spPr>
        <p:txBody>
          <a:bodyPr wrap="square">
            <a:spAutoFit/>
          </a:bodyPr>
          <a:lstStyle/>
          <a:p>
            <a:pPr algn="just">
              <a:lnSpc>
                <a:spcPct val="150000"/>
              </a:lnSpc>
            </a:pPr>
            <a:r>
              <a:rPr lang="es-CO" sz="1400" dirty="0" smtClean="0">
                <a:solidFill>
                  <a:srgbClr val="000000"/>
                </a:solidFill>
                <a:latin typeface="Century Gothic" panose="020B0502020202020204" pitchFamily="34" charset="0"/>
              </a:rPr>
              <a:t> </a:t>
            </a:r>
            <a:endParaRPr lang="es-CO" sz="1400" dirty="0">
              <a:latin typeface="Century Gothic" panose="020B0502020202020204" pitchFamily="34" charset="0"/>
            </a:endParaRPr>
          </a:p>
        </p:txBody>
      </p:sp>
      <p:pic>
        <p:nvPicPr>
          <p:cNvPr id="5122" name="Picture 2" descr="http://elarteylacienciadelacreatividad.com/wp-content/uploads/2013/03/desarrollando_la_creativida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8367991">
            <a:off x="425070" y="2334148"/>
            <a:ext cx="3562350" cy="2105026"/>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p:cNvSpPr/>
          <p:nvPr/>
        </p:nvSpPr>
        <p:spPr>
          <a:xfrm>
            <a:off x="3847337" y="2555664"/>
            <a:ext cx="4134875" cy="1661993"/>
          </a:xfrm>
          <a:prstGeom prst="rect">
            <a:avLst/>
          </a:prstGeom>
        </p:spPr>
        <p:txBody>
          <a:bodyPr wrap="square">
            <a:spAutoFit/>
          </a:bodyPr>
          <a:lstStyle/>
          <a:p>
            <a:pPr algn="just"/>
            <a:r>
              <a:rPr lang="es-CO" sz="1400" dirty="0">
                <a:solidFill>
                  <a:srgbClr val="000000"/>
                </a:solidFill>
                <a:latin typeface="Century Gothic" panose="020B0502020202020204" pitchFamily="34" charset="0"/>
              </a:rPr>
              <a:t>Identificar y conocer las consecuencias y beneficios de la utilización de un tono adecuado o inadecuado en la comunicación que entablamos con otros permite que mejoremos nuestra comunicación a la vez que sirve de factor protector hacia los riesgos psicosociales</a:t>
            </a:r>
            <a:r>
              <a:rPr lang="es-CO" dirty="0">
                <a:solidFill>
                  <a:srgbClr val="000000"/>
                </a:solidFill>
                <a:latin typeface="DIN-Light"/>
              </a:rPr>
              <a:t>. </a:t>
            </a:r>
            <a:endParaRPr lang="es-CO" dirty="0"/>
          </a:p>
        </p:txBody>
      </p:sp>
    </p:spTree>
    <p:extLst>
      <p:ext uri="{BB962C8B-B14F-4D97-AF65-F5344CB8AC3E}">
        <p14:creationId xmlns:p14="http://schemas.microsoft.com/office/powerpoint/2010/main" val="359988156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4888</TotalTime>
  <Words>4154</Words>
  <Application>Microsoft Office PowerPoint</Application>
  <PresentationFormat>Presentación en pantalla (4:3)</PresentationFormat>
  <Paragraphs>193</Paragraphs>
  <Slides>42</Slides>
  <Notes>20</Notes>
  <HiddenSlides>1</HiddenSlides>
  <MMClips>0</MMClips>
  <ScaleCrop>false</ScaleCrop>
  <HeadingPairs>
    <vt:vector size="4" baseType="variant">
      <vt:variant>
        <vt:lpstr>Tema</vt:lpstr>
      </vt:variant>
      <vt:variant>
        <vt:i4>2</vt:i4>
      </vt:variant>
      <vt:variant>
        <vt:lpstr>Títulos de diapositiva</vt:lpstr>
      </vt:variant>
      <vt:variant>
        <vt:i4>42</vt:i4>
      </vt:variant>
    </vt:vector>
  </HeadingPairs>
  <TitlesOfParts>
    <vt:vector size="44" baseType="lpstr">
      <vt:lpstr>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Desarrollo del contenido</vt:lpstr>
      <vt:lpstr>Presentación de PowerPoint</vt:lpstr>
      <vt:lpstr>Mapa mental</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Aguirre</dc:creator>
  <cp:lastModifiedBy>w</cp:lastModifiedBy>
  <cp:revision>153</cp:revision>
  <dcterms:created xsi:type="dcterms:W3CDTF">2015-12-16T17:27:55Z</dcterms:created>
  <dcterms:modified xsi:type="dcterms:W3CDTF">2016-05-16T20:49:34Z</dcterms:modified>
</cp:coreProperties>
</file>