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97" r:id="rId4"/>
  </p:sldMasterIdLst>
  <p:notesMasterIdLst>
    <p:notesMasterId r:id="rId42"/>
  </p:notesMasterIdLst>
  <p:sldIdLst>
    <p:sldId id="330" r:id="rId5"/>
    <p:sldId id="331" r:id="rId6"/>
    <p:sldId id="334" r:id="rId7"/>
    <p:sldId id="335" r:id="rId8"/>
    <p:sldId id="339" r:id="rId9"/>
    <p:sldId id="338" r:id="rId10"/>
    <p:sldId id="341" r:id="rId11"/>
    <p:sldId id="340" r:id="rId12"/>
    <p:sldId id="336" r:id="rId13"/>
    <p:sldId id="337" r:id="rId14"/>
    <p:sldId id="342" r:id="rId15"/>
    <p:sldId id="343" r:id="rId16"/>
    <p:sldId id="344" r:id="rId17"/>
    <p:sldId id="345" r:id="rId18"/>
    <p:sldId id="346" r:id="rId19"/>
    <p:sldId id="347" r:id="rId20"/>
    <p:sldId id="348" r:id="rId21"/>
    <p:sldId id="349" r:id="rId22"/>
    <p:sldId id="350" r:id="rId23"/>
    <p:sldId id="351" r:id="rId24"/>
    <p:sldId id="372" r:id="rId25"/>
    <p:sldId id="353" r:id="rId26"/>
    <p:sldId id="373" r:id="rId27"/>
    <p:sldId id="354" r:id="rId28"/>
    <p:sldId id="355" r:id="rId29"/>
    <p:sldId id="357" r:id="rId30"/>
    <p:sldId id="358" r:id="rId31"/>
    <p:sldId id="359" r:id="rId32"/>
    <p:sldId id="360" r:id="rId33"/>
    <p:sldId id="361" r:id="rId34"/>
    <p:sldId id="362" r:id="rId35"/>
    <p:sldId id="363" r:id="rId36"/>
    <p:sldId id="364" r:id="rId37"/>
    <p:sldId id="366" r:id="rId38"/>
    <p:sldId id="367" r:id="rId39"/>
    <p:sldId id="368" r:id="rId40"/>
    <p:sldId id="369" r:id="rId4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80"/>
    <a:srgbClr val="E82A72"/>
    <a:srgbClr val="289B44"/>
    <a:srgbClr val="079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94" autoAdjust="0"/>
    <p:restoredTop sz="94660"/>
  </p:normalViewPr>
  <p:slideViewPr>
    <p:cSldViewPr snapToGrid="0">
      <p:cViewPr varScale="1">
        <p:scale>
          <a:sx n="69" d="100"/>
          <a:sy n="69" d="100"/>
        </p:scale>
        <p:origin x="-126"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E52190-93F0-4C9A-B17E-670DEE5CA116}"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s-CO"/>
        </a:p>
      </dgm:t>
    </dgm:pt>
    <dgm:pt modelId="{71B3BA1D-565B-4E2A-B39B-4C8F219E2B21}">
      <dgm:prSet/>
      <dgm:spPr/>
      <dgm:t>
        <a:bodyPr/>
        <a:lstStyle/>
        <a:p>
          <a:r>
            <a:rPr lang="es-CO" dirty="0" smtClean="0"/>
            <a:t>Proceso</a:t>
          </a:r>
          <a:endParaRPr lang="es-CO" dirty="0"/>
        </a:p>
      </dgm:t>
    </dgm:pt>
    <dgm:pt modelId="{7CA58ADC-D9B6-49A1-91C0-6C2BED0903AB}" type="parTrans" cxnId="{73E24E41-9349-48B4-B2B9-0825775D6C9F}">
      <dgm:prSet/>
      <dgm:spPr/>
      <dgm:t>
        <a:bodyPr/>
        <a:lstStyle/>
        <a:p>
          <a:endParaRPr lang="es-CO"/>
        </a:p>
      </dgm:t>
    </dgm:pt>
    <dgm:pt modelId="{2404F36E-453E-4CFA-9BFA-ACA3E3E7944F}" type="sibTrans" cxnId="{73E24E41-9349-48B4-B2B9-0825775D6C9F}">
      <dgm:prSet/>
      <dgm:spPr/>
      <dgm:t>
        <a:bodyPr/>
        <a:lstStyle/>
        <a:p>
          <a:endParaRPr lang="es-CO"/>
        </a:p>
      </dgm:t>
    </dgm:pt>
    <dgm:pt modelId="{7B6BF888-5099-41F2-9133-22CAAA0E3378}">
      <dgm:prSet/>
      <dgm:spPr/>
      <dgm:t>
        <a:bodyPr/>
        <a:lstStyle/>
        <a:p>
          <a:r>
            <a:rPr lang="es-CO" dirty="0" smtClean="0"/>
            <a:t>Escucha Activa</a:t>
          </a:r>
          <a:endParaRPr lang="es-CO" dirty="0"/>
        </a:p>
      </dgm:t>
    </dgm:pt>
    <dgm:pt modelId="{8B0408B1-AA2A-43C6-8E46-19E9F127F26F}" type="parTrans" cxnId="{64ADD298-B1B5-4F79-BA3F-F02B66E5765A}">
      <dgm:prSet/>
      <dgm:spPr/>
      <dgm:t>
        <a:bodyPr/>
        <a:lstStyle/>
        <a:p>
          <a:endParaRPr lang="es-CO"/>
        </a:p>
      </dgm:t>
    </dgm:pt>
    <dgm:pt modelId="{B717C6A8-EB09-421D-8B7F-F03616CF7EBF}" type="sibTrans" cxnId="{64ADD298-B1B5-4F79-BA3F-F02B66E5765A}">
      <dgm:prSet/>
      <dgm:spPr/>
      <dgm:t>
        <a:bodyPr/>
        <a:lstStyle/>
        <a:p>
          <a:endParaRPr lang="es-CO"/>
        </a:p>
      </dgm:t>
    </dgm:pt>
    <dgm:pt modelId="{5C2FCE06-A2B0-4580-BE2E-C3D0F4BF0CA7}">
      <dgm:prSet/>
      <dgm:spPr/>
      <dgm:t>
        <a:bodyPr/>
        <a:lstStyle/>
        <a:p>
          <a:r>
            <a:rPr lang="es-CO" dirty="0" smtClean="0"/>
            <a:t>Equilibrar las  estructuras de trabajo y de poder</a:t>
          </a:r>
          <a:endParaRPr lang="es-CO" dirty="0"/>
        </a:p>
      </dgm:t>
    </dgm:pt>
    <dgm:pt modelId="{EE2BD348-1C1C-4291-8072-7233DE253276}" type="parTrans" cxnId="{DB4ADB23-FE44-4A16-A7FC-3B8895D2217D}">
      <dgm:prSet/>
      <dgm:spPr/>
      <dgm:t>
        <a:bodyPr/>
        <a:lstStyle/>
        <a:p>
          <a:endParaRPr lang="es-CO"/>
        </a:p>
      </dgm:t>
    </dgm:pt>
    <dgm:pt modelId="{1DF2295C-AA3D-4EF3-B6FD-5B4EC23413E7}" type="sibTrans" cxnId="{DB4ADB23-FE44-4A16-A7FC-3B8895D2217D}">
      <dgm:prSet/>
      <dgm:spPr/>
      <dgm:t>
        <a:bodyPr/>
        <a:lstStyle/>
        <a:p>
          <a:endParaRPr lang="es-CO"/>
        </a:p>
      </dgm:t>
    </dgm:pt>
    <dgm:pt modelId="{AE214D5C-7B89-4C9E-8FA1-25960267127D}">
      <dgm:prSet/>
      <dgm:spPr/>
      <dgm:t>
        <a:bodyPr/>
        <a:lstStyle/>
        <a:p>
          <a:r>
            <a:rPr lang="es-CO" dirty="0" smtClean="0"/>
            <a:t>Estilos de liderazgo</a:t>
          </a:r>
          <a:endParaRPr lang="es-CO" dirty="0"/>
        </a:p>
      </dgm:t>
    </dgm:pt>
    <dgm:pt modelId="{F2F6B9E6-C08E-4422-8E11-40B434B22F64}" type="parTrans" cxnId="{F758CAFD-4A3F-47A9-B2F9-5D5CA28583CC}">
      <dgm:prSet/>
      <dgm:spPr/>
      <dgm:t>
        <a:bodyPr/>
        <a:lstStyle/>
        <a:p>
          <a:endParaRPr lang="es-CO"/>
        </a:p>
      </dgm:t>
    </dgm:pt>
    <dgm:pt modelId="{9CE35BC2-9D4A-4531-8080-46A204411F23}" type="sibTrans" cxnId="{F758CAFD-4A3F-47A9-B2F9-5D5CA28583CC}">
      <dgm:prSet/>
      <dgm:spPr/>
      <dgm:t>
        <a:bodyPr/>
        <a:lstStyle/>
        <a:p>
          <a:endParaRPr lang="es-CO"/>
        </a:p>
      </dgm:t>
    </dgm:pt>
    <dgm:pt modelId="{65BD047A-4A19-471A-88A1-385A8B6E67C1}">
      <dgm:prSet/>
      <dgm:spPr/>
      <dgm:t>
        <a:bodyPr/>
        <a:lstStyle/>
        <a:p>
          <a:r>
            <a:rPr lang="es-CO" dirty="0" smtClean="0"/>
            <a:t>Mantener y mejorar la comunicación</a:t>
          </a:r>
          <a:endParaRPr lang="es-CO" dirty="0"/>
        </a:p>
      </dgm:t>
    </dgm:pt>
    <dgm:pt modelId="{AF994593-1A07-4657-ADED-0ED323D721ED}" type="parTrans" cxnId="{432F5FF1-24F1-41AE-BD8B-E28F730D4FF6}">
      <dgm:prSet/>
      <dgm:spPr/>
      <dgm:t>
        <a:bodyPr/>
        <a:lstStyle/>
        <a:p>
          <a:endParaRPr lang="es-CO"/>
        </a:p>
      </dgm:t>
    </dgm:pt>
    <dgm:pt modelId="{0E2E0B06-AF9C-4024-AFDB-94F49C95F341}" type="sibTrans" cxnId="{432F5FF1-24F1-41AE-BD8B-E28F730D4FF6}">
      <dgm:prSet/>
      <dgm:spPr/>
      <dgm:t>
        <a:bodyPr/>
        <a:lstStyle/>
        <a:p>
          <a:endParaRPr lang="es-CO"/>
        </a:p>
      </dgm:t>
    </dgm:pt>
    <dgm:pt modelId="{9E2EFDB5-3A7C-47F9-B9E7-301898B2DFD7}" type="pres">
      <dgm:prSet presAssocID="{B9E52190-93F0-4C9A-B17E-670DEE5CA116}" presName="rootnode" presStyleCnt="0">
        <dgm:presLayoutVars>
          <dgm:chMax/>
          <dgm:chPref/>
          <dgm:dir/>
          <dgm:animLvl val="lvl"/>
        </dgm:presLayoutVars>
      </dgm:prSet>
      <dgm:spPr/>
      <dgm:t>
        <a:bodyPr/>
        <a:lstStyle/>
        <a:p>
          <a:endParaRPr lang="es-CO"/>
        </a:p>
      </dgm:t>
    </dgm:pt>
    <dgm:pt modelId="{31988F2C-13DB-4ED0-BD91-0D627ADCB29F}" type="pres">
      <dgm:prSet presAssocID="{71B3BA1D-565B-4E2A-B39B-4C8F219E2B21}" presName="composite" presStyleCnt="0"/>
      <dgm:spPr/>
    </dgm:pt>
    <dgm:pt modelId="{39E73991-BF14-4D9F-89AE-170F99728380}" type="pres">
      <dgm:prSet presAssocID="{71B3BA1D-565B-4E2A-B39B-4C8F219E2B21}" presName="LShape" presStyleLbl="alignNode1" presStyleIdx="0" presStyleCnt="9"/>
      <dgm:spPr/>
    </dgm:pt>
    <dgm:pt modelId="{6ACF9279-21D6-4229-AA4D-0FF20F4E14E4}" type="pres">
      <dgm:prSet presAssocID="{71B3BA1D-565B-4E2A-B39B-4C8F219E2B21}" presName="ParentText" presStyleLbl="revTx" presStyleIdx="0" presStyleCnt="5">
        <dgm:presLayoutVars>
          <dgm:chMax val="0"/>
          <dgm:chPref val="0"/>
          <dgm:bulletEnabled val="1"/>
        </dgm:presLayoutVars>
      </dgm:prSet>
      <dgm:spPr/>
      <dgm:t>
        <a:bodyPr/>
        <a:lstStyle/>
        <a:p>
          <a:endParaRPr lang="es-CO"/>
        </a:p>
      </dgm:t>
    </dgm:pt>
    <dgm:pt modelId="{4984644A-5430-4604-A125-4550D80BEFF8}" type="pres">
      <dgm:prSet presAssocID="{71B3BA1D-565B-4E2A-B39B-4C8F219E2B21}" presName="Triangle" presStyleLbl="alignNode1" presStyleIdx="1" presStyleCnt="9"/>
      <dgm:spPr/>
    </dgm:pt>
    <dgm:pt modelId="{42412696-8370-4A35-ABA9-3B717739057A}" type="pres">
      <dgm:prSet presAssocID="{2404F36E-453E-4CFA-9BFA-ACA3E3E7944F}" presName="sibTrans" presStyleCnt="0"/>
      <dgm:spPr/>
    </dgm:pt>
    <dgm:pt modelId="{1024BB35-067E-45BD-BEB8-3E103DBD95D1}" type="pres">
      <dgm:prSet presAssocID="{2404F36E-453E-4CFA-9BFA-ACA3E3E7944F}" presName="space" presStyleCnt="0"/>
      <dgm:spPr/>
    </dgm:pt>
    <dgm:pt modelId="{7F582B59-92FA-42B9-9F46-9CDD55D4EBFE}" type="pres">
      <dgm:prSet presAssocID="{7B6BF888-5099-41F2-9133-22CAAA0E3378}" presName="composite" presStyleCnt="0"/>
      <dgm:spPr/>
    </dgm:pt>
    <dgm:pt modelId="{34472AE8-970D-4D77-A22E-8D8EC86106A6}" type="pres">
      <dgm:prSet presAssocID="{7B6BF888-5099-41F2-9133-22CAAA0E3378}" presName="LShape" presStyleLbl="alignNode1" presStyleIdx="2" presStyleCnt="9"/>
      <dgm:spPr/>
    </dgm:pt>
    <dgm:pt modelId="{507A892B-CDFD-4DED-AFCE-0DDBBDD90576}" type="pres">
      <dgm:prSet presAssocID="{7B6BF888-5099-41F2-9133-22CAAA0E3378}" presName="ParentText" presStyleLbl="revTx" presStyleIdx="1" presStyleCnt="5">
        <dgm:presLayoutVars>
          <dgm:chMax val="0"/>
          <dgm:chPref val="0"/>
          <dgm:bulletEnabled val="1"/>
        </dgm:presLayoutVars>
      </dgm:prSet>
      <dgm:spPr/>
      <dgm:t>
        <a:bodyPr/>
        <a:lstStyle/>
        <a:p>
          <a:endParaRPr lang="es-CO"/>
        </a:p>
      </dgm:t>
    </dgm:pt>
    <dgm:pt modelId="{FCA9C112-C699-44FE-B0F2-F7E2163CFA93}" type="pres">
      <dgm:prSet presAssocID="{7B6BF888-5099-41F2-9133-22CAAA0E3378}" presName="Triangle" presStyleLbl="alignNode1" presStyleIdx="3" presStyleCnt="9"/>
      <dgm:spPr/>
    </dgm:pt>
    <dgm:pt modelId="{44DA3EFC-1379-4BF7-9C5D-B2DC1A98A64E}" type="pres">
      <dgm:prSet presAssocID="{B717C6A8-EB09-421D-8B7F-F03616CF7EBF}" presName="sibTrans" presStyleCnt="0"/>
      <dgm:spPr/>
    </dgm:pt>
    <dgm:pt modelId="{0044EFED-5D0C-4DA6-BD2E-62CE44D803BF}" type="pres">
      <dgm:prSet presAssocID="{B717C6A8-EB09-421D-8B7F-F03616CF7EBF}" presName="space" presStyleCnt="0"/>
      <dgm:spPr/>
    </dgm:pt>
    <dgm:pt modelId="{B8E3D1B8-ED1A-48FB-9102-88581FDBCE9C}" type="pres">
      <dgm:prSet presAssocID="{65BD047A-4A19-471A-88A1-385A8B6E67C1}" presName="composite" presStyleCnt="0"/>
      <dgm:spPr/>
    </dgm:pt>
    <dgm:pt modelId="{09631E5B-B443-4BFC-8B3D-AD7439212F6B}" type="pres">
      <dgm:prSet presAssocID="{65BD047A-4A19-471A-88A1-385A8B6E67C1}" presName="LShape" presStyleLbl="alignNode1" presStyleIdx="4" presStyleCnt="9"/>
      <dgm:spPr/>
    </dgm:pt>
    <dgm:pt modelId="{10EA5FAF-1BC5-4278-9D72-8EE3419066BA}" type="pres">
      <dgm:prSet presAssocID="{65BD047A-4A19-471A-88A1-385A8B6E67C1}" presName="ParentText" presStyleLbl="revTx" presStyleIdx="2" presStyleCnt="5">
        <dgm:presLayoutVars>
          <dgm:chMax val="0"/>
          <dgm:chPref val="0"/>
          <dgm:bulletEnabled val="1"/>
        </dgm:presLayoutVars>
      </dgm:prSet>
      <dgm:spPr/>
      <dgm:t>
        <a:bodyPr/>
        <a:lstStyle/>
        <a:p>
          <a:endParaRPr lang="es-CO"/>
        </a:p>
      </dgm:t>
    </dgm:pt>
    <dgm:pt modelId="{E533289A-1EE5-4FF2-AD39-F7657C31C30B}" type="pres">
      <dgm:prSet presAssocID="{65BD047A-4A19-471A-88A1-385A8B6E67C1}" presName="Triangle" presStyleLbl="alignNode1" presStyleIdx="5" presStyleCnt="9"/>
      <dgm:spPr/>
    </dgm:pt>
    <dgm:pt modelId="{77BC0AEC-8EA2-48E8-86AD-CF784D78EC27}" type="pres">
      <dgm:prSet presAssocID="{0E2E0B06-AF9C-4024-AFDB-94F49C95F341}" presName="sibTrans" presStyleCnt="0"/>
      <dgm:spPr/>
    </dgm:pt>
    <dgm:pt modelId="{857DEAF1-CEC1-45D8-AA40-9C885010C2F1}" type="pres">
      <dgm:prSet presAssocID="{0E2E0B06-AF9C-4024-AFDB-94F49C95F341}" presName="space" presStyleCnt="0"/>
      <dgm:spPr/>
    </dgm:pt>
    <dgm:pt modelId="{FF567A12-A27B-4F32-A6A4-9113714DAC6F}" type="pres">
      <dgm:prSet presAssocID="{5C2FCE06-A2B0-4580-BE2E-C3D0F4BF0CA7}" presName="composite" presStyleCnt="0"/>
      <dgm:spPr/>
    </dgm:pt>
    <dgm:pt modelId="{A7447A39-A561-4A0B-8F14-7BC2D6DD2182}" type="pres">
      <dgm:prSet presAssocID="{5C2FCE06-A2B0-4580-BE2E-C3D0F4BF0CA7}" presName="LShape" presStyleLbl="alignNode1" presStyleIdx="6" presStyleCnt="9"/>
      <dgm:spPr/>
    </dgm:pt>
    <dgm:pt modelId="{4D76070A-C19D-4E41-BD77-438F93D0613C}" type="pres">
      <dgm:prSet presAssocID="{5C2FCE06-A2B0-4580-BE2E-C3D0F4BF0CA7}" presName="ParentText" presStyleLbl="revTx" presStyleIdx="3" presStyleCnt="5">
        <dgm:presLayoutVars>
          <dgm:chMax val="0"/>
          <dgm:chPref val="0"/>
          <dgm:bulletEnabled val="1"/>
        </dgm:presLayoutVars>
      </dgm:prSet>
      <dgm:spPr/>
      <dgm:t>
        <a:bodyPr/>
        <a:lstStyle/>
        <a:p>
          <a:endParaRPr lang="es-CO"/>
        </a:p>
      </dgm:t>
    </dgm:pt>
    <dgm:pt modelId="{DC492507-3C20-4052-A268-AFA8B626C573}" type="pres">
      <dgm:prSet presAssocID="{5C2FCE06-A2B0-4580-BE2E-C3D0F4BF0CA7}" presName="Triangle" presStyleLbl="alignNode1" presStyleIdx="7" presStyleCnt="9"/>
      <dgm:spPr/>
    </dgm:pt>
    <dgm:pt modelId="{85DC0FEE-6801-4199-8E1B-1A27F6A5B118}" type="pres">
      <dgm:prSet presAssocID="{1DF2295C-AA3D-4EF3-B6FD-5B4EC23413E7}" presName="sibTrans" presStyleCnt="0"/>
      <dgm:spPr/>
    </dgm:pt>
    <dgm:pt modelId="{ECDB3EEA-52F3-4827-BD72-26DF9F8373A9}" type="pres">
      <dgm:prSet presAssocID="{1DF2295C-AA3D-4EF3-B6FD-5B4EC23413E7}" presName="space" presStyleCnt="0"/>
      <dgm:spPr/>
    </dgm:pt>
    <dgm:pt modelId="{B47879D7-B2D1-4E70-8B1F-E9F4C475A33F}" type="pres">
      <dgm:prSet presAssocID="{AE214D5C-7B89-4C9E-8FA1-25960267127D}" presName="composite" presStyleCnt="0"/>
      <dgm:spPr/>
    </dgm:pt>
    <dgm:pt modelId="{FF45097E-AB9F-44BD-A55D-1293328CA5B7}" type="pres">
      <dgm:prSet presAssocID="{AE214D5C-7B89-4C9E-8FA1-25960267127D}" presName="LShape" presStyleLbl="alignNode1" presStyleIdx="8" presStyleCnt="9"/>
      <dgm:spPr/>
    </dgm:pt>
    <dgm:pt modelId="{13B71F31-2432-47BE-A0CC-99AE042E2098}" type="pres">
      <dgm:prSet presAssocID="{AE214D5C-7B89-4C9E-8FA1-25960267127D}" presName="ParentText" presStyleLbl="revTx" presStyleIdx="4" presStyleCnt="5">
        <dgm:presLayoutVars>
          <dgm:chMax val="0"/>
          <dgm:chPref val="0"/>
          <dgm:bulletEnabled val="1"/>
        </dgm:presLayoutVars>
      </dgm:prSet>
      <dgm:spPr/>
      <dgm:t>
        <a:bodyPr/>
        <a:lstStyle/>
        <a:p>
          <a:endParaRPr lang="es-CO"/>
        </a:p>
      </dgm:t>
    </dgm:pt>
  </dgm:ptLst>
  <dgm:cxnLst>
    <dgm:cxn modelId="{36CB0FA6-3CCF-4000-B7D4-F6086704652B}" type="presOf" srcId="{71B3BA1D-565B-4E2A-B39B-4C8F219E2B21}" destId="{6ACF9279-21D6-4229-AA4D-0FF20F4E14E4}" srcOrd="0" destOrd="0" presId="urn:microsoft.com/office/officeart/2009/3/layout/StepUpProcess"/>
    <dgm:cxn modelId="{2E5CD09E-98B9-4B4E-ACCC-88481380C1CD}" type="presOf" srcId="{5C2FCE06-A2B0-4580-BE2E-C3D0F4BF0CA7}" destId="{4D76070A-C19D-4E41-BD77-438F93D0613C}" srcOrd="0" destOrd="0" presId="urn:microsoft.com/office/officeart/2009/3/layout/StepUpProcess"/>
    <dgm:cxn modelId="{8BEF3E44-E070-4DA8-9FA5-AE9DF5630A48}" type="presOf" srcId="{B9E52190-93F0-4C9A-B17E-670DEE5CA116}" destId="{9E2EFDB5-3A7C-47F9-B9E7-301898B2DFD7}" srcOrd="0" destOrd="0" presId="urn:microsoft.com/office/officeart/2009/3/layout/StepUpProcess"/>
    <dgm:cxn modelId="{432F5FF1-24F1-41AE-BD8B-E28F730D4FF6}" srcId="{B9E52190-93F0-4C9A-B17E-670DEE5CA116}" destId="{65BD047A-4A19-471A-88A1-385A8B6E67C1}" srcOrd="2" destOrd="0" parTransId="{AF994593-1A07-4657-ADED-0ED323D721ED}" sibTransId="{0E2E0B06-AF9C-4024-AFDB-94F49C95F341}"/>
    <dgm:cxn modelId="{64ADD298-B1B5-4F79-BA3F-F02B66E5765A}" srcId="{B9E52190-93F0-4C9A-B17E-670DEE5CA116}" destId="{7B6BF888-5099-41F2-9133-22CAAA0E3378}" srcOrd="1" destOrd="0" parTransId="{8B0408B1-AA2A-43C6-8E46-19E9F127F26F}" sibTransId="{B717C6A8-EB09-421D-8B7F-F03616CF7EBF}"/>
    <dgm:cxn modelId="{4AC1C638-A285-487F-BEF2-88B52AE2068C}" type="presOf" srcId="{65BD047A-4A19-471A-88A1-385A8B6E67C1}" destId="{10EA5FAF-1BC5-4278-9D72-8EE3419066BA}" srcOrd="0" destOrd="0" presId="urn:microsoft.com/office/officeart/2009/3/layout/StepUpProcess"/>
    <dgm:cxn modelId="{33859A72-AF4F-4DE6-9821-EE028C54B2E7}" type="presOf" srcId="{7B6BF888-5099-41F2-9133-22CAAA0E3378}" destId="{507A892B-CDFD-4DED-AFCE-0DDBBDD90576}" srcOrd="0" destOrd="0" presId="urn:microsoft.com/office/officeart/2009/3/layout/StepUpProcess"/>
    <dgm:cxn modelId="{73E24E41-9349-48B4-B2B9-0825775D6C9F}" srcId="{B9E52190-93F0-4C9A-B17E-670DEE5CA116}" destId="{71B3BA1D-565B-4E2A-B39B-4C8F219E2B21}" srcOrd="0" destOrd="0" parTransId="{7CA58ADC-D9B6-49A1-91C0-6C2BED0903AB}" sibTransId="{2404F36E-453E-4CFA-9BFA-ACA3E3E7944F}"/>
    <dgm:cxn modelId="{F758CAFD-4A3F-47A9-B2F9-5D5CA28583CC}" srcId="{B9E52190-93F0-4C9A-B17E-670DEE5CA116}" destId="{AE214D5C-7B89-4C9E-8FA1-25960267127D}" srcOrd="4" destOrd="0" parTransId="{F2F6B9E6-C08E-4422-8E11-40B434B22F64}" sibTransId="{9CE35BC2-9D4A-4531-8080-46A204411F23}"/>
    <dgm:cxn modelId="{DB4ADB23-FE44-4A16-A7FC-3B8895D2217D}" srcId="{B9E52190-93F0-4C9A-B17E-670DEE5CA116}" destId="{5C2FCE06-A2B0-4580-BE2E-C3D0F4BF0CA7}" srcOrd="3" destOrd="0" parTransId="{EE2BD348-1C1C-4291-8072-7233DE253276}" sibTransId="{1DF2295C-AA3D-4EF3-B6FD-5B4EC23413E7}"/>
    <dgm:cxn modelId="{24AED0D6-D0E6-4ECE-81BF-D728340791B9}" type="presOf" srcId="{AE214D5C-7B89-4C9E-8FA1-25960267127D}" destId="{13B71F31-2432-47BE-A0CC-99AE042E2098}" srcOrd="0" destOrd="0" presId="urn:microsoft.com/office/officeart/2009/3/layout/StepUpProcess"/>
    <dgm:cxn modelId="{BB7EE92F-69BA-43FD-A2B6-C4F16F635AA5}" type="presParOf" srcId="{9E2EFDB5-3A7C-47F9-B9E7-301898B2DFD7}" destId="{31988F2C-13DB-4ED0-BD91-0D627ADCB29F}" srcOrd="0" destOrd="0" presId="urn:microsoft.com/office/officeart/2009/3/layout/StepUpProcess"/>
    <dgm:cxn modelId="{D6A544DB-0584-4166-A91B-E4FFDAFFD0CF}" type="presParOf" srcId="{31988F2C-13DB-4ED0-BD91-0D627ADCB29F}" destId="{39E73991-BF14-4D9F-89AE-170F99728380}" srcOrd="0" destOrd="0" presId="urn:microsoft.com/office/officeart/2009/3/layout/StepUpProcess"/>
    <dgm:cxn modelId="{30392B79-CBE4-4942-8565-B8F0F6D0C351}" type="presParOf" srcId="{31988F2C-13DB-4ED0-BD91-0D627ADCB29F}" destId="{6ACF9279-21D6-4229-AA4D-0FF20F4E14E4}" srcOrd="1" destOrd="0" presId="urn:microsoft.com/office/officeart/2009/3/layout/StepUpProcess"/>
    <dgm:cxn modelId="{A1F28CF3-4161-42BD-B92F-1E42F2253144}" type="presParOf" srcId="{31988F2C-13DB-4ED0-BD91-0D627ADCB29F}" destId="{4984644A-5430-4604-A125-4550D80BEFF8}" srcOrd="2" destOrd="0" presId="urn:microsoft.com/office/officeart/2009/3/layout/StepUpProcess"/>
    <dgm:cxn modelId="{BB079F7C-8EDD-4B8D-B81C-D16CEAC17EB9}" type="presParOf" srcId="{9E2EFDB5-3A7C-47F9-B9E7-301898B2DFD7}" destId="{42412696-8370-4A35-ABA9-3B717739057A}" srcOrd="1" destOrd="0" presId="urn:microsoft.com/office/officeart/2009/3/layout/StepUpProcess"/>
    <dgm:cxn modelId="{6C6B52B7-0CF8-4333-8828-31E696F2E805}" type="presParOf" srcId="{42412696-8370-4A35-ABA9-3B717739057A}" destId="{1024BB35-067E-45BD-BEB8-3E103DBD95D1}" srcOrd="0" destOrd="0" presId="urn:microsoft.com/office/officeart/2009/3/layout/StepUpProcess"/>
    <dgm:cxn modelId="{5B423087-678D-4827-AC5A-2ACBCF3B594C}" type="presParOf" srcId="{9E2EFDB5-3A7C-47F9-B9E7-301898B2DFD7}" destId="{7F582B59-92FA-42B9-9F46-9CDD55D4EBFE}" srcOrd="2" destOrd="0" presId="urn:microsoft.com/office/officeart/2009/3/layout/StepUpProcess"/>
    <dgm:cxn modelId="{F9DB4B46-94B5-4FEA-9189-BE8FD920A822}" type="presParOf" srcId="{7F582B59-92FA-42B9-9F46-9CDD55D4EBFE}" destId="{34472AE8-970D-4D77-A22E-8D8EC86106A6}" srcOrd="0" destOrd="0" presId="urn:microsoft.com/office/officeart/2009/3/layout/StepUpProcess"/>
    <dgm:cxn modelId="{CE4FA9F9-A03B-4AE4-AB1D-A327F73A993D}" type="presParOf" srcId="{7F582B59-92FA-42B9-9F46-9CDD55D4EBFE}" destId="{507A892B-CDFD-4DED-AFCE-0DDBBDD90576}" srcOrd="1" destOrd="0" presId="urn:microsoft.com/office/officeart/2009/3/layout/StepUpProcess"/>
    <dgm:cxn modelId="{E88C6142-BA20-492C-BAA2-38E167085FB5}" type="presParOf" srcId="{7F582B59-92FA-42B9-9F46-9CDD55D4EBFE}" destId="{FCA9C112-C699-44FE-B0F2-F7E2163CFA93}" srcOrd="2" destOrd="0" presId="urn:microsoft.com/office/officeart/2009/3/layout/StepUpProcess"/>
    <dgm:cxn modelId="{F612AEF9-D041-4012-B8FF-FD779FA3C6E6}" type="presParOf" srcId="{9E2EFDB5-3A7C-47F9-B9E7-301898B2DFD7}" destId="{44DA3EFC-1379-4BF7-9C5D-B2DC1A98A64E}" srcOrd="3" destOrd="0" presId="urn:microsoft.com/office/officeart/2009/3/layout/StepUpProcess"/>
    <dgm:cxn modelId="{F3E7D394-A46D-4178-96C5-8BC98EAACCFB}" type="presParOf" srcId="{44DA3EFC-1379-4BF7-9C5D-B2DC1A98A64E}" destId="{0044EFED-5D0C-4DA6-BD2E-62CE44D803BF}" srcOrd="0" destOrd="0" presId="urn:microsoft.com/office/officeart/2009/3/layout/StepUpProcess"/>
    <dgm:cxn modelId="{FED20E3A-FE57-4A78-93D5-76E9CEC27B22}" type="presParOf" srcId="{9E2EFDB5-3A7C-47F9-B9E7-301898B2DFD7}" destId="{B8E3D1B8-ED1A-48FB-9102-88581FDBCE9C}" srcOrd="4" destOrd="0" presId="urn:microsoft.com/office/officeart/2009/3/layout/StepUpProcess"/>
    <dgm:cxn modelId="{5501B6AE-BEDC-4FA1-BB4A-D518ADDE7926}" type="presParOf" srcId="{B8E3D1B8-ED1A-48FB-9102-88581FDBCE9C}" destId="{09631E5B-B443-4BFC-8B3D-AD7439212F6B}" srcOrd="0" destOrd="0" presId="urn:microsoft.com/office/officeart/2009/3/layout/StepUpProcess"/>
    <dgm:cxn modelId="{B2E3AA8B-FB76-4503-AE0F-24176B86326B}" type="presParOf" srcId="{B8E3D1B8-ED1A-48FB-9102-88581FDBCE9C}" destId="{10EA5FAF-1BC5-4278-9D72-8EE3419066BA}" srcOrd="1" destOrd="0" presId="urn:microsoft.com/office/officeart/2009/3/layout/StepUpProcess"/>
    <dgm:cxn modelId="{9D984FE7-988C-4766-9915-1A75C4DDB608}" type="presParOf" srcId="{B8E3D1B8-ED1A-48FB-9102-88581FDBCE9C}" destId="{E533289A-1EE5-4FF2-AD39-F7657C31C30B}" srcOrd="2" destOrd="0" presId="urn:microsoft.com/office/officeart/2009/3/layout/StepUpProcess"/>
    <dgm:cxn modelId="{545CF5B7-77C6-4937-A50E-AC100EDCA5B4}" type="presParOf" srcId="{9E2EFDB5-3A7C-47F9-B9E7-301898B2DFD7}" destId="{77BC0AEC-8EA2-48E8-86AD-CF784D78EC27}" srcOrd="5" destOrd="0" presId="urn:microsoft.com/office/officeart/2009/3/layout/StepUpProcess"/>
    <dgm:cxn modelId="{AC023EEB-1E59-4662-A32E-ED21A2C13CEF}" type="presParOf" srcId="{77BC0AEC-8EA2-48E8-86AD-CF784D78EC27}" destId="{857DEAF1-CEC1-45D8-AA40-9C885010C2F1}" srcOrd="0" destOrd="0" presId="urn:microsoft.com/office/officeart/2009/3/layout/StepUpProcess"/>
    <dgm:cxn modelId="{9BA0C8D8-E5C8-40BC-80FC-EFA3DEC530A1}" type="presParOf" srcId="{9E2EFDB5-3A7C-47F9-B9E7-301898B2DFD7}" destId="{FF567A12-A27B-4F32-A6A4-9113714DAC6F}" srcOrd="6" destOrd="0" presId="urn:microsoft.com/office/officeart/2009/3/layout/StepUpProcess"/>
    <dgm:cxn modelId="{626603B2-5F9C-4D7F-81FE-1045065F9B92}" type="presParOf" srcId="{FF567A12-A27B-4F32-A6A4-9113714DAC6F}" destId="{A7447A39-A561-4A0B-8F14-7BC2D6DD2182}" srcOrd="0" destOrd="0" presId="urn:microsoft.com/office/officeart/2009/3/layout/StepUpProcess"/>
    <dgm:cxn modelId="{BD1127BA-5A69-4DA5-AFAC-C8ACD55AD868}" type="presParOf" srcId="{FF567A12-A27B-4F32-A6A4-9113714DAC6F}" destId="{4D76070A-C19D-4E41-BD77-438F93D0613C}" srcOrd="1" destOrd="0" presId="urn:microsoft.com/office/officeart/2009/3/layout/StepUpProcess"/>
    <dgm:cxn modelId="{560069DC-FFEB-4DC9-9AD8-0978A5249F20}" type="presParOf" srcId="{FF567A12-A27B-4F32-A6A4-9113714DAC6F}" destId="{DC492507-3C20-4052-A268-AFA8B626C573}" srcOrd="2" destOrd="0" presId="urn:microsoft.com/office/officeart/2009/3/layout/StepUpProcess"/>
    <dgm:cxn modelId="{72209025-3885-41DF-AFF1-6424EDE0C1C5}" type="presParOf" srcId="{9E2EFDB5-3A7C-47F9-B9E7-301898B2DFD7}" destId="{85DC0FEE-6801-4199-8E1B-1A27F6A5B118}" srcOrd="7" destOrd="0" presId="urn:microsoft.com/office/officeart/2009/3/layout/StepUpProcess"/>
    <dgm:cxn modelId="{AB1FCCCB-7B7D-4DA1-9504-3E4DCA54FA55}" type="presParOf" srcId="{85DC0FEE-6801-4199-8E1B-1A27F6A5B118}" destId="{ECDB3EEA-52F3-4827-BD72-26DF9F8373A9}" srcOrd="0" destOrd="0" presId="urn:microsoft.com/office/officeart/2009/3/layout/StepUpProcess"/>
    <dgm:cxn modelId="{87263923-B806-4975-93C0-053A6AAF1B74}" type="presParOf" srcId="{9E2EFDB5-3A7C-47F9-B9E7-301898B2DFD7}" destId="{B47879D7-B2D1-4E70-8B1F-E9F4C475A33F}" srcOrd="8" destOrd="0" presId="urn:microsoft.com/office/officeart/2009/3/layout/StepUpProcess"/>
    <dgm:cxn modelId="{C5DA4BEF-5A0D-408B-9877-5CACA84DA85F}" type="presParOf" srcId="{B47879D7-B2D1-4E70-8B1F-E9F4C475A33F}" destId="{FF45097E-AB9F-44BD-A55D-1293328CA5B7}" srcOrd="0" destOrd="0" presId="urn:microsoft.com/office/officeart/2009/3/layout/StepUpProcess"/>
    <dgm:cxn modelId="{53A318CE-DB47-4B21-BE74-DD63E4EA9102}" type="presParOf" srcId="{B47879D7-B2D1-4E70-8B1F-E9F4C475A33F}" destId="{13B71F31-2432-47BE-A0CC-99AE042E209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E52190-93F0-4C9A-B17E-670DEE5CA116}"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s-CO"/>
        </a:p>
      </dgm:t>
    </dgm:pt>
    <dgm:pt modelId="{32AF82D5-1032-4925-87F6-2CD421AD9D58}">
      <dgm:prSet/>
      <dgm:spPr/>
      <dgm:t>
        <a:bodyPr/>
        <a:lstStyle/>
        <a:p>
          <a:r>
            <a:rPr lang="es-CO" dirty="0" smtClean="0"/>
            <a:t>Buscar el éxito personal y de equipo</a:t>
          </a:r>
          <a:endParaRPr lang="es-CO" dirty="0"/>
        </a:p>
      </dgm:t>
    </dgm:pt>
    <dgm:pt modelId="{64683E09-CDA4-414D-8FBB-7FC1A9001DEC}" type="parTrans" cxnId="{B79EA631-A9F7-4B84-8707-6FFCDBD2BE96}">
      <dgm:prSet/>
      <dgm:spPr/>
      <dgm:t>
        <a:bodyPr/>
        <a:lstStyle/>
        <a:p>
          <a:endParaRPr lang="es-CO"/>
        </a:p>
      </dgm:t>
    </dgm:pt>
    <dgm:pt modelId="{CAAC00FD-1542-4290-AE15-4A5F219562A4}" type="sibTrans" cxnId="{B79EA631-A9F7-4B84-8707-6FFCDBD2BE96}">
      <dgm:prSet/>
      <dgm:spPr/>
      <dgm:t>
        <a:bodyPr/>
        <a:lstStyle/>
        <a:p>
          <a:endParaRPr lang="es-CO"/>
        </a:p>
      </dgm:t>
    </dgm:pt>
    <dgm:pt modelId="{CA1D6506-053F-4F8F-B6B1-EAE3BF2CF048}">
      <dgm:prSet/>
      <dgm:spPr/>
      <dgm:t>
        <a:bodyPr/>
        <a:lstStyle/>
        <a:p>
          <a:r>
            <a:rPr lang="es-CO" dirty="0" smtClean="0"/>
            <a:t>Propósito común</a:t>
          </a:r>
          <a:endParaRPr lang="es-CO" dirty="0"/>
        </a:p>
      </dgm:t>
    </dgm:pt>
    <dgm:pt modelId="{397847E1-8EEF-46EB-938C-B65F2493576D}" type="parTrans" cxnId="{512DF8EC-8206-4527-B2D2-E6C6711703D3}">
      <dgm:prSet/>
      <dgm:spPr/>
      <dgm:t>
        <a:bodyPr/>
        <a:lstStyle/>
        <a:p>
          <a:endParaRPr lang="es-CO"/>
        </a:p>
      </dgm:t>
    </dgm:pt>
    <dgm:pt modelId="{FF6F6FBD-4E87-4F66-91BD-40D5B5A791B1}" type="sibTrans" cxnId="{512DF8EC-8206-4527-B2D2-E6C6711703D3}">
      <dgm:prSet/>
      <dgm:spPr/>
      <dgm:t>
        <a:bodyPr/>
        <a:lstStyle/>
        <a:p>
          <a:endParaRPr lang="es-CO"/>
        </a:p>
      </dgm:t>
    </dgm:pt>
    <dgm:pt modelId="{29EA1C95-B7C6-4765-A15A-4AB4BA3F9C1A}">
      <dgm:prSet/>
      <dgm:spPr/>
      <dgm:t>
        <a:bodyPr/>
        <a:lstStyle/>
        <a:p>
          <a:r>
            <a:rPr lang="es-CO" dirty="0" smtClean="0"/>
            <a:t>Claridad en las metas y compromisos</a:t>
          </a:r>
          <a:endParaRPr lang="es-CO" dirty="0"/>
        </a:p>
      </dgm:t>
    </dgm:pt>
    <dgm:pt modelId="{7A439E37-CA26-4425-9574-D71E44E64CA3}" type="parTrans" cxnId="{8111E14D-0635-4531-BAF6-FE6AE9C08DC5}">
      <dgm:prSet/>
      <dgm:spPr/>
      <dgm:t>
        <a:bodyPr/>
        <a:lstStyle/>
        <a:p>
          <a:endParaRPr lang="es-CO"/>
        </a:p>
      </dgm:t>
    </dgm:pt>
    <dgm:pt modelId="{A5B22993-4143-4BA5-8029-B4AEF127AA5E}" type="sibTrans" cxnId="{8111E14D-0635-4531-BAF6-FE6AE9C08DC5}">
      <dgm:prSet/>
      <dgm:spPr/>
      <dgm:t>
        <a:bodyPr/>
        <a:lstStyle/>
        <a:p>
          <a:endParaRPr lang="es-CO"/>
        </a:p>
      </dgm:t>
    </dgm:pt>
    <dgm:pt modelId="{D189B7F2-3924-4C93-8E6B-9FACC70C7960}">
      <dgm:prSet/>
      <dgm:spPr/>
      <dgm:t>
        <a:bodyPr/>
        <a:lstStyle/>
        <a:p>
          <a:r>
            <a:rPr lang="es-CO" dirty="0" smtClean="0"/>
            <a:t>Funciones definidas</a:t>
          </a:r>
          <a:endParaRPr lang="es-CO" dirty="0"/>
        </a:p>
      </dgm:t>
    </dgm:pt>
    <dgm:pt modelId="{4EE8321F-419C-4869-834E-88812EB883A6}" type="parTrans" cxnId="{A56A620E-ACB1-42C9-8D6B-D0D46C638C2F}">
      <dgm:prSet/>
      <dgm:spPr/>
      <dgm:t>
        <a:bodyPr/>
        <a:lstStyle/>
        <a:p>
          <a:endParaRPr lang="es-CO"/>
        </a:p>
      </dgm:t>
    </dgm:pt>
    <dgm:pt modelId="{E2594665-AB10-4FC5-B2E3-12BB97AD7E4D}" type="sibTrans" cxnId="{A56A620E-ACB1-42C9-8D6B-D0D46C638C2F}">
      <dgm:prSet/>
      <dgm:spPr/>
      <dgm:t>
        <a:bodyPr/>
        <a:lstStyle/>
        <a:p>
          <a:endParaRPr lang="es-CO"/>
        </a:p>
      </dgm:t>
    </dgm:pt>
    <dgm:pt modelId="{B18F0AA8-C0F0-492B-B73F-F7EE3ED51A86}">
      <dgm:prSet/>
      <dgm:spPr/>
      <dgm:t>
        <a:bodyPr/>
        <a:lstStyle/>
        <a:p>
          <a:endParaRPr lang="es-CO" dirty="0"/>
        </a:p>
      </dgm:t>
    </dgm:pt>
    <dgm:pt modelId="{26CD6379-DCD1-4233-B102-42B55B72FCD4}" type="parTrans" cxnId="{4CD10DF4-373E-492B-9F41-CBDA51FEF437}">
      <dgm:prSet/>
      <dgm:spPr/>
      <dgm:t>
        <a:bodyPr/>
        <a:lstStyle/>
        <a:p>
          <a:endParaRPr lang="es-CO"/>
        </a:p>
      </dgm:t>
    </dgm:pt>
    <dgm:pt modelId="{6E4619DF-DE23-4C2C-8D0F-B1A875BA21D8}" type="sibTrans" cxnId="{4CD10DF4-373E-492B-9F41-CBDA51FEF437}">
      <dgm:prSet/>
      <dgm:spPr/>
      <dgm:t>
        <a:bodyPr/>
        <a:lstStyle/>
        <a:p>
          <a:endParaRPr lang="es-CO"/>
        </a:p>
      </dgm:t>
    </dgm:pt>
    <dgm:pt modelId="{9E2EFDB5-3A7C-47F9-B9E7-301898B2DFD7}" type="pres">
      <dgm:prSet presAssocID="{B9E52190-93F0-4C9A-B17E-670DEE5CA116}" presName="rootnode" presStyleCnt="0">
        <dgm:presLayoutVars>
          <dgm:chMax/>
          <dgm:chPref/>
          <dgm:dir/>
          <dgm:animLvl val="lvl"/>
        </dgm:presLayoutVars>
      </dgm:prSet>
      <dgm:spPr/>
      <dgm:t>
        <a:bodyPr/>
        <a:lstStyle/>
        <a:p>
          <a:endParaRPr lang="es-CO"/>
        </a:p>
      </dgm:t>
    </dgm:pt>
    <dgm:pt modelId="{B56460FE-0C99-4F3D-87F4-78BB1BECA3F7}" type="pres">
      <dgm:prSet presAssocID="{32AF82D5-1032-4925-87F6-2CD421AD9D58}" presName="composite" presStyleCnt="0"/>
      <dgm:spPr/>
    </dgm:pt>
    <dgm:pt modelId="{3962A639-A354-43DE-A75A-46F59728ED48}" type="pres">
      <dgm:prSet presAssocID="{32AF82D5-1032-4925-87F6-2CD421AD9D58}" presName="LShape" presStyleLbl="alignNode1" presStyleIdx="0" presStyleCnt="9"/>
      <dgm:spPr/>
    </dgm:pt>
    <dgm:pt modelId="{4482336F-25D0-42D2-B3A2-8FF92A27CC92}" type="pres">
      <dgm:prSet presAssocID="{32AF82D5-1032-4925-87F6-2CD421AD9D58}" presName="ParentText" presStyleLbl="revTx" presStyleIdx="0" presStyleCnt="5" custScaleX="83339">
        <dgm:presLayoutVars>
          <dgm:chMax val="0"/>
          <dgm:chPref val="0"/>
          <dgm:bulletEnabled val="1"/>
        </dgm:presLayoutVars>
      </dgm:prSet>
      <dgm:spPr/>
      <dgm:t>
        <a:bodyPr/>
        <a:lstStyle/>
        <a:p>
          <a:endParaRPr lang="es-CO"/>
        </a:p>
      </dgm:t>
    </dgm:pt>
    <dgm:pt modelId="{B19E254F-C344-480D-A5FA-8C1144B3AA8C}" type="pres">
      <dgm:prSet presAssocID="{32AF82D5-1032-4925-87F6-2CD421AD9D58}" presName="Triangle" presStyleLbl="alignNode1" presStyleIdx="1" presStyleCnt="9"/>
      <dgm:spPr/>
    </dgm:pt>
    <dgm:pt modelId="{7326292A-A21A-4391-A670-EAD2E54AF5FB}" type="pres">
      <dgm:prSet presAssocID="{CAAC00FD-1542-4290-AE15-4A5F219562A4}" presName="sibTrans" presStyleCnt="0"/>
      <dgm:spPr/>
    </dgm:pt>
    <dgm:pt modelId="{5FBCF9DD-8846-47D0-92F6-1E1768F4E308}" type="pres">
      <dgm:prSet presAssocID="{CAAC00FD-1542-4290-AE15-4A5F219562A4}" presName="space" presStyleCnt="0"/>
      <dgm:spPr/>
    </dgm:pt>
    <dgm:pt modelId="{0B2FC0F9-0731-472F-BF84-2982ECF510C1}" type="pres">
      <dgm:prSet presAssocID="{CA1D6506-053F-4F8F-B6B1-EAE3BF2CF048}" presName="composite" presStyleCnt="0"/>
      <dgm:spPr/>
    </dgm:pt>
    <dgm:pt modelId="{2020D08B-1167-4570-89C1-5E9A5846993B}" type="pres">
      <dgm:prSet presAssocID="{CA1D6506-053F-4F8F-B6B1-EAE3BF2CF048}" presName="LShape" presStyleLbl="alignNode1" presStyleIdx="2" presStyleCnt="9"/>
      <dgm:spPr/>
    </dgm:pt>
    <dgm:pt modelId="{F6E96166-15BD-4F8C-A989-D6D690776AC1}" type="pres">
      <dgm:prSet presAssocID="{CA1D6506-053F-4F8F-B6B1-EAE3BF2CF048}" presName="ParentText" presStyleLbl="revTx" presStyleIdx="1" presStyleCnt="5">
        <dgm:presLayoutVars>
          <dgm:chMax val="0"/>
          <dgm:chPref val="0"/>
          <dgm:bulletEnabled val="1"/>
        </dgm:presLayoutVars>
      </dgm:prSet>
      <dgm:spPr/>
      <dgm:t>
        <a:bodyPr/>
        <a:lstStyle/>
        <a:p>
          <a:endParaRPr lang="es-CO"/>
        </a:p>
      </dgm:t>
    </dgm:pt>
    <dgm:pt modelId="{D18B91DA-F8CB-48D2-AE1A-961E1505EA44}" type="pres">
      <dgm:prSet presAssocID="{CA1D6506-053F-4F8F-B6B1-EAE3BF2CF048}" presName="Triangle" presStyleLbl="alignNode1" presStyleIdx="3" presStyleCnt="9"/>
      <dgm:spPr/>
    </dgm:pt>
    <dgm:pt modelId="{1B99D281-CD18-47F2-8B26-8FC66AE4DC06}" type="pres">
      <dgm:prSet presAssocID="{FF6F6FBD-4E87-4F66-91BD-40D5B5A791B1}" presName="sibTrans" presStyleCnt="0"/>
      <dgm:spPr/>
    </dgm:pt>
    <dgm:pt modelId="{C123A82D-6AE4-4867-968A-589DA93EE9DA}" type="pres">
      <dgm:prSet presAssocID="{FF6F6FBD-4E87-4F66-91BD-40D5B5A791B1}" presName="space" presStyleCnt="0"/>
      <dgm:spPr/>
    </dgm:pt>
    <dgm:pt modelId="{6892E9B3-7F9A-4C12-B460-778EB2E3F556}" type="pres">
      <dgm:prSet presAssocID="{29EA1C95-B7C6-4765-A15A-4AB4BA3F9C1A}" presName="composite" presStyleCnt="0"/>
      <dgm:spPr/>
    </dgm:pt>
    <dgm:pt modelId="{0C8BB2C7-FEBA-484C-918B-ADFF690F9EF2}" type="pres">
      <dgm:prSet presAssocID="{29EA1C95-B7C6-4765-A15A-4AB4BA3F9C1A}" presName="LShape" presStyleLbl="alignNode1" presStyleIdx="4" presStyleCnt="9"/>
      <dgm:spPr/>
    </dgm:pt>
    <dgm:pt modelId="{3471ECF4-696B-4082-A848-949583AEEF27}" type="pres">
      <dgm:prSet presAssocID="{29EA1C95-B7C6-4765-A15A-4AB4BA3F9C1A}" presName="ParentText" presStyleLbl="revTx" presStyleIdx="2" presStyleCnt="5">
        <dgm:presLayoutVars>
          <dgm:chMax val="0"/>
          <dgm:chPref val="0"/>
          <dgm:bulletEnabled val="1"/>
        </dgm:presLayoutVars>
      </dgm:prSet>
      <dgm:spPr/>
      <dgm:t>
        <a:bodyPr/>
        <a:lstStyle/>
        <a:p>
          <a:endParaRPr lang="es-CO"/>
        </a:p>
      </dgm:t>
    </dgm:pt>
    <dgm:pt modelId="{FA950FB8-BA26-40FD-AAAC-E84F7536D0EA}" type="pres">
      <dgm:prSet presAssocID="{29EA1C95-B7C6-4765-A15A-4AB4BA3F9C1A}" presName="Triangle" presStyleLbl="alignNode1" presStyleIdx="5" presStyleCnt="9"/>
      <dgm:spPr/>
    </dgm:pt>
    <dgm:pt modelId="{F3D8C741-2BD0-4A92-94DA-F3ECDEFE98A4}" type="pres">
      <dgm:prSet presAssocID="{A5B22993-4143-4BA5-8029-B4AEF127AA5E}" presName="sibTrans" presStyleCnt="0"/>
      <dgm:spPr/>
    </dgm:pt>
    <dgm:pt modelId="{F1BB6613-D3E1-4977-A792-3490363A3EE1}" type="pres">
      <dgm:prSet presAssocID="{A5B22993-4143-4BA5-8029-B4AEF127AA5E}" presName="space" presStyleCnt="0"/>
      <dgm:spPr/>
    </dgm:pt>
    <dgm:pt modelId="{5A768ADA-B2B6-4336-8C97-3DFABEEB86C0}" type="pres">
      <dgm:prSet presAssocID="{D189B7F2-3924-4C93-8E6B-9FACC70C7960}" presName="composite" presStyleCnt="0"/>
      <dgm:spPr/>
    </dgm:pt>
    <dgm:pt modelId="{29505097-7FC6-4735-B7F8-EAF50801DC54}" type="pres">
      <dgm:prSet presAssocID="{D189B7F2-3924-4C93-8E6B-9FACC70C7960}" presName="LShape" presStyleLbl="alignNode1" presStyleIdx="6" presStyleCnt="9"/>
      <dgm:spPr/>
    </dgm:pt>
    <dgm:pt modelId="{FD6DAFC8-EE68-40EB-AB3D-48A1CF1F4D83}" type="pres">
      <dgm:prSet presAssocID="{D189B7F2-3924-4C93-8E6B-9FACC70C7960}" presName="ParentText" presStyleLbl="revTx" presStyleIdx="3" presStyleCnt="5">
        <dgm:presLayoutVars>
          <dgm:chMax val="0"/>
          <dgm:chPref val="0"/>
          <dgm:bulletEnabled val="1"/>
        </dgm:presLayoutVars>
      </dgm:prSet>
      <dgm:spPr/>
      <dgm:t>
        <a:bodyPr/>
        <a:lstStyle/>
        <a:p>
          <a:endParaRPr lang="es-CO"/>
        </a:p>
      </dgm:t>
    </dgm:pt>
    <dgm:pt modelId="{21ABD947-8238-4526-B3F8-A7CCACA6B881}" type="pres">
      <dgm:prSet presAssocID="{D189B7F2-3924-4C93-8E6B-9FACC70C7960}" presName="Triangle" presStyleLbl="alignNode1" presStyleIdx="7" presStyleCnt="9"/>
      <dgm:spPr/>
    </dgm:pt>
    <dgm:pt modelId="{6DC859CE-E884-4811-81CD-C74F7FF8456D}" type="pres">
      <dgm:prSet presAssocID="{E2594665-AB10-4FC5-B2E3-12BB97AD7E4D}" presName="sibTrans" presStyleCnt="0"/>
      <dgm:spPr/>
    </dgm:pt>
    <dgm:pt modelId="{7E7D9005-13CD-4E65-A471-02AFFF771218}" type="pres">
      <dgm:prSet presAssocID="{E2594665-AB10-4FC5-B2E3-12BB97AD7E4D}" presName="space" presStyleCnt="0"/>
      <dgm:spPr/>
    </dgm:pt>
    <dgm:pt modelId="{582097C6-D134-47D5-A4C6-A4B76A7F7964}" type="pres">
      <dgm:prSet presAssocID="{B18F0AA8-C0F0-492B-B73F-F7EE3ED51A86}" presName="composite" presStyleCnt="0"/>
      <dgm:spPr/>
    </dgm:pt>
    <dgm:pt modelId="{2EE05DBB-0E9B-4AAB-9DCD-CFD7526494A7}" type="pres">
      <dgm:prSet presAssocID="{B18F0AA8-C0F0-492B-B73F-F7EE3ED51A86}" presName="LShape" presStyleLbl="alignNode1" presStyleIdx="8" presStyleCnt="9"/>
      <dgm:spPr/>
    </dgm:pt>
    <dgm:pt modelId="{34D84CAA-4B6F-40B9-9D7B-0AFF05FA1919}" type="pres">
      <dgm:prSet presAssocID="{B18F0AA8-C0F0-492B-B73F-F7EE3ED51A86}" presName="ParentText" presStyleLbl="revTx" presStyleIdx="4" presStyleCnt="5">
        <dgm:presLayoutVars>
          <dgm:chMax val="0"/>
          <dgm:chPref val="0"/>
          <dgm:bulletEnabled val="1"/>
        </dgm:presLayoutVars>
      </dgm:prSet>
      <dgm:spPr/>
      <dgm:t>
        <a:bodyPr/>
        <a:lstStyle/>
        <a:p>
          <a:endParaRPr lang="es-CO"/>
        </a:p>
      </dgm:t>
    </dgm:pt>
  </dgm:ptLst>
  <dgm:cxnLst>
    <dgm:cxn modelId="{512DF8EC-8206-4527-B2D2-E6C6711703D3}" srcId="{B9E52190-93F0-4C9A-B17E-670DEE5CA116}" destId="{CA1D6506-053F-4F8F-B6B1-EAE3BF2CF048}" srcOrd="1" destOrd="0" parTransId="{397847E1-8EEF-46EB-938C-B65F2493576D}" sibTransId="{FF6F6FBD-4E87-4F66-91BD-40D5B5A791B1}"/>
    <dgm:cxn modelId="{B79EA631-A9F7-4B84-8707-6FFCDBD2BE96}" srcId="{B9E52190-93F0-4C9A-B17E-670DEE5CA116}" destId="{32AF82D5-1032-4925-87F6-2CD421AD9D58}" srcOrd="0" destOrd="0" parTransId="{64683E09-CDA4-414D-8FBB-7FC1A9001DEC}" sibTransId="{CAAC00FD-1542-4290-AE15-4A5F219562A4}"/>
    <dgm:cxn modelId="{64E9A67B-F3CB-44E8-A194-1C1CC1B9E4C5}" type="presOf" srcId="{B18F0AA8-C0F0-492B-B73F-F7EE3ED51A86}" destId="{34D84CAA-4B6F-40B9-9D7B-0AFF05FA1919}" srcOrd="0" destOrd="0" presId="urn:microsoft.com/office/officeart/2009/3/layout/StepUpProcess"/>
    <dgm:cxn modelId="{385BA3D2-05BA-4EC8-B9E3-77C14C1DDA58}" type="presOf" srcId="{32AF82D5-1032-4925-87F6-2CD421AD9D58}" destId="{4482336F-25D0-42D2-B3A2-8FF92A27CC92}" srcOrd="0" destOrd="0" presId="urn:microsoft.com/office/officeart/2009/3/layout/StepUpProcess"/>
    <dgm:cxn modelId="{4CD10DF4-373E-492B-9F41-CBDA51FEF437}" srcId="{B9E52190-93F0-4C9A-B17E-670DEE5CA116}" destId="{B18F0AA8-C0F0-492B-B73F-F7EE3ED51A86}" srcOrd="4" destOrd="0" parTransId="{26CD6379-DCD1-4233-B102-42B55B72FCD4}" sibTransId="{6E4619DF-DE23-4C2C-8D0F-B1A875BA21D8}"/>
    <dgm:cxn modelId="{21F32700-4F3D-4C4B-9850-3752B6ED966D}" type="presOf" srcId="{D189B7F2-3924-4C93-8E6B-9FACC70C7960}" destId="{FD6DAFC8-EE68-40EB-AB3D-48A1CF1F4D83}" srcOrd="0" destOrd="0" presId="urn:microsoft.com/office/officeart/2009/3/layout/StepUpProcess"/>
    <dgm:cxn modelId="{3624905B-A6BA-4C3B-BB4B-4378B6E328F3}" type="presOf" srcId="{29EA1C95-B7C6-4765-A15A-4AB4BA3F9C1A}" destId="{3471ECF4-696B-4082-A848-949583AEEF27}" srcOrd="0" destOrd="0" presId="urn:microsoft.com/office/officeart/2009/3/layout/StepUpProcess"/>
    <dgm:cxn modelId="{8B13A43F-932E-48FD-9111-B2CC38CB7F1B}" type="presOf" srcId="{CA1D6506-053F-4F8F-B6B1-EAE3BF2CF048}" destId="{F6E96166-15BD-4F8C-A989-D6D690776AC1}" srcOrd="0" destOrd="0" presId="urn:microsoft.com/office/officeart/2009/3/layout/StepUpProcess"/>
    <dgm:cxn modelId="{8111E14D-0635-4531-BAF6-FE6AE9C08DC5}" srcId="{B9E52190-93F0-4C9A-B17E-670DEE5CA116}" destId="{29EA1C95-B7C6-4765-A15A-4AB4BA3F9C1A}" srcOrd="2" destOrd="0" parTransId="{7A439E37-CA26-4425-9574-D71E44E64CA3}" sibTransId="{A5B22993-4143-4BA5-8029-B4AEF127AA5E}"/>
    <dgm:cxn modelId="{A56A620E-ACB1-42C9-8D6B-D0D46C638C2F}" srcId="{B9E52190-93F0-4C9A-B17E-670DEE5CA116}" destId="{D189B7F2-3924-4C93-8E6B-9FACC70C7960}" srcOrd="3" destOrd="0" parTransId="{4EE8321F-419C-4869-834E-88812EB883A6}" sibTransId="{E2594665-AB10-4FC5-B2E3-12BB97AD7E4D}"/>
    <dgm:cxn modelId="{32E4A6F8-18A7-4218-942A-444FACD60996}" type="presOf" srcId="{B9E52190-93F0-4C9A-B17E-670DEE5CA116}" destId="{9E2EFDB5-3A7C-47F9-B9E7-301898B2DFD7}" srcOrd="0" destOrd="0" presId="urn:microsoft.com/office/officeart/2009/3/layout/StepUpProcess"/>
    <dgm:cxn modelId="{BEF7063A-9948-4990-BE0C-9B292C017E96}" type="presParOf" srcId="{9E2EFDB5-3A7C-47F9-B9E7-301898B2DFD7}" destId="{B56460FE-0C99-4F3D-87F4-78BB1BECA3F7}" srcOrd="0" destOrd="0" presId="urn:microsoft.com/office/officeart/2009/3/layout/StepUpProcess"/>
    <dgm:cxn modelId="{553E2241-1469-4075-BA40-34FED6906BD7}" type="presParOf" srcId="{B56460FE-0C99-4F3D-87F4-78BB1BECA3F7}" destId="{3962A639-A354-43DE-A75A-46F59728ED48}" srcOrd="0" destOrd="0" presId="urn:microsoft.com/office/officeart/2009/3/layout/StepUpProcess"/>
    <dgm:cxn modelId="{CD8B9695-2A57-4A0F-926C-3B6991BC4326}" type="presParOf" srcId="{B56460FE-0C99-4F3D-87F4-78BB1BECA3F7}" destId="{4482336F-25D0-42D2-B3A2-8FF92A27CC92}" srcOrd="1" destOrd="0" presId="urn:microsoft.com/office/officeart/2009/3/layout/StepUpProcess"/>
    <dgm:cxn modelId="{CD079C2E-353E-43D7-875C-97EB1DD1023A}" type="presParOf" srcId="{B56460FE-0C99-4F3D-87F4-78BB1BECA3F7}" destId="{B19E254F-C344-480D-A5FA-8C1144B3AA8C}" srcOrd="2" destOrd="0" presId="urn:microsoft.com/office/officeart/2009/3/layout/StepUpProcess"/>
    <dgm:cxn modelId="{32E2A69F-0CA3-4436-93AB-8D83AB26AB3A}" type="presParOf" srcId="{9E2EFDB5-3A7C-47F9-B9E7-301898B2DFD7}" destId="{7326292A-A21A-4391-A670-EAD2E54AF5FB}" srcOrd="1" destOrd="0" presId="urn:microsoft.com/office/officeart/2009/3/layout/StepUpProcess"/>
    <dgm:cxn modelId="{274BC7B0-D33A-4425-BA14-395E678B0719}" type="presParOf" srcId="{7326292A-A21A-4391-A670-EAD2E54AF5FB}" destId="{5FBCF9DD-8846-47D0-92F6-1E1768F4E308}" srcOrd="0" destOrd="0" presId="urn:microsoft.com/office/officeart/2009/3/layout/StepUpProcess"/>
    <dgm:cxn modelId="{827E9704-03B8-4FCB-BA41-4260F0EFD18C}" type="presParOf" srcId="{9E2EFDB5-3A7C-47F9-B9E7-301898B2DFD7}" destId="{0B2FC0F9-0731-472F-BF84-2982ECF510C1}" srcOrd="2" destOrd="0" presId="urn:microsoft.com/office/officeart/2009/3/layout/StepUpProcess"/>
    <dgm:cxn modelId="{08249224-24AE-4D86-B92D-0D2C93099FF5}" type="presParOf" srcId="{0B2FC0F9-0731-472F-BF84-2982ECF510C1}" destId="{2020D08B-1167-4570-89C1-5E9A5846993B}" srcOrd="0" destOrd="0" presId="urn:microsoft.com/office/officeart/2009/3/layout/StepUpProcess"/>
    <dgm:cxn modelId="{DCB10A9F-99F1-4BBB-B651-0B5AEB30338C}" type="presParOf" srcId="{0B2FC0F9-0731-472F-BF84-2982ECF510C1}" destId="{F6E96166-15BD-4F8C-A989-D6D690776AC1}" srcOrd="1" destOrd="0" presId="urn:microsoft.com/office/officeart/2009/3/layout/StepUpProcess"/>
    <dgm:cxn modelId="{FCABA034-5C8D-4217-9787-A70CED7EE94B}" type="presParOf" srcId="{0B2FC0F9-0731-472F-BF84-2982ECF510C1}" destId="{D18B91DA-F8CB-48D2-AE1A-961E1505EA44}" srcOrd="2" destOrd="0" presId="urn:microsoft.com/office/officeart/2009/3/layout/StepUpProcess"/>
    <dgm:cxn modelId="{A98E6D30-C047-4DA4-9359-919DC49009BC}" type="presParOf" srcId="{9E2EFDB5-3A7C-47F9-B9E7-301898B2DFD7}" destId="{1B99D281-CD18-47F2-8B26-8FC66AE4DC06}" srcOrd="3" destOrd="0" presId="urn:microsoft.com/office/officeart/2009/3/layout/StepUpProcess"/>
    <dgm:cxn modelId="{3AC5B6CE-3C7A-4456-8006-00C6BE90BC51}" type="presParOf" srcId="{1B99D281-CD18-47F2-8B26-8FC66AE4DC06}" destId="{C123A82D-6AE4-4867-968A-589DA93EE9DA}" srcOrd="0" destOrd="0" presId="urn:microsoft.com/office/officeart/2009/3/layout/StepUpProcess"/>
    <dgm:cxn modelId="{E7CFA1A8-FFA2-4566-B376-A8BF8C8CCA96}" type="presParOf" srcId="{9E2EFDB5-3A7C-47F9-B9E7-301898B2DFD7}" destId="{6892E9B3-7F9A-4C12-B460-778EB2E3F556}" srcOrd="4" destOrd="0" presId="urn:microsoft.com/office/officeart/2009/3/layout/StepUpProcess"/>
    <dgm:cxn modelId="{C791B2FB-4D87-48F6-A5BA-59EFB78F86CC}" type="presParOf" srcId="{6892E9B3-7F9A-4C12-B460-778EB2E3F556}" destId="{0C8BB2C7-FEBA-484C-918B-ADFF690F9EF2}" srcOrd="0" destOrd="0" presId="urn:microsoft.com/office/officeart/2009/3/layout/StepUpProcess"/>
    <dgm:cxn modelId="{D89ADA29-489A-45B1-93A3-B6287ABF2A1E}" type="presParOf" srcId="{6892E9B3-7F9A-4C12-B460-778EB2E3F556}" destId="{3471ECF4-696B-4082-A848-949583AEEF27}" srcOrd="1" destOrd="0" presId="urn:microsoft.com/office/officeart/2009/3/layout/StepUpProcess"/>
    <dgm:cxn modelId="{8DC00DC8-6055-4DE3-BBEE-FA1D4CC1E81E}" type="presParOf" srcId="{6892E9B3-7F9A-4C12-B460-778EB2E3F556}" destId="{FA950FB8-BA26-40FD-AAAC-E84F7536D0EA}" srcOrd="2" destOrd="0" presId="urn:microsoft.com/office/officeart/2009/3/layout/StepUpProcess"/>
    <dgm:cxn modelId="{FDA3D648-2969-458B-BF04-017E2E558600}" type="presParOf" srcId="{9E2EFDB5-3A7C-47F9-B9E7-301898B2DFD7}" destId="{F3D8C741-2BD0-4A92-94DA-F3ECDEFE98A4}" srcOrd="5" destOrd="0" presId="urn:microsoft.com/office/officeart/2009/3/layout/StepUpProcess"/>
    <dgm:cxn modelId="{05A851F3-3BD1-42B7-8255-CBF15690C9BB}" type="presParOf" srcId="{F3D8C741-2BD0-4A92-94DA-F3ECDEFE98A4}" destId="{F1BB6613-D3E1-4977-A792-3490363A3EE1}" srcOrd="0" destOrd="0" presId="urn:microsoft.com/office/officeart/2009/3/layout/StepUpProcess"/>
    <dgm:cxn modelId="{3DA8CBA1-6A88-43A5-9D5C-776A2519BAA7}" type="presParOf" srcId="{9E2EFDB5-3A7C-47F9-B9E7-301898B2DFD7}" destId="{5A768ADA-B2B6-4336-8C97-3DFABEEB86C0}" srcOrd="6" destOrd="0" presId="urn:microsoft.com/office/officeart/2009/3/layout/StepUpProcess"/>
    <dgm:cxn modelId="{A27D7589-89C2-45F6-8140-FD1C5A238A3A}" type="presParOf" srcId="{5A768ADA-B2B6-4336-8C97-3DFABEEB86C0}" destId="{29505097-7FC6-4735-B7F8-EAF50801DC54}" srcOrd="0" destOrd="0" presId="urn:microsoft.com/office/officeart/2009/3/layout/StepUpProcess"/>
    <dgm:cxn modelId="{6690EAE7-7211-407D-904F-2905DF2596D9}" type="presParOf" srcId="{5A768ADA-B2B6-4336-8C97-3DFABEEB86C0}" destId="{FD6DAFC8-EE68-40EB-AB3D-48A1CF1F4D83}" srcOrd="1" destOrd="0" presId="urn:microsoft.com/office/officeart/2009/3/layout/StepUpProcess"/>
    <dgm:cxn modelId="{B3AAF91D-E7EE-4C9B-A17D-58D94C2640A3}" type="presParOf" srcId="{5A768ADA-B2B6-4336-8C97-3DFABEEB86C0}" destId="{21ABD947-8238-4526-B3F8-A7CCACA6B881}" srcOrd="2" destOrd="0" presId="urn:microsoft.com/office/officeart/2009/3/layout/StepUpProcess"/>
    <dgm:cxn modelId="{787042A8-D4CF-40A0-A71B-E6C478290DBD}" type="presParOf" srcId="{9E2EFDB5-3A7C-47F9-B9E7-301898B2DFD7}" destId="{6DC859CE-E884-4811-81CD-C74F7FF8456D}" srcOrd="7" destOrd="0" presId="urn:microsoft.com/office/officeart/2009/3/layout/StepUpProcess"/>
    <dgm:cxn modelId="{5BF24D38-5545-4BF1-B346-6C9113D35191}" type="presParOf" srcId="{6DC859CE-E884-4811-81CD-C74F7FF8456D}" destId="{7E7D9005-13CD-4E65-A471-02AFFF771218}" srcOrd="0" destOrd="0" presId="urn:microsoft.com/office/officeart/2009/3/layout/StepUpProcess"/>
    <dgm:cxn modelId="{F4FE9D0A-13F8-49CF-BEB9-5560C2E2CF8E}" type="presParOf" srcId="{9E2EFDB5-3A7C-47F9-B9E7-301898B2DFD7}" destId="{582097C6-D134-47D5-A4C6-A4B76A7F7964}" srcOrd="8" destOrd="0" presId="urn:microsoft.com/office/officeart/2009/3/layout/StepUpProcess"/>
    <dgm:cxn modelId="{3338F2A1-BA94-4ED9-8876-62AA1A32FA8E}" type="presParOf" srcId="{582097C6-D134-47D5-A4C6-A4B76A7F7964}" destId="{2EE05DBB-0E9B-4AAB-9DCD-CFD7526494A7}" srcOrd="0" destOrd="0" presId="urn:microsoft.com/office/officeart/2009/3/layout/StepUpProcess"/>
    <dgm:cxn modelId="{86295FE5-95BA-413A-B54E-2F6359386D01}" type="presParOf" srcId="{582097C6-D134-47D5-A4C6-A4B76A7F7964}" destId="{34D84CAA-4B6F-40B9-9D7B-0AFF05FA1919}" srcOrd="1" destOrd="0" presId="urn:microsoft.com/office/officeart/2009/3/layout/StepUp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E73991-BF14-4D9F-89AE-170F99728380}">
      <dsp:nvSpPr>
        <dsp:cNvPr id="0" name=""/>
        <dsp:cNvSpPr/>
      </dsp:nvSpPr>
      <dsp:spPr>
        <a:xfrm rot="5400000">
          <a:off x="300557" y="2562715"/>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CF9279-21D6-4229-AA4D-0FF20F4E14E4}">
      <dsp:nvSpPr>
        <dsp:cNvPr id="0" name=""/>
        <dsp:cNvSpPr/>
      </dsp:nvSpPr>
      <dsp:spPr>
        <a:xfrm>
          <a:off x="150258" y="3010366"/>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Proceso</a:t>
          </a:r>
          <a:endParaRPr lang="es-CO" sz="1700" kern="1200" dirty="0"/>
        </a:p>
      </dsp:txBody>
      <dsp:txXfrm>
        <a:off x="150258" y="3010366"/>
        <a:ext cx="1352620" cy="1185650"/>
      </dsp:txXfrm>
    </dsp:sp>
    <dsp:sp modelId="{4984644A-5430-4604-A125-4550D80BEFF8}">
      <dsp:nvSpPr>
        <dsp:cNvPr id="0" name=""/>
        <dsp:cNvSpPr/>
      </dsp:nvSpPr>
      <dsp:spPr>
        <a:xfrm>
          <a:off x="1247667" y="2452413"/>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472AE8-970D-4D77-A22E-8D8EC86106A6}">
      <dsp:nvSpPr>
        <dsp:cNvPr id="0" name=""/>
        <dsp:cNvSpPr/>
      </dsp:nvSpPr>
      <dsp:spPr>
        <a:xfrm rot="5400000">
          <a:off x="1956428" y="2152968"/>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7A892B-CDFD-4DED-AFCE-0DDBBDD90576}">
      <dsp:nvSpPr>
        <dsp:cNvPr id="0" name=""/>
        <dsp:cNvSpPr/>
      </dsp:nvSpPr>
      <dsp:spPr>
        <a:xfrm>
          <a:off x="1806130" y="2600619"/>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Escucha Activa</a:t>
          </a:r>
          <a:endParaRPr lang="es-CO" sz="1700" kern="1200" dirty="0"/>
        </a:p>
      </dsp:txBody>
      <dsp:txXfrm>
        <a:off x="1806130" y="2600619"/>
        <a:ext cx="1352620" cy="1185650"/>
      </dsp:txXfrm>
    </dsp:sp>
    <dsp:sp modelId="{FCA9C112-C699-44FE-B0F2-F7E2163CFA93}">
      <dsp:nvSpPr>
        <dsp:cNvPr id="0" name=""/>
        <dsp:cNvSpPr/>
      </dsp:nvSpPr>
      <dsp:spPr>
        <a:xfrm>
          <a:off x="2903538" y="2042666"/>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631E5B-B443-4BFC-8B3D-AD7439212F6B}">
      <dsp:nvSpPr>
        <dsp:cNvPr id="0" name=""/>
        <dsp:cNvSpPr/>
      </dsp:nvSpPr>
      <dsp:spPr>
        <a:xfrm rot="5400000">
          <a:off x="3612300" y="1743221"/>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EA5FAF-1BC5-4278-9D72-8EE3419066BA}">
      <dsp:nvSpPr>
        <dsp:cNvPr id="0" name=""/>
        <dsp:cNvSpPr/>
      </dsp:nvSpPr>
      <dsp:spPr>
        <a:xfrm>
          <a:off x="3462001" y="2190872"/>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Mantener y mejorar la comunicación</a:t>
          </a:r>
          <a:endParaRPr lang="es-CO" sz="1700" kern="1200" dirty="0"/>
        </a:p>
      </dsp:txBody>
      <dsp:txXfrm>
        <a:off x="3462001" y="2190872"/>
        <a:ext cx="1352620" cy="1185650"/>
      </dsp:txXfrm>
    </dsp:sp>
    <dsp:sp modelId="{E533289A-1EE5-4FF2-AD39-F7657C31C30B}">
      <dsp:nvSpPr>
        <dsp:cNvPr id="0" name=""/>
        <dsp:cNvSpPr/>
      </dsp:nvSpPr>
      <dsp:spPr>
        <a:xfrm>
          <a:off x="4559410" y="1632919"/>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447A39-A561-4A0B-8F14-7BC2D6DD2182}">
      <dsp:nvSpPr>
        <dsp:cNvPr id="0" name=""/>
        <dsp:cNvSpPr/>
      </dsp:nvSpPr>
      <dsp:spPr>
        <a:xfrm rot="5400000">
          <a:off x="5268171" y="1333474"/>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76070A-C19D-4E41-BD77-438F93D0613C}">
      <dsp:nvSpPr>
        <dsp:cNvPr id="0" name=""/>
        <dsp:cNvSpPr/>
      </dsp:nvSpPr>
      <dsp:spPr>
        <a:xfrm>
          <a:off x="5117872" y="1781125"/>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Equilibrar las  estructuras de trabajo y de poder</a:t>
          </a:r>
          <a:endParaRPr lang="es-CO" sz="1700" kern="1200" dirty="0"/>
        </a:p>
      </dsp:txBody>
      <dsp:txXfrm>
        <a:off x="5117872" y="1781125"/>
        <a:ext cx="1352620" cy="1185650"/>
      </dsp:txXfrm>
    </dsp:sp>
    <dsp:sp modelId="{DC492507-3C20-4052-A268-AFA8B626C573}">
      <dsp:nvSpPr>
        <dsp:cNvPr id="0" name=""/>
        <dsp:cNvSpPr/>
      </dsp:nvSpPr>
      <dsp:spPr>
        <a:xfrm>
          <a:off x="6215281" y="1223172"/>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45097E-AB9F-44BD-A55D-1293328CA5B7}">
      <dsp:nvSpPr>
        <dsp:cNvPr id="0" name=""/>
        <dsp:cNvSpPr/>
      </dsp:nvSpPr>
      <dsp:spPr>
        <a:xfrm rot="5400000">
          <a:off x="6924042" y="923727"/>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B71F31-2432-47BE-A0CC-99AE042E2098}">
      <dsp:nvSpPr>
        <dsp:cNvPr id="0" name=""/>
        <dsp:cNvSpPr/>
      </dsp:nvSpPr>
      <dsp:spPr>
        <a:xfrm>
          <a:off x="6773744" y="1371378"/>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Estilos de liderazgo</a:t>
          </a:r>
          <a:endParaRPr lang="es-CO" sz="1700" kern="1200" dirty="0"/>
        </a:p>
      </dsp:txBody>
      <dsp:txXfrm>
        <a:off x="6773744" y="1371378"/>
        <a:ext cx="1352620" cy="11856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62A639-A354-43DE-A75A-46F59728ED48}">
      <dsp:nvSpPr>
        <dsp:cNvPr id="0" name=""/>
        <dsp:cNvSpPr/>
      </dsp:nvSpPr>
      <dsp:spPr>
        <a:xfrm rot="5400000">
          <a:off x="300557" y="2562715"/>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82336F-25D0-42D2-B3A2-8FF92A27CC92}">
      <dsp:nvSpPr>
        <dsp:cNvPr id="0" name=""/>
        <dsp:cNvSpPr/>
      </dsp:nvSpPr>
      <dsp:spPr>
        <a:xfrm>
          <a:off x="262938" y="3010366"/>
          <a:ext cx="112726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Buscar el éxito personal y de equipo</a:t>
          </a:r>
          <a:endParaRPr lang="es-CO" sz="1700" kern="1200" dirty="0"/>
        </a:p>
      </dsp:txBody>
      <dsp:txXfrm>
        <a:off x="262938" y="3010366"/>
        <a:ext cx="1127260" cy="1185650"/>
      </dsp:txXfrm>
    </dsp:sp>
    <dsp:sp modelId="{B19E254F-C344-480D-A5FA-8C1144B3AA8C}">
      <dsp:nvSpPr>
        <dsp:cNvPr id="0" name=""/>
        <dsp:cNvSpPr/>
      </dsp:nvSpPr>
      <dsp:spPr>
        <a:xfrm>
          <a:off x="1247667" y="2452413"/>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0D08B-1167-4570-89C1-5E9A5846993B}">
      <dsp:nvSpPr>
        <dsp:cNvPr id="0" name=""/>
        <dsp:cNvSpPr/>
      </dsp:nvSpPr>
      <dsp:spPr>
        <a:xfrm rot="5400000">
          <a:off x="1956428" y="2152968"/>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E96166-15BD-4F8C-A989-D6D690776AC1}">
      <dsp:nvSpPr>
        <dsp:cNvPr id="0" name=""/>
        <dsp:cNvSpPr/>
      </dsp:nvSpPr>
      <dsp:spPr>
        <a:xfrm>
          <a:off x="1806130" y="2600619"/>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Propósito común</a:t>
          </a:r>
          <a:endParaRPr lang="es-CO" sz="1700" kern="1200" dirty="0"/>
        </a:p>
      </dsp:txBody>
      <dsp:txXfrm>
        <a:off x="1806130" y="2600619"/>
        <a:ext cx="1352620" cy="1185650"/>
      </dsp:txXfrm>
    </dsp:sp>
    <dsp:sp modelId="{D18B91DA-F8CB-48D2-AE1A-961E1505EA44}">
      <dsp:nvSpPr>
        <dsp:cNvPr id="0" name=""/>
        <dsp:cNvSpPr/>
      </dsp:nvSpPr>
      <dsp:spPr>
        <a:xfrm>
          <a:off x="2903538" y="2042666"/>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8BB2C7-FEBA-484C-918B-ADFF690F9EF2}">
      <dsp:nvSpPr>
        <dsp:cNvPr id="0" name=""/>
        <dsp:cNvSpPr/>
      </dsp:nvSpPr>
      <dsp:spPr>
        <a:xfrm rot="5400000">
          <a:off x="3612300" y="1743221"/>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71ECF4-696B-4082-A848-949583AEEF27}">
      <dsp:nvSpPr>
        <dsp:cNvPr id="0" name=""/>
        <dsp:cNvSpPr/>
      </dsp:nvSpPr>
      <dsp:spPr>
        <a:xfrm>
          <a:off x="3462001" y="2190872"/>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Claridad en las metas y compromisos</a:t>
          </a:r>
          <a:endParaRPr lang="es-CO" sz="1700" kern="1200" dirty="0"/>
        </a:p>
      </dsp:txBody>
      <dsp:txXfrm>
        <a:off x="3462001" y="2190872"/>
        <a:ext cx="1352620" cy="1185650"/>
      </dsp:txXfrm>
    </dsp:sp>
    <dsp:sp modelId="{FA950FB8-BA26-40FD-AAAC-E84F7536D0EA}">
      <dsp:nvSpPr>
        <dsp:cNvPr id="0" name=""/>
        <dsp:cNvSpPr/>
      </dsp:nvSpPr>
      <dsp:spPr>
        <a:xfrm>
          <a:off x="4559410" y="1632919"/>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9505097-7FC6-4735-B7F8-EAF50801DC54}">
      <dsp:nvSpPr>
        <dsp:cNvPr id="0" name=""/>
        <dsp:cNvSpPr/>
      </dsp:nvSpPr>
      <dsp:spPr>
        <a:xfrm rot="5400000">
          <a:off x="5268171" y="1333474"/>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6DAFC8-EE68-40EB-AB3D-48A1CF1F4D83}">
      <dsp:nvSpPr>
        <dsp:cNvPr id="0" name=""/>
        <dsp:cNvSpPr/>
      </dsp:nvSpPr>
      <dsp:spPr>
        <a:xfrm>
          <a:off x="5117872" y="1781125"/>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r>
            <a:rPr lang="es-CO" sz="1700" kern="1200" dirty="0" smtClean="0"/>
            <a:t>Funciones definidas</a:t>
          </a:r>
          <a:endParaRPr lang="es-CO" sz="1700" kern="1200" dirty="0"/>
        </a:p>
      </dsp:txBody>
      <dsp:txXfrm>
        <a:off x="5117872" y="1781125"/>
        <a:ext cx="1352620" cy="1185650"/>
      </dsp:txXfrm>
    </dsp:sp>
    <dsp:sp modelId="{21ABD947-8238-4526-B3F8-A7CCACA6B881}">
      <dsp:nvSpPr>
        <dsp:cNvPr id="0" name=""/>
        <dsp:cNvSpPr/>
      </dsp:nvSpPr>
      <dsp:spPr>
        <a:xfrm>
          <a:off x="6215281" y="1223172"/>
          <a:ext cx="255211" cy="25521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E05DBB-0E9B-4AAB-9DCD-CFD7526494A7}">
      <dsp:nvSpPr>
        <dsp:cNvPr id="0" name=""/>
        <dsp:cNvSpPr/>
      </dsp:nvSpPr>
      <dsp:spPr>
        <a:xfrm rot="5400000">
          <a:off x="6924042" y="923727"/>
          <a:ext cx="900397" cy="149824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D84CAA-4B6F-40B9-9D7B-0AFF05FA1919}">
      <dsp:nvSpPr>
        <dsp:cNvPr id="0" name=""/>
        <dsp:cNvSpPr/>
      </dsp:nvSpPr>
      <dsp:spPr>
        <a:xfrm>
          <a:off x="6773744" y="1371378"/>
          <a:ext cx="1352620" cy="11856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a:lnSpc>
              <a:spcPct val="90000"/>
            </a:lnSpc>
            <a:spcBef>
              <a:spcPct val="0"/>
            </a:spcBef>
            <a:spcAft>
              <a:spcPct val="35000"/>
            </a:spcAft>
          </a:pPr>
          <a:endParaRPr lang="es-CO" sz="1700" kern="1200" dirty="0"/>
        </a:p>
      </dsp:txBody>
      <dsp:txXfrm>
        <a:off x="6773744" y="1371378"/>
        <a:ext cx="1352620" cy="1185650"/>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0ADBC-3F7F-473A-AEC4-20A816950C56}" type="datetimeFigureOut">
              <a:rPr lang="es-CO" smtClean="0"/>
              <a:t>16/05/2016</a:t>
            </a:fld>
            <a:endParaRPr lang="es-CO"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E20542-38F0-4E82-B060-6AEFF10ACDBC}" type="slidenum">
              <a:rPr lang="es-CO" smtClean="0"/>
              <a:t>‹Nº›</a:t>
            </a:fld>
            <a:endParaRPr lang="es-CO" dirty="0"/>
          </a:p>
        </p:txBody>
      </p:sp>
    </p:spTree>
    <p:extLst>
      <p:ext uri="{BB962C8B-B14F-4D97-AF65-F5344CB8AC3E}">
        <p14:creationId xmlns:p14="http://schemas.microsoft.com/office/powerpoint/2010/main" val="3289543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56FBA424-403B-47C3-B86F-C530A1A313EF}" type="slidenum">
              <a:rPr lang="es-CO" smtClean="0"/>
              <a:t>1</a:t>
            </a:fld>
            <a:endParaRPr lang="es-CO" dirty="0"/>
          </a:p>
        </p:txBody>
      </p:sp>
    </p:spTree>
    <p:extLst>
      <p:ext uri="{BB962C8B-B14F-4D97-AF65-F5344CB8AC3E}">
        <p14:creationId xmlns:p14="http://schemas.microsoft.com/office/powerpoint/2010/main" val="230640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56FBA424-403B-47C3-B86F-C530A1A313EF}" type="slidenum">
              <a:rPr lang="es-CO" smtClean="0"/>
              <a:t>37</a:t>
            </a:fld>
            <a:endParaRPr lang="es-CO" dirty="0"/>
          </a:p>
        </p:txBody>
      </p:sp>
    </p:spTree>
    <p:extLst>
      <p:ext uri="{BB962C8B-B14F-4D97-AF65-F5344CB8AC3E}">
        <p14:creationId xmlns:p14="http://schemas.microsoft.com/office/powerpoint/2010/main" val="276662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9382089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637681" y="1568356"/>
            <a:ext cx="10515600" cy="1325563"/>
          </a:xfrm>
          <a:prstGeom prst="rect">
            <a:avLst/>
          </a:prstGeom>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1A380576-2CA7-4898-9CE2-8F4E8332B9DC}"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pic>
        <p:nvPicPr>
          <p:cNvPr id="8" name="Imagen 7"/>
          <p:cNvPicPr>
            <a:picLocks noChangeAspect="1"/>
          </p:cNvPicPr>
          <p:nvPr/>
        </p:nvPicPr>
        <p:blipFill>
          <a:blip r:embed="rId2"/>
          <a:stretch>
            <a:fillRect/>
          </a:stretch>
        </p:blipFill>
        <p:spPr>
          <a:xfrm>
            <a:off x="1" y="-12614"/>
            <a:ext cx="12192000" cy="1201045"/>
          </a:xfrm>
          <a:prstGeom prst="rect">
            <a:avLst/>
          </a:prstGeom>
        </p:spPr>
      </p:pic>
      <p:pic>
        <p:nvPicPr>
          <p:cNvPr id="9" name="Imagen 8"/>
          <p:cNvPicPr>
            <a:picLocks noChangeAspect="1"/>
          </p:cNvPicPr>
          <p:nvPr/>
        </p:nvPicPr>
        <p:blipFill>
          <a:blip r:embed="rId3"/>
          <a:stretch>
            <a:fillRect/>
          </a:stretch>
        </p:blipFill>
        <p:spPr>
          <a:xfrm flipV="1">
            <a:off x="-1" y="0"/>
            <a:ext cx="12192001" cy="1268730"/>
          </a:xfrm>
          <a:prstGeom prst="rect">
            <a:avLst/>
          </a:prstGeom>
        </p:spPr>
      </p:pic>
      <p:pic>
        <p:nvPicPr>
          <p:cNvPr id="10" name="Imagen 9"/>
          <p:cNvPicPr>
            <a:picLocks noChangeAspect="1"/>
          </p:cNvPicPr>
          <p:nvPr/>
        </p:nvPicPr>
        <p:blipFill>
          <a:blip r:embed="rId4"/>
          <a:stretch>
            <a:fillRect/>
          </a:stretch>
        </p:blipFill>
        <p:spPr>
          <a:xfrm>
            <a:off x="10296525" y="106680"/>
            <a:ext cx="1895475" cy="1162050"/>
          </a:xfrm>
          <a:prstGeom prst="rect">
            <a:avLst/>
          </a:prstGeom>
        </p:spPr>
      </p:pic>
    </p:spTree>
    <p:extLst>
      <p:ext uri="{BB962C8B-B14F-4D97-AF65-F5344CB8AC3E}">
        <p14:creationId xmlns:p14="http://schemas.microsoft.com/office/powerpoint/2010/main" val="29247413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1A380576-2CA7-4898-9CE2-8F4E8332B9DC}"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391928648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1A380576-2CA7-4898-9CE2-8F4E8332B9DC}" type="slidenum">
              <a:rPr lang="es-CO" smtClean="0"/>
              <a:t>‹Nº›</a:t>
            </a:fld>
            <a:endParaRPr lang="es-CO" dirty="0"/>
          </a:p>
        </p:txBody>
      </p:sp>
    </p:spTree>
    <p:extLst>
      <p:ext uri="{BB962C8B-B14F-4D97-AF65-F5344CB8AC3E}">
        <p14:creationId xmlns:p14="http://schemas.microsoft.com/office/powerpoint/2010/main" val="273659113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991953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3399525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744124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3889949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687615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3928965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360431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637681" y="1568356"/>
            <a:ext cx="10515600" cy="1325563"/>
          </a:xfrm>
          <a:prstGeom prst="rect">
            <a:avLst/>
          </a:prstGeom>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1A380576-2CA7-4898-9CE2-8F4E8332B9DC}" type="slidenum">
              <a:rPr lang="es-CO" smtClean="0"/>
              <a:t>‹Nº›</a:t>
            </a:fld>
            <a:endParaRPr lang="es-CO" dirty="0"/>
          </a:p>
        </p:txBody>
      </p:sp>
    </p:spTree>
    <p:extLst>
      <p:ext uri="{BB962C8B-B14F-4D97-AF65-F5344CB8AC3E}">
        <p14:creationId xmlns:p14="http://schemas.microsoft.com/office/powerpoint/2010/main" val="339113016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9099151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s-CO"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84335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4261877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4619377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36606813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01627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746574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9712552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5159381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64317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5" name="Footer Placeholder 4"/>
          <p:cNvSpPr>
            <a:spLocks noGrp="1"/>
          </p:cNvSpPr>
          <p:nvPr>
            <p:ph type="ftr" sz="quarter" idx="11"/>
          </p:nvPr>
        </p:nvSpPr>
        <p:spPr/>
        <p:txBody>
          <a:bodyPr/>
          <a:lstStyle/>
          <a:p>
            <a:endParaRPr lang="es-CO" dirty="0"/>
          </a:p>
        </p:txBody>
      </p:sp>
      <p:sp>
        <p:nvSpPr>
          <p:cNvPr id="6" name="Slide Number Placeholder 5"/>
          <p:cNvSpPr>
            <a:spLocks noGrp="1"/>
          </p:cNvSpPr>
          <p:nvPr>
            <p:ph type="sldNum" sz="quarter" idx="12"/>
          </p:nvPr>
        </p:nvSpPr>
        <p:spPr/>
        <p:txBody>
          <a:bodyPr/>
          <a:lstStyle/>
          <a:p>
            <a:fld id="{1A380576-2CA7-4898-9CE2-8F4E8332B9DC}"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419735061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250222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6276685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s-CO"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657716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7412082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977765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dirty="0" smtClean="0"/>
              <a:t>Haga clic para modificar el estilo de título del patrón</a:t>
            </a:r>
            <a:endParaRPr lang="es-CO" dirty="0"/>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esilo de título del patrón</a:t>
            </a:r>
            <a:endParaRPr lang="en-US" dirty="0"/>
          </a:p>
        </p:txBody>
      </p:sp>
    </p:spTree>
    <p:extLst>
      <p:ext uri="{BB962C8B-B14F-4D97-AF65-F5344CB8AC3E}">
        <p14:creationId xmlns:p14="http://schemas.microsoft.com/office/powerpoint/2010/main" val="23525112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330984516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40376346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32285868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8" name="Marcador de pie de página 7"/>
          <p:cNvSpPr>
            <a:spLocks noGrp="1"/>
          </p:cNvSpPr>
          <p:nvPr>
            <p:ph type="ftr" sz="quarter" idx="11"/>
          </p:nvPr>
        </p:nvSpPr>
        <p:spPr/>
        <p:txBody>
          <a:bodyPr/>
          <a:lstStyle/>
          <a:p>
            <a:endParaRPr lang="es-CO" dirty="0"/>
          </a:p>
        </p:txBody>
      </p:sp>
      <p:sp>
        <p:nvSpPr>
          <p:cNvPr id="9" name="Marcador de número de diapositiva 8"/>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209448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37681" y="1568356"/>
            <a:ext cx="10515600" cy="1325563"/>
          </a:xfrm>
          <a:prstGeom prst="rect">
            <a:avLst/>
          </a:prstGeo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1A380576-2CA7-4898-9CE2-8F4E8332B9DC}" type="slidenum">
              <a:rPr lang="es-CO" smtClean="0"/>
              <a:t>‹Nº›</a:t>
            </a:fld>
            <a:endParaRPr lang="es-CO" dirty="0"/>
          </a:p>
        </p:txBody>
      </p:sp>
      <p:sp>
        <p:nvSpPr>
          <p:cNvPr id="8"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4173311804"/>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4" name="Marcador de pie de página 3"/>
          <p:cNvSpPr>
            <a:spLocks noGrp="1"/>
          </p:cNvSpPr>
          <p:nvPr>
            <p:ph type="ftr" sz="quarter" idx="11"/>
          </p:nvPr>
        </p:nvSpPr>
        <p:spPr/>
        <p:txBody>
          <a:bodyPr/>
          <a:lstStyle/>
          <a:p>
            <a:endParaRPr lang="es-CO" dirty="0"/>
          </a:p>
        </p:txBody>
      </p:sp>
      <p:sp>
        <p:nvSpPr>
          <p:cNvPr id="5" name="Marcador de número de diapositiva 4"/>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8446493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3" name="Marcador de pie de página 2"/>
          <p:cNvSpPr>
            <a:spLocks noGrp="1"/>
          </p:cNvSpPr>
          <p:nvPr>
            <p:ph type="ftr" sz="quarter" idx="11"/>
          </p:nvPr>
        </p:nvSpPr>
        <p:spPr/>
        <p:txBody>
          <a:bodyPr/>
          <a:lstStyle/>
          <a:p>
            <a:endParaRPr lang="es-CO" dirty="0"/>
          </a:p>
        </p:txBody>
      </p:sp>
      <p:sp>
        <p:nvSpPr>
          <p:cNvPr id="4" name="Marcador de número de diapositiva 3"/>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2948746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5986242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s-CO"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6" name="Marcador de pie de página 5"/>
          <p:cNvSpPr>
            <a:spLocks noGrp="1"/>
          </p:cNvSpPr>
          <p:nvPr>
            <p:ph type="ftr" sz="quarter" idx="11"/>
          </p:nvPr>
        </p:nvSpPr>
        <p:spPr/>
        <p:txBody>
          <a:bodyPr/>
          <a:lstStyle/>
          <a:p>
            <a:endParaRPr lang="es-CO" dirty="0"/>
          </a:p>
        </p:txBody>
      </p:sp>
      <p:sp>
        <p:nvSpPr>
          <p:cNvPr id="7" name="Marcador de número de diapositiva 6"/>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5243535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86052561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11"/>
          </p:nvPr>
        </p:nvSpPr>
        <p:spPr/>
        <p:txBody>
          <a:bodyPr/>
          <a:lstStyle/>
          <a:p>
            <a:endParaRPr lang="es-CO" dirty="0"/>
          </a:p>
        </p:txBody>
      </p:sp>
      <p:sp>
        <p:nvSpPr>
          <p:cNvPr id="6" name="Marcador de número de diapositiva 5"/>
          <p:cNvSpPr>
            <a:spLocks noGrp="1"/>
          </p:cNvSpPr>
          <p:nvPr>
            <p:ph type="sldNum" sz="quarter" idx="12"/>
          </p:nvPr>
        </p:nvSpPr>
        <p:spPr/>
        <p:txBody>
          <a:bodyPr/>
          <a:lstStyle/>
          <a:p>
            <a:fld id="{8A73DC8F-682A-4690-8A00-910631B22A51}" type="slidenum">
              <a:rPr lang="es-CO" smtClean="0"/>
              <a:t>‹Nº›</a:t>
            </a:fld>
            <a:endParaRPr lang="es-CO" dirty="0"/>
          </a:p>
        </p:txBody>
      </p:sp>
    </p:spTree>
    <p:extLst>
      <p:ext uri="{BB962C8B-B14F-4D97-AF65-F5344CB8AC3E}">
        <p14:creationId xmlns:p14="http://schemas.microsoft.com/office/powerpoint/2010/main" val="21163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8" name="Footer Placeholder 7"/>
          <p:cNvSpPr>
            <a:spLocks noGrp="1"/>
          </p:cNvSpPr>
          <p:nvPr>
            <p:ph type="ftr" sz="quarter" idx="11"/>
          </p:nvPr>
        </p:nvSpPr>
        <p:spPr/>
        <p:txBody>
          <a:bodyPr/>
          <a:lstStyle/>
          <a:p>
            <a:endParaRPr lang="es-CO" dirty="0"/>
          </a:p>
        </p:txBody>
      </p:sp>
      <p:sp>
        <p:nvSpPr>
          <p:cNvPr id="9" name="Slide Number Placeholder 8"/>
          <p:cNvSpPr>
            <a:spLocks noGrp="1"/>
          </p:cNvSpPr>
          <p:nvPr>
            <p:ph type="sldNum" sz="quarter" idx="12"/>
          </p:nvPr>
        </p:nvSpPr>
        <p:spPr/>
        <p:txBody>
          <a:bodyPr/>
          <a:lstStyle/>
          <a:p>
            <a:fld id="{1A380576-2CA7-4898-9CE2-8F4E8332B9DC}" type="slidenum">
              <a:rPr lang="es-CO" smtClean="0"/>
              <a:t>‹Nº›</a:t>
            </a:fld>
            <a:endParaRPr lang="es-CO" dirty="0"/>
          </a:p>
        </p:txBody>
      </p:sp>
      <p:sp>
        <p:nvSpPr>
          <p:cNvPr id="10"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284215832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37681" y="1568356"/>
            <a:ext cx="10515600" cy="1325563"/>
          </a:xfrm>
          <a:prstGeom prst="rect">
            <a:avLst/>
          </a:prstGeo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4" name="Footer Placeholder 3"/>
          <p:cNvSpPr>
            <a:spLocks noGrp="1"/>
          </p:cNvSpPr>
          <p:nvPr>
            <p:ph type="ftr" sz="quarter" idx="11"/>
          </p:nvPr>
        </p:nvSpPr>
        <p:spPr/>
        <p:txBody>
          <a:bodyPr/>
          <a:lstStyle/>
          <a:p>
            <a:endParaRPr lang="es-CO" dirty="0"/>
          </a:p>
        </p:txBody>
      </p:sp>
      <p:sp>
        <p:nvSpPr>
          <p:cNvPr id="5" name="Slide Number Placeholder 4"/>
          <p:cNvSpPr>
            <a:spLocks noGrp="1"/>
          </p:cNvSpPr>
          <p:nvPr>
            <p:ph type="sldNum" sz="quarter" idx="12"/>
          </p:nvPr>
        </p:nvSpPr>
        <p:spPr/>
        <p:txBody>
          <a:bodyPr/>
          <a:lstStyle/>
          <a:p>
            <a:fld id="{1A380576-2CA7-4898-9CE2-8F4E8332B9DC}" type="slidenum">
              <a:rPr lang="es-CO" smtClean="0"/>
              <a:t>‹Nº›</a:t>
            </a:fld>
            <a:endParaRPr lang="es-CO" dirty="0"/>
          </a:p>
        </p:txBody>
      </p:sp>
      <p:sp>
        <p:nvSpPr>
          <p:cNvPr id="6"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44622254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3" name="Footer Placeholder 2"/>
          <p:cNvSpPr>
            <a:spLocks noGrp="1"/>
          </p:cNvSpPr>
          <p:nvPr>
            <p:ph type="ftr" sz="quarter" idx="11"/>
          </p:nvPr>
        </p:nvSpPr>
        <p:spPr/>
        <p:txBody>
          <a:bodyPr/>
          <a:lstStyle/>
          <a:p>
            <a:endParaRPr lang="es-CO" dirty="0"/>
          </a:p>
        </p:txBody>
      </p:sp>
      <p:sp>
        <p:nvSpPr>
          <p:cNvPr id="4" name="Slide Number Placeholder 3"/>
          <p:cNvSpPr>
            <a:spLocks noGrp="1"/>
          </p:cNvSpPr>
          <p:nvPr>
            <p:ph type="sldNum" sz="quarter" idx="12"/>
          </p:nvPr>
        </p:nvSpPr>
        <p:spPr/>
        <p:txBody>
          <a:bodyPr/>
          <a:lstStyle/>
          <a:p>
            <a:fld id="{1A380576-2CA7-4898-9CE2-8F4E8332B9DC}" type="slidenum">
              <a:rPr lang="es-CO" smtClean="0"/>
              <a:t>‹Nº›</a:t>
            </a:fld>
            <a:endParaRPr lang="es-CO" dirty="0"/>
          </a:p>
        </p:txBody>
      </p:sp>
      <p:sp>
        <p:nvSpPr>
          <p:cNvPr id="5" name="Title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8678233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1A380576-2CA7-4898-9CE2-8F4E8332B9DC}" type="slidenum">
              <a:rPr lang="es-CO" smtClean="0"/>
              <a:t>‹Nº›</a:t>
            </a:fld>
            <a:endParaRPr lang="es-CO" dirty="0"/>
          </a:p>
        </p:txBody>
      </p:sp>
      <p:sp>
        <p:nvSpPr>
          <p:cNvPr id="8"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30148323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2F6700B-A53C-4359-8EC9-E4F15525CA74}" type="datetimeFigureOut">
              <a:rPr lang="es-CO" smtClean="0"/>
              <a:t>16/05/2016</a:t>
            </a:fld>
            <a:endParaRPr lang="es-CO" dirty="0"/>
          </a:p>
        </p:txBody>
      </p:sp>
      <p:sp>
        <p:nvSpPr>
          <p:cNvPr id="6" name="Footer Placeholder 5"/>
          <p:cNvSpPr>
            <a:spLocks noGrp="1"/>
          </p:cNvSpPr>
          <p:nvPr>
            <p:ph type="ftr" sz="quarter" idx="11"/>
          </p:nvPr>
        </p:nvSpPr>
        <p:spPr/>
        <p:txBody>
          <a:bodyPr/>
          <a:lstStyle/>
          <a:p>
            <a:endParaRPr lang="es-CO" dirty="0"/>
          </a:p>
        </p:txBody>
      </p:sp>
      <p:sp>
        <p:nvSpPr>
          <p:cNvPr id="7" name="Slide Number Placeholder 6"/>
          <p:cNvSpPr>
            <a:spLocks noGrp="1"/>
          </p:cNvSpPr>
          <p:nvPr>
            <p:ph type="sldNum" sz="quarter" idx="12"/>
          </p:nvPr>
        </p:nvSpPr>
        <p:spPr/>
        <p:txBody>
          <a:bodyPr/>
          <a:lstStyle/>
          <a:p>
            <a:fld id="{1A380576-2CA7-4898-9CE2-8F4E8332B9DC}" type="slidenum">
              <a:rPr lang="es-CO" smtClean="0"/>
              <a:t>‹Nº›</a:t>
            </a:fld>
            <a:endParaRPr lang="es-CO" dirty="0"/>
          </a:p>
        </p:txBody>
      </p:sp>
      <p:sp>
        <p:nvSpPr>
          <p:cNvPr id="8" name="Title 1"/>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pic>
        <p:nvPicPr>
          <p:cNvPr id="9" name="Imagen 8"/>
          <p:cNvPicPr>
            <a:picLocks noChangeAspect="1"/>
          </p:cNvPicPr>
          <p:nvPr/>
        </p:nvPicPr>
        <p:blipFill>
          <a:blip r:embed="rId2"/>
          <a:stretch>
            <a:fillRect/>
          </a:stretch>
        </p:blipFill>
        <p:spPr>
          <a:xfrm>
            <a:off x="1" y="-12614"/>
            <a:ext cx="12192000" cy="1201045"/>
          </a:xfrm>
          <a:prstGeom prst="rect">
            <a:avLst/>
          </a:prstGeom>
        </p:spPr>
      </p:pic>
      <p:pic>
        <p:nvPicPr>
          <p:cNvPr id="10" name="Imagen 9"/>
          <p:cNvPicPr>
            <a:picLocks noChangeAspect="1"/>
          </p:cNvPicPr>
          <p:nvPr/>
        </p:nvPicPr>
        <p:blipFill>
          <a:blip r:embed="rId3"/>
          <a:stretch>
            <a:fillRect/>
          </a:stretch>
        </p:blipFill>
        <p:spPr>
          <a:xfrm flipV="1">
            <a:off x="-1" y="0"/>
            <a:ext cx="12192001" cy="1268730"/>
          </a:xfrm>
          <a:prstGeom prst="rect">
            <a:avLst/>
          </a:prstGeom>
        </p:spPr>
      </p:pic>
      <p:pic>
        <p:nvPicPr>
          <p:cNvPr id="11" name="Imagen 10"/>
          <p:cNvPicPr>
            <a:picLocks noChangeAspect="1"/>
          </p:cNvPicPr>
          <p:nvPr/>
        </p:nvPicPr>
        <p:blipFill>
          <a:blip r:embed="rId4"/>
          <a:stretch>
            <a:fillRect/>
          </a:stretch>
        </p:blipFill>
        <p:spPr>
          <a:xfrm>
            <a:off x="10296525" y="106680"/>
            <a:ext cx="1895475" cy="1162050"/>
          </a:xfrm>
          <a:prstGeom prst="rect">
            <a:avLst/>
          </a:prstGeom>
        </p:spPr>
      </p:pic>
    </p:spTree>
    <p:extLst>
      <p:ext uri="{BB962C8B-B14F-4D97-AF65-F5344CB8AC3E}">
        <p14:creationId xmlns:p14="http://schemas.microsoft.com/office/powerpoint/2010/main" val="28225301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5.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03190" y="6792854"/>
            <a:ext cx="1865822" cy="45719"/>
          </a:xfrm>
          <a:prstGeom prst="rect">
            <a:avLst/>
          </a:prstGeom>
        </p:spPr>
        <p:txBody>
          <a:bodyPr vert="horz" lIns="91440" tIns="45720" rIns="91440" bIns="45720" rtlCol="0" anchor="ctr"/>
          <a:lstStyle>
            <a:lvl1pPr algn="l">
              <a:defRPr sz="1200">
                <a:solidFill>
                  <a:schemeClr val="tx1">
                    <a:tint val="75000"/>
                  </a:schemeClr>
                </a:solidFill>
              </a:defRPr>
            </a:lvl1pPr>
          </a:lstStyle>
          <a:p>
            <a:fld id="{32F6700B-A53C-4359-8EC9-E4F15525CA74}" type="datetimeFigureOut">
              <a:rPr lang="es-CO" smtClean="0"/>
              <a:t>16/05/2016</a:t>
            </a:fld>
            <a:endParaRPr lang="es-CO" dirty="0"/>
          </a:p>
        </p:txBody>
      </p:sp>
      <p:sp>
        <p:nvSpPr>
          <p:cNvPr id="5" name="Footer Placeholder 4"/>
          <p:cNvSpPr>
            <a:spLocks noGrp="1"/>
          </p:cNvSpPr>
          <p:nvPr>
            <p:ph type="ftr" sz="quarter" idx="3"/>
          </p:nvPr>
        </p:nvSpPr>
        <p:spPr>
          <a:xfrm>
            <a:off x="4003590" y="6792854"/>
            <a:ext cx="2798733" cy="4571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Slide Number Placeholder 5"/>
          <p:cNvSpPr>
            <a:spLocks noGrp="1"/>
          </p:cNvSpPr>
          <p:nvPr>
            <p:ph type="sldNum" sz="quarter" idx="4"/>
          </p:nvPr>
        </p:nvSpPr>
        <p:spPr>
          <a:xfrm>
            <a:off x="8575590" y="6792854"/>
            <a:ext cx="1865822" cy="45719"/>
          </a:xfrm>
          <a:prstGeom prst="rect">
            <a:avLst/>
          </a:prstGeom>
        </p:spPr>
        <p:txBody>
          <a:bodyPr vert="horz" lIns="91440" tIns="45720" rIns="91440" bIns="45720" rtlCol="0" anchor="ctr"/>
          <a:lstStyle>
            <a:lvl1pPr algn="r">
              <a:defRPr sz="1200">
                <a:solidFill>
                  <a:schemeClr val="tx1">
                    <a:tint val="75000"/>
                  </a:schemeClr>
                </a:solidFill>
              </a:defRPr>
            </a:lvl1pPr>
          </a:lstStyle>
          <a:p>
            <a:fld id="{1A380576-2CA7-4898-9CE2-8F4E8332B9DC}" type="slidenum">
              <a:rPr lang="es-CO" smtClean="0"/>
              <a:t>‹Nº›</a:t>
            </a:fld>
            <a:endParaRPr lang="es-CO" dirty="0"/>
          </a:p>
        </p:txBody>
      </p:sp>
      <p:pic>
        <p:nvPicPr>
          <p:cNvPr id="8" name="Imagen 7"/>
          <p:cNvPicPr>
            <a:picLocks noChangeAspect="1"/>
          </p:cNvPicPr>
          <p:nvPr userDrawn="1"/>
        </p:nvPicPr>
        <p:blipFill>
          <a:blip r:embed="rId14"/>
          <a:stretch>
            <a:fillRect/>
          </a:stretch>
        </p:blipFill>
        <p:spPr>
          <a:xfrm>
            <a:off x="0" y="434499"/>
            <a:ext cx="12235640" cy="1153097"/>
          </a:xfrm>
          <a:prstGeom prst="rect">
            <a:avLst/>
          </a:prstGeom>
        </p:spPr>
      </p:pic>
      <p:pic>
        <p:nvPicPr>
          <p:cNvPr id="11" name="Imagen 10"/>
          <p:cNvPicPr>
            <a:picLocks noChangeAspect="1"/>
          </p:cNvPicPr>
          <p:nvPr userDrawn="1"/>
        </p:nvPicPr>
        <p:blipFill>
          <a:blip r:embed="rId15"/>
          <a:stretch>
            <a:fillRect/>
          </a:stretch>
        </p:blipFill>
        <p:spPr>
          <a:xfrm flipV="1">
            <a:off x="0" y="6032866"/>
            <a:ext cx="12192001" cy="825133"/>
          </a:xfrm>
          <a:prstGeom prst="rect">
            <a:avLst/>
          </a:prstGeom>
        </p:spPr>
      </p:pic>
      <p:pic>
        <p:nvPicPr>
          <p:cNvPr id="12" name="Imagen 11"/>
          <p:cNvPicPr>
            <a:picLocks noChangeAspect="1"/>
          </p:cNvPicPr>
          <p:nvPr userDrawn="1"/>
        </p:nvPicPr>
        <p:blipFill>
          <a:blip r:embed="rId16"/>
          <a:stretch>
            <a:fillRect/>
          </a:stretch>
        </p:blipFill>
        <p:spPr>
          <a:xfrm>
            <a:off x="10824978" y="6019927"/>
            <a:ext cx="1367022" cy="838073"/>
          </a:xfrm>
          <a:prstGeom prst="rect">
            <a:avLst/>
          </a:prstGeom>
        </p:spPr>
      </p:pic>
      <p:pic>
        <p:nvPicPr>
          <p:cNvPr id="16" name="Imagen 15"/>
          <p:cNvPicPr>
            <a:picLocks noChangeAspect="1"/>
          </p:cNvPicPr>
          <p:nvPr userDrawn="1"/>
        </p:nvPicPr>
        <p:blipFill>
          <a:blip r:embed="rId17"/>
          <a:stretch>
            <a:fillRect/>
          </a:stretch>
        </p:blipFill>
        <p:spPr>
          <a:xfrm>
            <a:off x="0" y="6023311"/>
            <a:ext cx="5447445" cy="834689"/>
          </a:xfrm>
          <a:prstGeom prst="rect">
            <a:avLst/>
          </a:prstGeom>
        </p:spPr>
      </p:pic>
      <p:sp>
        <p:nvSpPr>
          <p:cNvPr id="21" name="Rectángulo 20"/>
          <p:cNvSpPr/>
          <p:nvPr userDrawn="1"/>
        </p:nvSpPr>
        <p:spPr>
          <a:xfrm>
            <a:off x="0" y="0"/>
            <a:ext cx="12192000" cy="518058"/>
          </a:xfrm>
          <a:prstGeom prst="rect">
            <a:avLst/>
          </a:prstGeom>
          <a:solidFill>
            <a:schemeClr val="bg1"/>
          </a:solidFill>
          <a:ln>
            <a:solidFill>
              <a:schemeClr val="bg1"/>
            </a:solidFill>
          </a:ln>
        </p:spPr>
        <p:style>
          <a:lnRef idx="0">
            <a:schemeClr val="lt1">
              <a:hueOff val="0"/>
              <a:satOff val="0"/>
              <a:lumOff val="0"/>
              <a:alphaOff val="0"/>
            </a:schemeClr>
          </a:lnRef>
          <a:fillRef idx="1">
            <a:schemeClr val="accent1">
              <a:tint val="50000"/>
              <a:hueOff val="0"/>
              <a:satOff val="0"/>
              <a:lumOff val="0"/>
              <a:alphaOff val="0"/>
            </a:schemeClr>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s-ES" dirty="0"/>
          </a:p>
        </p:txBody>
      </p:sp>
    </p:spTree>
    <p:extLst>
      <p:ext uri="{BB962C8B-B14F-4D97-AF65-F5344CB8AC3E}">
        <p14:creationId xmlns:p14="http://schemas.microsoft.com/office/powerpoint/2010/main" val="32981012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marL="0" marR="0" indent="0" algn="l" defTabSz="914400" rtl="0" eaLnBrk="1" fontAlgn="auto" latinLnBrk="0" hangingPunct="1">
        <a:lnSpc>
          <a:spcPct val="90000"/>
        </a:lnSpc>
        <a:spcBef>
          <a:spcPct val="0"/>
        </a:spcBef>
        <a:spcAft>
          <a:spcPts val="0"/>
        </a:spcAft>
        <a:buClrTx/>
        <a:buSzTx/>
        <a:buFontTx/>
        <a:buNone/>
        <a:tabLst/>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3DC8F-682A-4690-8A00-910631B22A51}"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spTree>
    <p:extLst>
      <p:ext uri="{BB962C8B-B14F-4D97-AF65-F5344CB8AC3E}">
        <p14:creationId xmlns:p14="http://schemas.microsoft.com/office/powerpoint/2010/main" val="15021283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3DC8F-682A-4690-8A00-910631B22A51}" type="slidenum">
              <a:rPr lang="es-CO" smtClean="0"/>
              <a:t>‹Nº›</a:t>
            </a:fld>
            <a:endParaRPr lang="es-CO" dirty="0"/>
          </a:p>
        </p:txBody>
      </p:sp>
      <p:sp>
        <p:nvSpPr>
          <p:cNvPr id="7"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smtClean="0"/>
              <a:t>Haga clic para modificar el estilo de título del patrón</a:t>
            </a:r>
            <a:endParaRPr lang="en-US" dirty="0"/>
          </a:p>
        </p:txBody>
      </p:sp>
      <p:pic>
        <p:nvPicPr>
          <p:cNvPr id="8" name="Imagen 7"/>
          <p:cNvPicPr>
            <a:picLocks noChangeAspect="1"/>
          </p:cNvPicPr>
          <p:nvPr/>
        </p:nvPicPr>
        <p:blipFill>
          <a:blip r:embed="rId13"/>
          <a:stretch>
            <a:fillRect/>
          </a:stretch>
        </p:blipFill>
        <p:spPr>
          <a:xfrm>
            <a:off x="1" y="-12614"/>
            <a:ext cx="12192000" cy="1201045"/>
          </a:xfrm>
          <a:prstGeom prst="rect">
            <a:avLst/>
          </a:prstGeom>
        </p:spPr>
      </p:pic>
      <p:pic>
        <p:nvPicPr>
          <p:cNvPr id="9" name="Imagen 8"/>
          <p:cNvPicPr>
            <a:picLocks noChangeAspect="1"/>
          </p:cNvPicPr>
          <p:nvPr/>
        </p:nvPicPr>
        <p:blipFill>
          <a:blip r:embed="rId14"/>
          <a:stretch>
            <a:fillRect/>
          </a:stretch>
        </p:blipFill>
        <p:spPr>
          <a:xfrm flipV="1">
            <a:off x="-1" y="0"/>
            <a:ext cx="12192001" cy="1268730"/>
          </a:xfrm>
          <a:prstGeom prst="rect">
            <a:avLst/>
          </a:prstGeom>
        </p:spPr>
      </p:pic>
      <p:pic>
        <p:nvPicPr>
          <p:cNvPr id="10" name="Imagen 9"/>
          <p:cNvPicPr>
            <a:picLocks noChangeAspect="1"/>
          </p:cNvPicPr>
          <p:nvPr/>
        </p:nvPicPr>
        <p:blipFill>
          <a:blip r:embed="rId15"/>
          <a:stretch>
            <a:fillRect/>
          </a:stretch>
        </p:blipFill>
        <p:spPr>
          <a:xfrm>
            <a:off x="10296525" y="106680"/>
            <a:ext cx="1895475" cy="1162050"/>
          </a:xfrm>
          <a:prstGeom prst="rect">
            <a:avLst/>
          </a:prstGeom>
        </p:spPr>
      </p:pic>
    </p:spTree>
    <p:extLst>
      <p:ext uri="{BB962C8B-B14F-4D97-AF65-F5344CB8AC3E}">
        <p14:creationId xmlns:p14="http://schemas.microsoft.com/office/powerpoint/2010/main" val="365754689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F3580-3C2A-4BF7-A6F2-99735AE51331}" type="datetimeFigureOut">
              <a:rPr lang="es-CO" smtClean="0"/>
              <a:t>16/05/2016</a:t>
            </a:fld>
            <a:endParaRPr lang="es-CO"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3DC8F-682A-4690-8A00-910631B22A51}" type="slidenum">
              <a:rPr lang="es-CO" smtClean="0"/>
              <a:t>‹Nº›</a:t>
            </a:fld>
            <a:endParaRPr lang="es-CO" dirty="0"/>
          </a:p>
        </p:txBody>
      </p:sp>
    </p:spTree>
    <p:extLst>
      <p:ext uri="{BB962C8B-B14F-4D97-AF65-F5344CB8AC3E}">
        <p14:creationId xmlns:p14="http://schemas.microsoft.com/office/powerpoint/2010/main" val="148015218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emf"/><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hyperlink" Target="http://mariagarciaesperon.blogspot.com/"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27.emf"/><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12.xml"/><Relationship Id="rId4" Type="http://schemas.openxmlformats.org/officeDocument/2006/relationships/image" Target="../media/image13.emf"/></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151253" y="2760185"/>
            <a:ext cx="4713962" cy="941796"/>
          </a:xfrm>
          <a:prstGeom prst="rect">
            <a:avLst/>
          </a:prstGeom>
        </p:spPr>
        <p:txBody>
          <a:bodyPr wrap="square">
            <a:spAutoFit/>
          </a:bodyPr>
          <a:lstStyle/>
          <a:p>
            <a:pPr algn="ctr">
              <a:lnSpc>
                <a:spcPct val="115000"/>
              </a:lnSpc>
              <a:spcAft>
                <a:spcPts val="0"/>
              </a:spcAft>
            </a:pPr>
            <a:r>
              <a:rPr lang="es-CO" sz="2400" b="1" dirty="0">
                <a:solidFill>
                  <a:srgbClr val="0070C0"/>
                </a:solidFill>
                <a:ea typeface="Calibri" panose="020F0502020204030204" pitchFamily="34" charset="0"/>
                <a:cs typeface="Times New Roman" panose="02020603050405020304" pitchFamily="18" charset="0"/>
              </a:rPr>
              <a:t>EQUIPOS EFECTIVOS DE TRABAJO</a:t>
            </a:r>
          </a:p>
          <a:p>
            <a:pPr algn="ctr">
              <a:lnSpc>
                <a:spcPct val="115000"/>
              </a:lnSpc>
              <a:spcAft>
                <a:spcPts val="0"/>
              </a:spcAft>
            </a:pPr>
            <a:endParaRPr lang="es-CO" sz="2400" dirty="0">
              <a:solidFill>
                <a:srgbClr val="058FCA"/>
              </a:solidFill>
              <a:effectLst/>
              <a:ea typeface="Calibri" panose="020F0502020204030204" pitchFamily="34" charset="0"/>
              <a:cs typeface="Times New Roman" panose="02020603050405020304" pitchFamily="18" charset="0"/>
            </a:endParaRPr>
          </a:p>
        </p:txBody>
      </p:sp>
      <p:pic>
        <p:nvPicPr>
          <p:cNvPr id="2" name="Imagen 1"/>
          <p:cNvPicPr>
            <a:picLocks noChangeAspect="1"/>
          </p:cNvPicPr>
          <p:nvPr/>
        </p:nvPicPr>
        <p:blipFill>
          <a:blip r:embed="rId3"/>
          <a:stretch>
            <a:fillRect/>
          </a:stretch>
        </p:blipFill>
        <p:spPr>
          <a:xfrm>
            <a:off x="0" y="-594"/>
            <a:ext cx="7031072" cy="6858594"/>
          </a:xfrm>
          <a:prstGeom prst="rect">
            <a:avLst/>
          </a:prstGeom>
        </p:spPr>
      </p:pic>
    </p:spTree>
    <p:extLst>
      <p:ext uri="{BB962C8B-B14F-4D97-AF65-F5344CB8AC3E}">
        <p14:creationId xmlns:p14="http://schemas.microsoft.com/office/powerpoint/2010/main" val="31213547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716998" y="1651539"/>
            <a:ext cx="2957974" cy="3649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Elipse 4"/>
          <p:cNvSpPr/>
          <p:nvPr/>
        </p:nvSpPr>
        <p:spPr>
          <a:xfrm>
            <a:off x="5207000" y="44474"/>
            <a:ext cx="889000" cy="889000"/>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7" name="Rectangle 4"/>
          <p:cNvSpPr>
            <a:spLocks noChangeArrowheads="1"/>
          </p:cNvSpPr>
          <p:nvPr/>
        </p:nvSpPr>
        <p:spPr bwMode="auto">
          <a:xfrm>
            <a:off x="-364791" y="-14056"/>
            <a:ext cx="520890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angle 4"/>
          <p:cNvSpPr>
            <a:spLocks noChangeArrowheads="1"/>
          </p:cNvSpPr>
          <p:nvPr/>
        </p:nvSpPr>
        <p:spPr bwMode="auto">
          <a:xfrm>
            <a:off x="-364791" y="1371600"/>
            <a:ext cx="28574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smtClean="0">
                <a:solidFill>
                  <a:srgbClr val="0070C0"/>
                </a:solidFill>
                <a:ea typeface="Calibri" panose="020F0502020204030204" pitchFamily="34" charset="0"/>
                <a:cs typeface="Times New Roman" panose="02020603050405020304" pitchFamily="18" charset="0"/>
              </a:rPr>
              <a:t>CONCLUSIONES</a:t>
            </a:r>
            <a:endParaRPr lang="es-CO" sz="2000" dirty="0" smtClean="0">
              <a:solidFill>
                <a:prstClr val="black"/>
              </a:solidFill>
              <a:latin typeface="Arial" panose="020B0604020202020204" pitchFamily="34" charset="0"/>
            </a:endParaRPr>
          </a:p>
        </p:txBody>
      </p:sp>
      <p:sp>
        <p:nvSpPr>
          <p:cNvPr id="3" name="CuadroTexto 2"/>
          <p:cNvSpPr txBox="1"/>
          <p:nvPr/>
        </p:nvSpPr>
        <p:spPr>
          <a:xfrm>
            <a:off x="159271" y="2028183"/>
            <a:ext cx="7211685" cy="3139321"/>
          </a:xfrm>
          <a:prstGeom prst="rect">
            <a:avLst/>
          </a:prstGeom>
          <a:noFill/>
          <a:ln>
            <a:solidFill>
              <a:schemeClr val="accent1"/>
            </a:solidFill>
          </a:ln>
        </p:spPr>
        <p:txBody>
          <a:bodyPr wrap="square" rtlCol="0">
            <a:spAutoFit/>
          </a:bodyPr>
          <a:lstStyle/>
          <a:p>
            <a:endParaRPr lang="es-CO" dirty="0" smtClean="0">
              <a:solidFill>
                <a:prstClr val="black"/>
              </a:solidFill>
            </a:endParaRPr>
          </a:p>
          <a:p>
            <a:endParaRPr lang="es-CO" dirty="0">
              <a:solidFill>
                <a:prstClr val="black"/>
              </a:solidFill>
            </a:endParaRPr>
          </a:p>
          <a:p>
            <a:endParaRPr lang="es-CO" dirty="0" smtClean="0">
              <a:solidFill>
                <a:prstClr val="black"/>
              </a:solidFill>
            </a:endParaRPr>
          </a:p>
          <a:p>
            <a:endParaRPr lang="es-CO" dirty="0">
              <a:solidFill>
                <a:prstClr val="black"/>
              </a:solidFill>
            </a:endParaRPr>
          </a:p>
          <a:p>
            <a:endParaRPr lang="es-CO" dirty="0" smtClean="0">
              <a:solidFill>
                <a:prstClr val="black"/>
              </a:solidFill>
            </a:endParaRPr>
          </a:p>
          <a:p>
            <a:endParaRPr lang="es-CO" dirty="0">
              <a:solidFill>
                <a:prstClr val="black"/>
              </a:solidFill>
            </a:endParaRPr>
          </a:p>
          <a:p>
            <a:endParaRPr lang="es-CO" dirty="0" smtClean="0">
              <a:solidFill>
                <a:prstClr val="black"/>
              </a:solidFill>
            </a:endParaRPr>
          </a:p>
          <a:p>
            <a:endParaRPr lang="es-CO" dirty="0">
              <a:solidFill>
                <a:prstClr val="black"/>
              </a:solidFill>
            </a:endParaRPr>
          </a:p>
          <a:p>
            <a:endParaRPr lang="es-CO" dirty="0" smtClean="0">
              <a:solidFill>
                <a:prstClr val="black"/>
              </a:solidFill>
            </a:endParaRPr>
          </a:p>
          <a:p>
            <a:endParaRPr lang="es-CO" dirty="0">
              <a:solidFill>
                <a:prstClr val="black"/>
              </a:solidFill>
            </a:endParaRPr>
          </a:p>
          <a:p>
            <a:endParaRPr lang="es-CO" dirty="0" smtClean="0">
              <a:solidFill>
                <a:prstClr val="black"/>
              </a:solidFill>
            </a:endParaRPr>
          </a:p>
        </p:txBody>
      </p:sp>
      <p:sp>
        <p:nvSpPr>
          <p:cNvPr id="2" name="CuadroTexto 1"/>
          <p:cNvSpPr txBox="1"/>
          <p:nvPr/>
        </p:nvSpPr>
        <p:spPr>
          <a:xfrm>
            <a:off x="159272" y="2028183"/>
            <a:ext cx="7211684" cy="3139321"/>
          </a:xfrm>
          <a:prstGeom prst="rect">
            <a:avLst/>
          </a:prstGeom>
          <a:noFill/>
        </p:spPr>
        <p:txBody>
          <a:bodyPr wrap="square" rtlCol="0">
            <a:spAutoFit/>
          </a:bodyPr>
          <a:lstStyle/>
          <a:p>
            <a:pPr marL="342900" indent="-342900" algn="just">
              <a:buFont typeface="Arial" panose="020B0604020202020204" pitchFamily="34" charset="0"/>
              <a:buChar char="•"/>
            </a:pPr>
            <a:r>
              <a:rPr lang="es-CO" sz="2000" b="1" dirty="0" smtClean="0">
                <a:ea typeface="Calibri" panose="020F0502020204030204" pitchFamily="34" charset="0"/>
                <a:cs typeface="Times New Roman" panose="02020603050405020304" pitchFamily="18" charset="0"/>
              </a:rPr>
              <a:t>¿</a:t>
            </a:r>
            <a:r>
              <a:rPr lang="es-CO" sz="2000" b="1" dirty="0">
                <a:ea typeface="Calibri" panose="020F0502020204030204" pitchFamily="34" charset="0"/>
                <a:cs typeface="Times New Roman" panose="02020603050405020304" pitchFamily="18" charset="0"/>
              </a:rPr>
              <a:t>Cómo actuaría usted?  Si durante el fin de semana, haciendo compras  en un supermercado con su familia, viera a PASCUAL en el mismo supermercado, Él está  haciendo la fila en una de las cajas y aun no lo ha visto a usted. </a:t>
            </a:r>
          </a:p>
          <a:p>
            <a:pPr marL="342900" indent="-342900" algn="just">
              <a:buFont typeface="Arial" panose="020B0604020202020204" pitchFamily="34" charset="0"/>
              <a:buChar char="•"/>
            </a:pPr>
            <a:r>
              <a:rPr lang="es-CO" sz="2000" b="1" dirty="0" smtClean="0">
                <a:ea typeface="Calibri" panose="020F0502020204030204" pitchFamily="34" charset="0"/>
                <a:cs typeface="Times New Roman" panose="02020603050405020304" pitchFamily="18" charset="0"/>
              </a:rPr>
              <a:t>¿</a:t>
            </a:r>
            <a:r>
              <a:rPr lang="es-CO" sz="2000" b="1" dirty="0">
                <a:ea typeface="Calibri" panose="020F0502020204030204" pitchFamily="34" charset="0"/>
                <a:cs typeface="Times New Roman" panose="02020603050405020304" pitchFamily="18" charset="0"/>
              </a:rPr>
              <a:t>Se lo presentaría a su familia?</a:t>
            </a:r>
          </a:p>
          <a:p>
            <a:pPr marL="342900" indent="-342900" algn="just">
              <a:buFont typeface="Arial" panose="020B0604020202020204" pitchFamily="34" charset="0"/>
              <a:buChar char="•"/>
            </a:pPr>
            <a:r>
              <a:rPr lang="es-CO" sz="2000" b="1" dirty="0" smtClean="0">
                <a:ea typeface="Calibri" panose="020F0502020204030204" pitchFamily="34" charset="0"/>
                <a:cs typeface="Times New Roman" panose="02020603050405020304" pitchFamily="18" charset="0"/>
              </a:rPr>
              <a:t>¿</a:t>
            </a:r>
            <a:r>
              <a:rPr lang="es-CO" sz="2000" b="1" dirty="0">
                <a:ea typeface="Calibri" panose="020F0502020204030204" pitchFamily="34" charset="0"/>
                <a:cs typeface="Times New Roman" panose="02020603050405020304" pitchFamily="18" charset="0"/>
              </a:rPr>
              <a:t>Le contaría a su familia; cómo Pascual, usa la llave del baño como instrumento de poder?:</a:t>
            </a:r>
          </a:p>
          <a:p>
            <a:pPr marL="342900" indent="-342900" algn="just">
              <a:buFont typeface="Arial" panose="020B0604020202020204" pitchFamily="34" charset="0"/>
              <a:buChar char="•"/>
            </a:pPr>
            <a:r>
              <a:rPr lang="es-CO" sz="2000" b="1" dirty="0" smtClean="0">
                <a:ea typeface="Calibri" panose="020F0502020204030204" pitchFamily="34" charset="0"/>
                <a:cs typeface="Times New Roman" panose="02020603050405020304" pitchFamily="18" charset="0"/>
              </a:rPr>
              <a:t>¿</a:t>
            </a:r>
            <a:r>
              <a:rPr lang="es-CO" sz="2000" b="1" dirty="0">
                <a:ea typeface="Calibri" panose="020F0502020204030204" pitchFamily="34" charset="0"/>
                <a:cs typeface="Times New Roman" panose="02020603050405020304" pitchFamily="18" charset="0"/>
              </a:rPr>
              <a:t>Se acercaría a Pascual?, ¿Qué valor como persona y compañero, tendría Pascual para usted en ese momento? </a:t>
            </a:r>
          </a:p>
          <a:p>
            <a:pPr algn="just"/>
            <a:endParaRPr lang="es-CO" dirty="0">
              <a:solidFill>
                <a:prstClr val="black"/>
              </a:solidFill>
            </a:endParaRPr>
          </a:p>
        </p:txBody>
      </p:sp>
      <p:sp>
        <p:nvSpPr>
          <p:cNvPr id="14" name="Text Box 14"/>
          <p:cNvSpPr txBox="1">
            <a:spLocks noChangeArrowheads="1"/>
          </p:cNvSpPr>
          <p:nvPr/>
        </p:nvSpPr>
        <p:spPr bwMode="auto">
          <a:xfrm>
            <a:off x="7624762" y="5131023"/>
            <a:ext cx="4475163"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eaLnBrk="1" hangingPunct="1">
              <a:spcAft>
                <a:spcPct val="0"/>
              </a:spcAft>
              <a:buFont typeface="Arial" panose="020B0604020202020204" pitchFamily="34" charset="0"/>
              <a:buNone/>
            </a:pPr>
            <a:r>
              <a:rPr lang="es-ES_tradnl" sz="1000" dirty="0" smtClean="0">
                <a:solidFill>
                  <a:schemeClr val="bg1">
                    <a:lumMod val="65000"/>
                  </a:schemeClr>
                </a:solidFill>
                <a:cs typeface="Arial" panose="020B0604020202020204" pitchFamily="34" charset="0"/>
              </a:rPr>
              <a:t>Adaptado de </a:t>
            </a:r>
            <a:r>
              <a:rPr lang="es-ES_tradnl" sz="1000" dirty="0">
                <a:solidFill>
                  <a:schemeClr val="bg1">
                    <a:lumMod val="65000"/>
                  </a:schemeClr>
                </a:solidFill>
                <a:cs typeface="Arial" panose="020B0604020202020204" pitchFamily="34" charset="0"/>
              </a:rPr>
              <a:t>http://jistoriasdesmith.blogspot.com/2010_06_01_archive.html</a:t>
            </a:r>
          </a:p>
        </p:txBody>
      </p:sp>
    </p:spTree>
    <p:extLst>
      <p:ext uri="{BB962C8B-B14F-4D97-AF65-F5344CB8AC3E}">
        <p14:creationId xmlns:p14="http://schemas.microsoft.com/office/powerpoint/2010/main" val="3965898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80330" y="3679365"/>
            <a:ext cx="10354961" cy="716463"/>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CO" sz="2000" b="1" dirty="0">
                <a:solidFill>
                  <a:schemeClr val="tx1"/>
                </a:solidFill>
                <a:ea typeface="Calibri" panose="020F0502020204030204" pitchFamily="34" charset="0"/>
                <a:cs typeface="Times New Roman" panose="02020603050405020304" pitchFamily="18" charset="0"/>
              </a:rPr>
              <a:t>¿Cómo identificar las etapas que siguen los equipos en su formación, hasta llegar a ser equipos efectivos de trabajo?</a:t>
            </a:r>
            <a:endParaRPr lang="es-CO" sz="2000" dirty="0">
              <a:solidFill>
                <a:schemeClr val="tx1"/>
              </a:solidFill>
              <a:effectLst/>
              <a:ea typeface="Calibri" panose="020F0502020204030204" pitchFamily="34" charset="0"/>
              <a:cs typeface="Times New Roman" panose="02020603050405020304" pitchFamily="18" charset="0"/>
            </a:endParaRPr>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7" name="Rectangle 4"/>
          <p:cNvSpPr>
            <a:spLocks noChangeArrowheads="1"/>
          </p:cNvSpPr>
          <p:nvPr/>
        </p:nvSpPr>
        <p:spPr bwMode="auto">
          <a:xfrm>
            <a:off x="210064" y="1642836"/>
            <a:ext cx="1123229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Así como no existen personas pequeñas ni vidas sin importancia, tampoco existe trabajo insignificante.</a:t>
            </a:r>
          </a:p>
          <a:p>
            <a:pPr lvl="0" algn="r" eaLnBrk="0" fontAlgn="base" hangingPunct="0">
              <a:spcBef>
                <a:spcPct val="0"/>
              </a:spcBef>
              <a:spcAft>
                <a:spcPct val="0"/>
              </a:spcAft>
            </a:pP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Elena Bonner</a:t>
            </a:r>
            <a:r>
              <a:rPr lang="es-CO" sz="20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a:t>
            </a:r>
            <a:endParaRPr kumimoji="0" lang="es-CO" sz="2000" b="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sz="2000" b="0" u="none" strike="noStrike" cap="none" normalizeH="0" baseline="0" dirty="0" smtClean="0">
              <a:ln>
                <a:noFill/>
              </a:ln>
              <a:solidFill>
                <a:schemeClr val="accent1">
                  <a:lumMod val="75000"/>
                </a:schemeClr>
              </a:solidFill>
              <a:effectLst/>
              <a:latin typeface="Arial" panose="020B0604020202020204" pitchFamily="34"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0" y="122614"/>
            <a:ext cx="4964308" cy="646331"/>
          </a:xfrm>
          <a:prstGeom prst="rect">
            <a:avLst/>
          </a:prstGeom>
        </p:spPr>
        <p:txBody>
          <a:bodyPr wrap="non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2.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Cuidado de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la palabra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Elipse 9"/>
          <p:cNvSpPr/>
          <p:nvPr/>
        </p:nvSpPr>
        <p:spPr>
          <a:xfrm>
            <a:off x="4964308" y="78633"/>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4023583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104503" y="-15815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ángulo 9"/>
          <p:cNvSpPr/>
          <p:nvPr/>
        </p:nvSpPr>
        <p:spPr>
          <a:xfrm>
            <a:off x="223773" y="-82544"/>
            <a:ext cx="4692784" cy="1200329"/>
          </a:xfrm>
          <a:prstGeom prst="rect">
            <a:avLst/>
          </a:prstGeom>
        </p:spPr>
        <p:txBody>
          <a:bodyPr wrap="squar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2.  Contextualización Cuidado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de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la palabra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5035827" y="83143"/>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7" name="3 Rectángulo"/>
          <p:cNvSpPr/>
          <p:nvPr/>
        </p:nvSpPr>
        <p:spPr>
          <a:xfrm>
            <a:off x="535004" y="1828800"/>
            <a:ext cx="3847425" cy="716463"/>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CO" sz="2000" b="1" dirty="0" smtClean="0">
                <a:solidFill>
                  <a:srgbClr val="0070C0"/>
                </a:solidFill>
                <a:ea typeface="Calibri" panose="020F0502020204030204" pitchFamily="34" charset="0"/>
                <a:cs typeface="Times New Roman" panose="02020603050405020304" pitchFamily="18" charset="0"/>
              </a:rPr>
              <a:t>CONSTRUCCIÓN </a:t>
            </a:r>
            <a:r>
              <a:rPr lang="es-CO" sz="2000" b="1" dirty="0">
                <a:solidFill>
                  <a:srgbClr val="0070C0"/>
                </a:solidFill>
                <a:ea typeface="Calibri" panose="020F0502020204030204" pitchFamily="34" charset="0"/>
                <a:cs typeface="Times New Roman" panose="02020603050405020304" pitchFamily="18" charset="0"/>
              </a:rPr>
              <a:t>GRUPO, EQUIPO Y EQUIPO EFECTIVO</a:t>
            </a:r>
            <a:endParaRPr lang="es-CO" sz="2000" dirty="0">
              <a:effectLst/>
              <a:ea typeface="Calibri" panose="020F0502020204030204" pitchFamily="34" charset="0"/>
              <a:cs typeface="Times New Roman" panose="02020603050405020304" pitchFamily="18" charset="0"/>
            </a:endParaRPr>
          </a:p>
        </p:txBody>
      </p:sp>
      <p:grpSp>
        <p:nvGrpSpPr>
          <p:cNvPr id="5" name="Grupo 4"/>
          <p:cNvGrpSpPr/>
          <p:nvPr/>
        </p:nvGrpSpPr>
        <p:grpSpPr>
          <a:xfrm>
            <a:off x="4665474" y="2929604"/>
            <a:ext cx="2135278" cy="1762466"/>
            <a:chOff x="1262781" y="3531826"/>
            <a:chExt cx="1350660" cy="1192246"/>
          </a:xfrm>
        </p:grpSpPr>
        <p:pic>
          <p:nvPicPr>
            <p:cNvPr id="32" name="Imagen 31"/>
            <p:cNvPicPr>
              <a:picLocks noChangeAspect="1"/>
            </p:cNvPicPr>
            <p:nvPr/>
          </p:nvPicPr>
          <p:blipFill>
            <a:blip r:embed="rId3"/>
            <a:stretch>
              <a:fillRect/>
            </a:stretch>
          </p:blipFill>
          <p:spPr>
            <a:xfrm>
              <a:off x="1262781" y="3531826"/>
              <a:ext cx="1250695" cy="1010973"/>
            </a:xfrm>
            <a:prstGeom prst="rect">
              <a:avLst/>
            </a:prstGeom>
          </p:spPr>
        </p:pic>
        <p:sp>
          <p:nvSpPr>
            <p:cNvPr id="33" name="Terminador 32"/>
            <p:cNvSpPr/>
            <p:nvPr/>
          </p:nvSpPr>
          <p:spPr>
            <a:xfrm>
              <a:off x="1307156" y="4512469"/>
              <a:ext cx="1306285" cy="211603"/>
            </a:xfrm>
            <a:prstGeom prst="flowChartTermina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smtClean="0">
                  <a:solidFill>
                    <a:prstClr val="black"/>
                  </a:solidFill>
                </a:rPr>
                <a:t>Equipo</a:t>
              </a:r>
              <a:endParaRPr lang="es-CO" sz="1100" dirty="0">
                <a:solidFill>
                  <a:prstClr val="black"/>
                </a:solidFill>
              </a:endParaRPr>
            </a:p>
          </p:txBody>
        </p:sp>
      </p:grpSp>
      <p:grpSp>
        <p:nvGrpSpPr>
          <p:cNvPr id="4" name="Grupo 3"/>
          <p:cNvGrpSpPr/>
          <p:nvPr/>
        </p:nvGrpSpPr>
        <p:grpSpPr>
          <a:xfrm>
            <a:off x="7722195" y="1076453"/>
            <a:ext cx="3338460" cy="2937620"/>
            <a:chOff x="2902682" y="2964960"/>
            <a:chExt cx="2363591" cy="2231046"/>
          </a:xfrm>
        </p:grpSpPr>
        <p:sp>
          <p:nvSpPr>
            <p:cNvPr id="25" name="Elipse 24"/>
            <p:cNvSpPr/>
            <p:nvPr/>
          </p:nvSpPr>
          <p:spPr>
            <a:xfrm>
              <a:off x="3030344" y="2964960"/>
              <a:ext cx="2140113" cy="2231046"/>
            </a:xfrm>
            <a:prstGeom prst="ellipse">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31" name="Imagen 30"/>
            <p:cNvPicPr>
              <a:picLocks noChangeAspect="1"/>
            </p:cNvPicPr>
            <p:nvPr/>
          </p:nvPicPr>
          <p:blipFill>
            <a:blip r:embed="rId4"/>
            <a:stretch>
              <a:fillRect/>
            </a:stretch>
          </p:blipFill>
          <p:spPr>
            <a:xfrm>
              <a:off x="3391706" y="3261450"/>
              <a:ext cx="1403133" cy="1044728"/>
            </a:xfrm>
            <a:prstGeom prst="rect">
              <a:avLst/>
            </a:prstGeom>
          </p:spPr>
        </p:pic>
        <p:sp>
          <p:nvSpPr>
            <p:cNvPr id="34" name="Terminador 33"/>
            <p:cNvSpPr/>
            <p:nvPr/>
          </p:nvSpPr>
          <p:spPr>
            <a:xfrm>
              <a:off x="3442004" y="4275569"/>
              <a:ext cx="1306285" cy="211603"/>
            </a:xfrm>
            <a:prstGeom prst="flowChartTerminator">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100" dirty="0" smtClean="0">
                  <a:solidFill>
                    <a:prstClr val="black"/>
                  </a:solidFill>
                </a:rPr>
                <a:t>Equipo efectivo</a:t>
              </a:r>
              <a:endParaRPr lang="es-CO" sz="1100" dirty="0">
                <a:solidFill>
                  <a:prstClr val="black"/>
                </a:solidFill>
              </a:endParaRPr>
            </a:p>
          </p:txBody>
        </p:sp>
        <p:sp>
          <p:nvSpPr>
            <p:cNvPr id="35" name="CuadroTexto 34"/>
            <p:cNvSpPr txBox="1"/>
            <p:nvPr/>
          </p:nvSpPr>
          <p:spPr>
            <a:xfrm>
              <a:off x="2902682" y="4419306"/>
              <a:ext cx="2363591" cy="738664"/>
            </a:xfrm>
            <a:prstGeom prst="rect">
              <a:avLst/>
            </a:prstGeom>
            <a:noFill/>
          </p:spPr>
          <p:txBody>
            <a:bodyPr wrap="square" rtlCol="0">
              <a:spAutoFit/>
            </a:bodyPr>
            <a:lstStyle/>
            <a:p>
              <a:pPr algn="ctr"/>
              <a:r>
                <a:rPr lang="es-CO" sz="1200" dirty="0" smtClean="0">
                  <a:solidFill>
                    <a:prstClr val="black"/>
                  </a:solidFill>
                </a:rPr>
                <a:t>Eskipian   </a:t>
              </a:r>
              <a:r>
                <a:rPr lang="es-CO" dirty="0" smtClean="0">
                  <a:solidFill>
                    <a:srgbClr val="FF0000"/>
                  </a:solidFill>
                </a:rPr>
                <a:t>+ </a:t>
              </a:r>
              <a:r>
                <a:rPr lang="es-CO" sz="1200" dirty="0" smtClean="0">
                  <a:solidFill>
                    <a:prstClr val="black"/>
                  </a:solidFill>
                </a:rPr>
                <a:t>Efficientia</a:t>
              </a:r>
            </a:p>
            <a:p>
              <a:pPr algn="ctr"/>
              <a:r>
                <a:rPr lang="es-CO" sz="1200" dirty="0" smtClean="0">
                  <a:solidFill>
                    <a:prstClr val="black"/>
                  </a:solidFill>
                </a:rPr>
                <a:t>Navegar contando </a:t>
              </a:r>
            </a:p>
            <a:p>
              <a:pPr algn="ctr"/>
              <a:r>
                <a:rPr lang="es-CO" sz="1200" dirty="0" smtClean="0">
                  <a:solidFill>
                    <a:prstClr val="black"/>
                  </a:solidFill>
                </a:rPr>
                <a:t>con el otro</a:t>
              </a:r>
              <a:endParaRPr lang="es-CO" sz="1200" dirty="0">
                <a:solidFill>
                  <a:prstClr val="black"/>
                </a:solidFill>
              </a:endParaRPr>
            </a:p>
          </p:txBody>
        </p:sp>
      </p:grpSp>
      <p:pic>
        <p:nvPicPr>
          <p:cNvPr id="3" name="Imagen 2"/>
          <p:cNvPicPr>
            <a:picLocks noChangeAspect="1"/>
          </p:cNvPicPr>
          <p:nvPr/>
        </p:nvPicPr>
        <p:blipFill>
          <a:blip r:embed="rId5"/>
          <a:stretch>
            <a:fillRect/>
          </a:stretch>
        </p:blipFill>
        <p:spPr>
          <a:xfrm>
            <a:off x="711939" y="3906866"/>
            <a:ext cx="2054272" cy="1279495"/>
          </a:xfrm>
          <a:prstGeom prst="rect">
            <a:avLst/>
          </a:prstGeom>
        </p:spPr>
      </p:pic>
      <p:pic>
        <p:nvPicPr>
          <p:cNvPr id="39" name="Imagen 38"/>
          <p:cNvPicPr/>
          <p:nvPr/>
        </p:nvPicPr>
        <p:blipFill>
          <a:blip r:embed="rId6">
            <a:extLst>
              <a:ext uri="{28A0092B-C50C-407E-A947-70E740481C1C}">
                <a14:useLocalDpi xmlns:a14="http://schemas.microsoft.com/office/drawing/2010/main" val="0"/>
              </a:ext>
            </a:extLst>
          </a:blip>
          <a:srcRect/>
          <a:stretch>
            <a:fillRect/>
          </a:stretch>
        </p:blipFill>
        <p:spPr bwMode="auto">
          <a:xfrm>
            <a:off x="336546" y="5424848"/>
            <a:ext cx="4244340" cy="409575"/>
          </a:xfrm>
          <a:prstGeom prst="rect">
            <a:avLst/>
          </a:prstGeom>
          <a:noFill/>
          <a:ln>
            <a:noFill/>
          </a:ln>
        </p:spPr>
      </p:pic>
      <p:pic>
        <p:nvPicPr>
          <p:cNvPr id="41" name="Imagen 40"/>
          <p:cNvPicPr/>
          <p:nvPr/>
        </p:nvPicPr>
        <p:blipFill>
          <a:blip r:embed="rId7">
            <a:extLst>
              <a:ext uri="{28A0092B-C50C-407E-A947-70E740481C1C}">
                <a14:useLocalDpi xmlns:a14="http://schemas.microsoft.com/office/drawing/2010/main" val="0"/>
              </a:ext>
            </a:extLst>
          </a:blip>
          <a:srcRect/>
          <a:stretch>
            <a:fillRect/>
          </a:stretch>
        </p:blipFill>
        <p:spPr bwMode="auto">
          <a:xfrm>
            <a:off x="3612608" y="4841241"/>
            <a:ext cx="3943985" cy="368300"/>
          </a:xfrm>
          <a:prstGeom prst="rect">
            <a:avLst/>
          </a:prstGeom>
          <a:noFill/>
          <a:ln>
            <a:noFill/>
          </a:ln>
        </p:spPr>
      </p:pic>
      <p:pic>
        <p:nvPicPr>
          <p:cNvPr id="42" name="Imagen 41"/>
          <p:cNvPicPr>
            <a:picLocks noChangeAspect="1"/>
          </p:cNvPicPr>
          <p:nvPr/>
        </p:nvPicPr>
        <p:blipFill>
          <a:blip r:embed="rId8"/>
          <a:stretch>
            <a:fillRect/>
          </a:stretch>
        </p:blipFill>
        <p:spPr>
          <a:xfrm>
            <a:off x="7320919" y="4163029"/>
            <a:ext cx="5130395" cy="602264"/>
          </a:xfrm>
          <a:prstGeom prst="rect">
            <a:avLst/>
          </a:prstGeom>
        </p:spPr>
      </p:pic>
    </p:spTree>
    <p:extLst>
      <p:ext uri="{BB962C8B-B14F-4D97-AF65-F5344CB8AC3E}">
        <p14:creationId xmlns:p14="http://schemas.microsoft.com/office/powerpoint/2010/main" val="2987615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670126" y="121013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7" name="Rectangle 4"/>
          <p:cNvSpPr>
            <a:spLocks noChangeArrowheads="1"/>
          </p:cNvSpPr>
          <p:nvPr/>
        </p:nvSpPr>
        <p:spPr bwMode="auto">
          <a:xfrm>
            <a:off x="-58516" y="-97914"/>
            <a:ext cx="490338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2.  Construyendo el cuidado de la palabra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239531" y="1371600"/>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OBJETIVO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2365" y="1771710"/>
            <a:ext cx="11752573" cy="707886"/>
          </a:xfrm>
          <a:prstGeom prst="rect">
            <a:avLst/>
          </a:prstGeom>
          <a:noFill/>
          <a:ln>
            <a:solidFill>
              <a:schemeClr val="accent1"/>
            </a:solidFill>
          </a:ln>
        </p:spPr>
        <p:txBody>
          <a:bodyPr wrap="square" rtlCol="0">
            <a:spAutoFit/>
          </a:bodyPr>
          <a:lstStyle/>
          <a:p>
            <a:r>
              <a:rPr lang="es-CO" sz="2000" b="1" dirty="0">
                <a:latin typeface="Calibri" panose="020F0502020204030204" pitchFamily="34" charset="0"/>
                <a:ea typeface="Calibri" panose="020F0502020204030204" pitchFamily="34" charset="0"/>
                <a:cs typeface="Times New Roman" panose="02020603050405020304" pitchFamily="18" charset="0"/>
              </a:rPr>
              <a:t>Identificar a qué grupos pertenezco, que no me aportan a mi desarrollo y a cuales equipos pertenezco, que me aportan a mi desarrollo personal y profesional</a:t>
            </a:r>
            <a:r>
              <a:rPr lang="es-CO" sz="2000" b="1" dirty="0" smtClean="0">
                <a:latin typeface="Calibri" panose="020F0502020204030204" pitchFamily="34" charset="0"/>
                <a:ea typeface="Calibri" panose="020F0502020204030204" pitchFamily="34" charset="0"/>
                <a:cs typeface="Times New Roman" panose="02020603050405020304" pitchFamily="18" charset="0"/>
              </a:rPr>
              <a:t>.</a:t>
            </a:r>
            <a:endParaRPr lang="es-CO" dirty="0"/>
          </a:p>
        </p:txBody>
      </p:sp>
      <p:sp>
        <p:nvSpPr>
          <p:cNvPr id="11" name="Rectangle 4"/>
          <p:cNvSpPr>
            <a:spLocks noChangeArrowheads="1"/>
          </p:cNvSpPr>
          <p:nvPr/>
        </p:nvSpPr>
        <p:spPr bwMode="auto">
          <a:xfrm>
            <a:off x="-58516" y="2973545"/>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PASO A PASO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12" name="CuadroTexto 11"/>
          <p:cNvSpPr txBox="1"/>
          <p:nvPr/>
        </p:nvSpPr>
        <p:spPr>
          <a:xfrm>
            <a:off x="136871" y="3391496"/>
            <a:ext cx="5349529" cy="2554545"/>
          </a:xfrm>
          <a:prstGeom prst="rect">
            <a:avLst/>
          </a:prstGeom>
          <a:noFill/>
          <a:ln>
            <a:solidFill>
              <a:schemeClr val="accent1"/>
            </a:solidFill>
          </a:ln>
        </p:spPr>
        <p:txBody>
          <a:bodyPr wrap="square" rtlCol="0">
            <a:spAutoFit/>
          </a:bodyPr>
          <a:lstStyle/>
          <a:p>
            <a:pPr algn="just"/>
            <a:r>
              <a:rPr lang="es-CO" sz="2000" b="1" dirty="0">
                <a:latin typeface="Calibri" panose="020F0502020204030204" pitchFamily="34" charset="0"/>
                <a:ea typeface="Calibri" panose="020F0502020204030204" pitchFamily="34" charset="0"/>
                <a:cs typeface="Times New Roman" panose="02020603050405020304" pitchFamily="18" charset="0"/>
              </a:rPr>
              <a:t>En siguiente gráfico, registrar los grupos a los cuales pertenezco actualmente y los equipos a que pertenezco, (Teniendo en cuenta la definición de grupo del antiguo germano kropf, cuyo significado original es bulto o buche y de Equipo, skipian o navegar que se interpreta como navegar hacia el alcance de objetivos que permite crecer).</a:t>
            </a:r>
          </a:p>
        </p:txBody>
      </p:sp>
      <p:sp>
        <p:nvSpPr>
          <p:cNvPr id="13" name="Elipse 12"/>
          <p:cNvSpPr/>
          <p:nvPr/>
        </p:nvSpPr>
        <p:spPr>
          <a:xfrm>
            <a:off x="4844866" y="6979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pic>
        <p:nvPicPr>
          <p:cNvPr id="14" name="Imagen 13"/>
          <p:cNvPicPr/>
          <p:nvPr/>
        </p:nvPicPr>
        <p:blipFill>
          <a:blip r:embed="rId3">
            <a:extLst>
              <a:ext uri="{28A0092B-C50C-407E-A947-70E740481C1C}">
                <a14:useLocalDpi xmlns:a14="http://schemas.microsoft.com/office/drawing/2010/main" val="0"/>
              </a:ext>
            </a:extLst>
          </a:blip>
          <a:srcRect/>
          <a:stretch>
            <a:fillRect/>
          </a:stretch>
        </p:blipFill>
        <p:spPr bwMode="auto">
          <a:xfrm>
            <a:off x="5687293" y="2692531"/>
            <a:ext cx="5865370" cy="3529849"/>
          </a:xfrm>
          <a:prstGeom prst="rect">
            <a:avLst/>
          </a:prstGeom>
          <a:noFill/>
        </p:spPr>
      </p:pic>
    </p:spTree>
    <p:extLst>
      <p:ext uri="{BB962C8B-B14F-4D97-AF65-F5344CB8AC3E}">
        <p14:creationId xmlns:p14="http://schemas.microsoft.com/office/powerpoint/2010/main" val="3146678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130615" y="1426457"/>
            <a:ext cx="28574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CONCLUSIONES</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4081346" y="1559839"/>
            <a:ext cx="7763591" cy="3693319"/>
          </a:xfrm>
          <a:prstGeom prst="rect">
            <a:avLst/>
          </a:prstGeom>
          <a:noFill/>
          <a:ln>
            <a:solidFill>
              <a:schemeClr val="accent1"/>
            </a:solidFill>
          </a:ln>
        </p:spPr>
        <p:txBody>
          <a:bodyPr wrap="square" rtlCol="0">
            <a:spAutoFit/>
          </a:bodyPr>
          <a:lstStyle/>
          <a:p>
            <a:pPr algn="just"/>
            <a:r>
              <a:rPr lang="es-CO" b="1" dirty="0">
                <a:latin typeface="Calibri" panose="020F0502020204030204" pitchFamily="34" charset="0"/>
                <a:ea typeface="Calibri" panose="020F0502020204030204" pitchFamily="34" charset="0"/>
                <a:cs typeface="Times New Roman" panose="02020603050405020304" pitchFamily="18" charset="0"/>
              </a:rPr>
              <a:t>Reflexione sobre las siguientes pregunta e implemente un debate con los compañeros sobre las siguientes preguntas:</a:t>
            </a:r>
          </a:p>
          <a:p>
            <a:pPr marL="342900" indent="-342900" algn="just">
              <a:buFont typeface="Arial" panose="020B0604020202020204" pitchFamily="34" charset="0"/>
              <a:buChar char="•"/>
            </a:pPr>
            <a:r>
              <a:rPr lang="es-CO" b="1" dirty="0" smtClean="0">
                <a:latin typeface="Calibri" panose="020F0502020204030204" pitchFamily="34" charset="0"/>
                <a:ea typeface="Calibri" panose="020F0502020204030204" pitchFamily="34" charset="0"/>
                <a:cs typeface="Times New Roman" panose="02020603050405020304" pitchFamily="18" charset="0"/>
              </a:rPr>
              <a:t>¿</a:t>
            </a:r>
            <a:r>
              <a:rPr lang="es-CO" b="1" dirty="0">
                <a:latin typeface="Calibri" panose="020F0502020204030204" pitchFamily="34" charset="0"/>
                <a:ea typeface="Calibri" panose="020F0502020204030204" pitchFamily="34" charset="0"/>
                <a:cs typeface="Times New Roman" panose="02020603050405020304" pitchFamily="18" charset="0"/>
              </a:rPr>
              <a:t>Cuántos de los grupos a los que pertenezco, me permiten crecer y mejorar como persona?</a:t>
            </a:r>
          </a:p>
          <a:p>
            <a:pPr marL="342900" indent="-342900" algn="just">
              <a:buFont typeface="Arial" panose="020B0604020202020204" pitchFamily="34" charset="0"/>
              <a:buChar char="•"/>
            </a:pPr>
            <a:r>
              <a:rPr lang="es-CO" b="1" dirty="0" smtClean="0">
                <a:latin typeface="Calibri" panose="020F0502020204030204" pitchFamily="34" charset="0"/>
                <a:ea typeface="Calibri" panose="020F0502020204030204" pitchFamily="34" charset="0"/>
                <a:cs typeface="Times New Roman" panose="02020603050405020304" pitchFamily="18" charset="0"/>
              </a:rPr>
              <a:t>¿</a:t>
            </a:r>
            <a:r>
              <a:rPr lang="es-CO" b="1" dirty="0">
                <a:latin typeface="Calibri" panose="020F0502020204030204" pitchFamily="34" charset="0"/>
                <a:ea typeface="Calibri" panose="020F0502020204030204" pitchFamily="34" charset="0"/>
                <a:cs typeface="Times New Roman" panose="02020603050405020304" pitchFamily="18" charset="0"/>
              </a:rPr>
              <a:t>A cuántos equipos me encuentro vinculado permanentemente y a cuantos grupos?</a:t>
            </a:r>
          </a:p>
          <a:p>
            <a:pPr marL="342900" indent="-342900" algn="just">
              <a:buFont typeface="Arial" panose="020B0604020202020204" pitchFamily="34" charset="0"/>
              <a:buChar char="•"/>
            </a:pPr>
            <a:r>
              <a:rPr lang="es-CO" b="1" dirty="0" smtClean="0">
                <a:latin typeface="Calibri" panose="020F0502020204030204" pitchFamily="34" charset="0"/>
                <a:ea typeface="Calibri" panose="020F0502020204030204" pitchFamily="34" charset="0"/>
                <a:cs typeface="Times New Roman" panose="02020603050405020304" pitchFamily="18" charset="0"/>
              </a:rPr>
              <a:t>¿</a:t>
            </a:r>
            <a:r>
              <a:rPr lang="es-CO" b="1" dirty="0">
                <a:latin typeface="Calibri" panose="020F0502020204030204" pitchFamily="34" charset="0"/>
                <a:ea typeface="Calibri" panose="020F0502020204030204" pitchFamily="34" charset="0"/>
                <a:cs typeface="Times New Roman" panose="02020603050405020304" pitchFamily="18" charset="0"/>
              </a:rPr>
              <a:t>Puedo asumir este reto, que debo aplicar todos los días? ya que conozco la diferencia del origen y significado de la palabra grupo y equipo; Cuando me refiera  a las personas que componen una área o que están articuladas en un objetivo común, usare la palabra “EQUIPO” y disminuiré el uso de la palabra Grupo. Para recordar este principio escribiré la palabra “EQUIPO” en un papel y lo pegare en mi puesto de trabajo, y así, empezar a sensibilizarse  sobre los beneficios de trabajo en Equipo. </a:t>
            </a:r>
          </a:p>
        </p:txBody>
      </p:sp>
      <p:sp>
        <p:nvSpPr>
          <p:cNvPr id="12" name="CuadroTexto 11"/>
          <p:cNvSpPr txBox="1"/>
          <p:nvPr/>
        </p:nvSpPr>
        <p:spPr>
          <a:xfrm>
            <a:off x="92364" y="5558926"/>
            <a:ext cx="11752573" cy="400110"/>
          </a:xfrm>
          <a:prstGeom prst="rect">
            <a:avLst/>
          </a:prstGeom>
          <a:noFill/>
          <a:ln>
            <a:solidFill>
              <a:schemeClr val="accent1"/>
            </a:solidFill>
          </a:ln>
        </p:spPr>
        <p:txBody>
          <a:bodyPr wrap="square" rtlCol="0">
            <a:spAutoFit/>
          </a:bodyPr>
          <a:lstStyle/>
          <a:p>
            <a:pPr algn="ctr"/>
            <a:r>
              <a:rPr lang="es-ES" sz="2000" b="1" dirty="0">
                <a:solidFill>
                  <a:srgbClr val="0070C0"/>
                </a:solidFill>
              </a:rPr>
              <a:t>Ahora estas en capacidad de continuar el recorrido para el momento 2  “cuidado </a:t>
            </a:r>
            <a:r>
              <a:rPr lang="es-ES" sz="2000" b="1" dirty="0" smtClean="0">
                <a:solidFill>
                  <a:srgbClr val="0070C0"/>
                </a:solidFill>
              </a:rPr>
              <a:t>del entorno” </a:t>
            </a:r>
            <a:endParaRPr lang="es-CO" sz="2000" dirty="0">
              <a:solidFill>
                <a:srgbClr val="0070C0"/>
              </a:solidFill>
            </a:endParaRPr>
          </a:p>
        </p:txBody>
      </p:sp>
      <p:sp>
        <p:nvSpPr>
          <p:cNvPr id="9" name="Rectangle 4"/>
          <p:cNvSpPr>
            <a:spLocks noChangeArrowheads="1"/>
          </p:cNvSpPr>
          <p:nvPr/>
        </p:nvSpPr>
        <p:spPr bwMode="auto">
          <a:xfrm>
            <a:off x="92364" y="-33166"/>
            <a:ext cx="505392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2.  Construyendo el cuidado de la palabra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5207000" y="84114"/>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pic>
        <p:nvPicPr>
          <p:cNvPr id="2" name="Imagen 1"/>
          <p:cNvPicPr>
            <a:picLocks noChangeAspect="1"/>
          </p:cNvPicPr>
          <p:nvPr/>
        </p:nvPicPr>
        <p:blipFill>
          <a:blip r:embed="rId3"/>
          <a:stretch>
            <a:fillRect/>
          </a:stretch>
        </p:blipFill>
        <p:spPr>
          <a:xfrm>
            <a:off x="184731" y="1922249"/>
            <a:ext cx="3394810" cy="2906229"/>
          </a:xfrm>
          <a:prstGeom prst="rect">
            <a:avLst/>
          </a:prstGeom>
        </p:spPr>
      </p:pic>
      <p:sp>
        <p:nvSpPr>
          <p:cNvPr id="13" name="Text Box 14"/>
          <p:cNvSpPr txBox="1">
            <a:spLocks noChangeArrowheads="1"/>
          </p:cNvSpPr>
          <p:nvPr/>
        </p:nvSpPr>
        <p:spPr bwMode="auto">
          <a:xfrm>
            <a:off x="184731" y="5059821"/>
            <a:ext cx="3662440" cy="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eaLnBrk="1" hangingPunct="1">
              <a:spcAft>
                <a:spcPct val="0"/>
              </a:spcAft>
              <a:buFont typeface="Arial" panose="020B0604020202020204" pitchFamily="34" charset="0"/>
              <a:buNone/>
            </a:pPr>
            <a:r>
              <a:rPr lang="es-ES_tradnl" sz="1000" dirty="0" smtClean="0">
                <a:solidFill>
                  <a:schemeClr val="bg1">
                    <a:lumMod val="65000"/>
                  </a:schemeClr>
                </a:solidFill>
                <a:cs typeface="Arial" panose="020B0604020202020204" pitchFamily="34" charset="0"/>
              </a:rPr>
              <a:t>Adaptado de </a:t>
            </a:r>
            <a:r>
              <a:rPr lang="es-ES_tradnl" sz="1000" dirty="0">
                <a:solidFill>
                  <a:schemeClr val="bg1">
                    <a:lumMod val="65000"/>
                  </a:schemeClr>
                </a:solidFill>
                <a:cs typeface="Arial" panose="020B0604020202020204" pitchFamily="34" charset="0"/>
                <a:hlinkClick r:id="rId4"/>
              </a:rPr>
              <a:t>http://</a:t>
            </a:r>
            <a:r>
              <a:rPr lang="es-ES_tradnl" sz="1000" dirty="0" smtClean="0">
                <a:solidFill>
                  <a:schemeClr val="bg1">
                    <a:lumMod val="65000"/>
                  </a:schemeClr>
                </a:solidFill>
                <a:cs typeface="Arial" panose="020B0604020202020204" pitchFamily="34" charset="0"/>
                <a:hlinkClick r:id="rId4"/>
              </a:rPr>
              <a:t>mariagarciaesperon.blogspot.com</a:t>
            </a:r>
            <a:endParaRPr lang="es-ES_tradnl" sz="1000" dirty="0" smtClean="0">
              <a:solidFill>
                <a:schemeClr val="bg1">
                  <a:lumMod val="65000"/>
                </a:schemeClr>
              </a:solidFill>
              <a:cs typeface="Arial" panose="020B0604020202020204" pitchFamily="34" charset="0"/>
            </a:endParaRPr>
          </a:p>
          <a:p>
            <a:pPr eaLnBrk="1" hangingPunct="1">
              <a:spcAft>
                <a:spcPct val="0"/>
              </a:spcAft>
              <a:buFont typeface="Arial" panose="020B0604020202020204" pitchFamily="34" charset="0"/>
              <a:buNone/>
            </a:pPr>
            <a:r>
              <a:rPr lang="es-ES_tradnl" sz="1000" dirty="0" smtClean="0">
                <a:solidFill>
                  <a:schemeClr val="bg1">
                    <a:lumMod val="65000"/>
                  </a:schemeClr>
                </a:solidFill>
                <a:cs typeface="Arial" panose="020B0604020202020204" pitchFamily="34" charset="0"/>
              </a:rPr>
              <a:t>/</a:t>
            </a:r>
            <a:r>
              <a:rPr lang="es-ES_tradnl" sz="1000" dirty="0">
                <a:solidFill>
                  <a:schemeClr val="bg1">
                    <a:lumMod val="65000"/>
                  </a:schemeClr>
                </a:solidFill>
                <a:cs typeface="Arial" panose="020B0604020202020204" pitchFamily="34" charset="0"/>
              </a:rPr>
              <a:t>2010/04/caminos-para-aventurarse-eva-alonso.html</a:t>
            </a:r>
          </a:p>
        </p:txBody>
      </p:sp>
    </p:spTree>
    <p:extLst>
      <p:ext uri="{BB962C8B-B14F-4D97-AF65-F5344CB8AC3E}">
        <p14:creationId xmlns:p14="http://schemas.microsoft.com/office/powerpoint/2010/main" val="924655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311230" y="4159168"/>
            <a:ext cx="9287692" cy="716463"/>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CO" sz="2000" b="1" dirty="0" smtClean="0">
                <a:solidFill>
                  <a:schemeClr val="tx1"/>
                </a:solidFill>
                <a:ea typeface="Calibri" panose="020F0502020204030204" pitchFamily="34" charset="0"/>
                <a:cs typeface="Times New Roman" panose="02020603050405020304" pitchFamily="18" charset="0"/>
              </a:rPr>
              <a:t>¿</a:t>
            </a:r>
            <a:r>
              <a:rPr lang="es-CO" sz="2000" b="1" dirty="0">
                <a:solidFill>
                  <a:schemeClr val="tx1"/>
                </a:solidFill>
                <a:ea typeface="Calibri" panose="020F0502020204030204" pitchFamily="34" charset="0"/>
                <a:cs typeface="Times New Roman" panose="02020603050405020304" pitchFamily="18" charset="0"/>
              </a:rPr>
              <a:t>Cómo se pueden identificar las características de los equipos efectivos de trabajo en comparación con los grupos de trabajo</a:t>
            </a:r>
            <a:r>
              <a:rPr lang="es-CO" sz="2000" b="1" dirty="0" smtClean="0">
                <a:solidFill>
                  <a:schemeClr val="tx1"/>
                </a:solidFill>
                <a:ea typeface="Calibri" panose="020F0502020204030204" pitchFamily="34" charset="0"/>
                <a:cs typeface="Times New Roman" panose="02020603050405020304" pitchFamily="18" charset="0"/>
              </a:rPr>
              <a:t>?</a:t>
            </a:r>
            <a:endParaRPr lang="es-CO" sz="2000" dirty="0">
              <a:solidFill>
                <a:schemeClr val="tx1"/>
              </a:solidFill>
              <a:effectLst/>
              <a:ea typeface="Calibri" panose="020F0502020204030204" pitchFamily="34" charset="0"/>
              <a:cs typeface="Times New Roman" panose="02020603050405020304" pitchFamily="18" charset="0"/>
            </a:endParaRPr>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7" name="Rectangle 4"/>
          <p:cNvSpPr>
            <a:spLocks noChangeArrowheads="1"/>
          </p:cNvSpPr>
          <p:nvPr/>
        </p:nvSpPr>
        <p:spPr bwMode="auto">
          <a:xfrm>
            <a:off x="708427" y="1949776"/>
            <a:ext cx="10493298"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El aprendizaje en equipo es el proceso de alinear y desarrollar la capacidad del equipo para crear los resultados deseados por sus integrantes. Se construye sobre la disciplina del desarrollo de una visión compartida. También se construye con maestría personal. </a:t>
            </a:r>
            <a:endParaRPr lang="es-CO" sz="20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r" eaLnBrk="0" fontAlgn="base" hangingPunct="0">
              <a:spcBef>
                <a:spcPct val="0"/>
              </a:spcBef>
              <a:spcAft>
                <a:spcPct val="0"/>
              </a:spcAft>
            </a:pPr>
            <a:r>
              <a:rPr lang="es-CO" sz="20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Peter Senge</a:t>
            </a:r>
            <a:endParaRPr kumimoji="0" lang="es-CO" sz="2000" b="0" u="none" strike="noStrike" cap="none" normalizeH="0" baseline="0" dirty="0" smtClean="0">
              <a:ln>
                <a:noFill/>
              </a:ln>
              <a:solidFill>
                <a:schemeClr val="accent1">
                  <a:lumMod val="75000"/>
                </a:schemeClr>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CO" sz="2000" b="0" u="none" strike="noStrike" cap="none" normalizeH="0" baseline="0" dirty="0" smtClean="0">
              <a:ln>
                <a:noFill/>
              </a:ln>
              <a:effectLst/>
              <a:latin typeface="Arial" panose="020B0604020202020204" pitchFamily="34"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108303" y="228600"/>
            <a:ext cx="4726807" cy="646331"/>
          </a:xfrm>
          <a:prstGeom prst="rect">
            <a:avLst/>
          </a:prstGeom>
        </p:spPr>
        <p:txBody>
          <a:bodyPr wrap="non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3</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Cuidado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del entorno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4943413" y="10726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27719448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ángulo 9"/>
          <p:cNvSpPr/>
          <p:nvPr/>
        </p:nvSpPr>
        <p:spPr>
          <a:xfrm>
            <a:off x="104504" y="-62129"/>
            <a:ext cx="4235268" cy="1200329"/>
          </a:xfrm>
          <a:prstGeom prst="rect">
            <a:avLst/>
          </a:prstGeom>
        </p:spPr>
        <p:txBody>
          <a:bodyPr wrap="squar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3</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Contextualización Cuidado  del entorno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Elipse 6"/>
          <p:cNvSpPr/>
          <p:nvPr/>
        </p:nvSpPr>
        <p:spPr>
          <a:xfrm>
            <a:off x="5207000" y="74829"/>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9" name="3 Rectángulo"/>
          <p:cNvSpPr/>
          <p:nvPr/>
        </p:nvSpPr>
        <p:spPr>
          <a:xfrm>
            <a:off x="1148575" y="2118495"/>
            <a:ext cx="10013795" cy="2620773"/>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CO" sz="2000" b="1" dirty="0" smtClean="0">
                <a:solidFill>
                  <a:schemeClr val="tx1"/>
                </a:solidFill>
                <a:ea typeface="Calibri" panose="020F0502020204030204" pitchFamily="34" charset="0"/>
                <a:cs typeface="Times New Roman" panose="02020603050405020304" pitchFamily="18" charset="0"/>
              </a:rPr>
              <a:t>¿Antes </a:t>
            </a:r>
            <a:r>
              <a:rPr lang="es-CO" sz="2000" b="1" dirty="0">
                <a:solidFill>
                  <a:schemeClr val="tx1"/>
                </a:solidFill>
                <a:ea typeface="Calibri" panose="020F0502020204030204" pitchFamily="34" charset="0"/>
                <a:cs typeface="Times New Roman" panose="02020603050405020304" pitchFamily="18" charset="0"/>
              </a:rPr>
              <a:t>de iniciar esta cartilla conocía que la diferencia en el origen de la palabra  grupo y equipo, reflejan también la calidad de la relación de sus integrantes? Ahora como siguiente paso es necesario, reconocer las características de la interacción de los integrantes de los grupos y de los equipos, en el desarrollo de una tarea.</a:t>
            </a:r>
            <a:endParaRPr lang="es-CO" sz="2000" dirty="0">
              <a:solidFill>
                <a:schemeClr val="tx1"/>
              </a:solidFill>
              <a:effectLst/>
              <a:ea typeface="Calibri" panose="020F0502020204030204" pitchFamily="34" charset="0"/>
              <a:cs typeface="Times New Roman" panose="02020603050405020304" pitchFamily="18" charset="0"/>
            </a:endParaRPr>
          </a:p>
        </p:txBody>
      </p:sp>
      <p:sp>
        <p:nvSpPr>
          <p:cNvPr id="11" name="Elipse 10"/>
          <p:cNvSpPr/>
          <p:nvPr/>
        </p:nvSpPr>
        <p:spPr>
          <a:xfrm>
            <a:off x="5207000" y="6350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15051368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9" name="Rectángulo 8"/>
          <p:cNvSpPr/>
          <p:nvPr/>
        </p:nvSpPr>
        <p:spPr>
          <a:xfrm>
            <a:off x="108303" y="189792"/>
            <a:ext cx="4726807" cy="646331"/>
          </a:xfrm>
          <a:prstGeom prst="rect">
            <a:avLst/>
          </a:prstGeom>
        </p:spPr>
        <p:txBody>
          <a:bodyPr wrap="none">
            <a:spAutoFit/>
          </a:bodyPr>
          <a:lstStyle/>
          <a:p>
            <a:pPr eaLnBrk="0" fontAlgn="base" hangingPunct="0">
              <a:spcBef>
                <a:spcPct val="0"/>
              </a:spcBef>
              <a:spcAft>
                <a:spcPct val="0"/>
              </a:spcAft>
            </a:pPr>
            <a:r>
              <a:rPr lang="es-CO" dirty="0" smtClean="0">
                <a:solidFill>
                  <a:schemeClr val="accent1">
                    <a:lumMod val="75000"/>
                  </a:schemeClr>
                </a:solidFill>
                <a:ea typeface="Calibri" panose="020F0502020204030204" pitchFamily="34" charset="0"/>
                <a:cs typeface="Times New Roman" panose="02020603050405020304" pitchFamily="18" charset="0"/>
              </a:rPr>
              <a:t> </a:t>
            </a:r>
            <a:r>
              <a:rPr lang="es-CO" sz="3600" b="1" dirty="0">
                <a:solidFill>
                  <a:schemeClr val="accent1">
                    <a:lumMod val="75000"/>
                  </a:schemeClr>
                </a:solidFill>
                <a:ea typeface="Calibri" panose="020F0502020204030204" pitchFamily="34" charset="0"/>
                <a:cs typeface="Times New Roman" panose="02020603050405020304" pitchFamily="18" charset="0"/>
              </a:rPr>
              <a:t>3</a:t>
            </a:r>
            <a:r>
              <a:rPr lang="es-CO" sz="3600" b="1" dirty="0" smtClean="0">
                <a:solidFill>
                  <a:schemeClr val="accent1">
                    <a:lumMod val="75000"/>
                  </a:schemeClr>
                </a:solidFill>
                <a:ea typeface="Calibri" panose="020F0502020204030204" pitchFamily="34" charset="0"/>
                <a:cs typeface="Times New Roman" panose="02020603050405020304" pitchFamily="18" charset="0"/>
              </a:rPr>
              <a:t>.  </a:t>
            </a:r>
            <a:r>
              <a:rPr lang="es-CO" sz="3600" b="1" dirty="0">
                <a:solidFill>
                  <a:schemeClr val="accent1">
                    <a:lumMod val="75000"/>
                  </a:schemeClr>
                </a:solidFill>
                <a:ea typeface="Calibri" panose="020F0502020204030204" pitchFamily="34" charset="0"/>
                <a:cs typeface="Times New Roman" panose="02020603050405020304" pitchFamily="18" charset="0"/>
              </a:rPr>
              <a:t>Cuidado </a:t>
            </a:r>
            <a:r>
              <a:rPr lang="es-CO" sz="3600" b="1" dirty="0" smtClean="0">
                <a:solidFill>
                  <a:schemeClr val="accent1">
                    <a:lumMod val="75000"/>
                  </a:schemeClr>
                </a:solidFill>
                <a:ea typeface="Calibri" panose="020F0502020204030204" pitchFamily="34" charset="0"/>
                <a:cs typeface="Times New Roman" panose="02020603050405020304" pitchFamily="18" charset="0"/>
              </a:rPr>
              <a:t>del entorno</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11" name="Elipse 10"/>
          <p:cNvSpPr/>
          <p:nvPr/>
        </p:nvSpPr>
        <p:spPr>
          <a:xfrm>
            <a:off x="4835110" y="12133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graphicFrame>
        <p:nvGraphicFramePr>
          <p:cNvPr id="10" name="Tabla 9"/>
          <p:cNvGraphicFramePr>
            <a:graphicFrameLocks noGrp="1"/>
          </p:cNvGraphicFramePr>
          <p:nvPr>
            <p:extLst/>
          </p:nvPr>
        </p:nvGraphicFramePr>
        <p:xfrm>
          <a:off x="814039" y="1598700"/>
          <a:ext cx="11039707" cy="4225522"/>
        </p:xfrm>
        <a:graphic>
          <a:graphicData uri="http://schemas.openxmlformats.org/drawingml/2006/table">
            <a:tbl>
              <a:tblPr firstRow="1" firstCol="1" bandRow="1"/>
              <a:tblGrid>
                <a:gridCol w="2051824"/>
                <a:gridCol w="4739269"/>
                <a:gridCol w="4248614"/>
              </a:tblGrid>
              <a:tr h="312119">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LIDERAZGO</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Compartido</a:t>
                      </a:r>
                      <a:r>
                        <a:rPr lang="es-ES" sz="1500" kern="1200" dirty="0" smtClean="0">
                          <a:solidFill>
                            <a:schemeClr val="tx1"/>
                          </a:solidFill>
                          <a:latin typeface="Arial" panose="020B0604020202020204" pitchFamily="34" charset="0"/>
                          <a:ea typeface="ＭＳ Ｐゴシック" charset="-128"/>
                          <a:cs typeface="+mn-cs"/>
                        </a:rPr>
                        <a:t> </a:t>
                      </a:r>
                      <a:r>
                        <a:rPr lang="es-ES" sz="1500" kern="1200" dirty="0">
                          <a:solidFill>
                            <a:schemeClr val="tx1"/>
                          </a:solidFill>
                          <a:latin typeface="Arial" panose="020B0604020202020204" pitchFamily="34" charset="0"/>
                          <a:ea typeface="ＭＳ Ｐゴシック" charset="-128"/>
                          <a:cs typeface="+mn-cs"/>
                        </a:rPr>
                        <a:t>y favorecido por las circunstancias</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Líder fuerte claramente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definido</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202">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ESTRUCTURA</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algn="just" defTabSz="457200" rtl="0" eaLnBrk="1" latinLnBrk="0" hangingPunct="1">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Estructura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Indefinida</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Estructura bien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definida</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403">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OBJETIVOS</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kern="1200" dirty="0" smtClean="0">
                          <a:solidFill>
                            <a:schemeClr val="tx1"/>
                          </a:solidFill>
                          <a:latin typeface="Arial" panose="020B0604020202020204" pitchFamily="34" charset="0"/>
                          <a:ea typeface="ＭＳ Ｐゴシック" charset="-128"/>
                          <a:cs typeface="+mn-cs"/>
                        </a:rPr>
                        <a:t>Objetivos </a:t>
                      </a:r>
                      <a:r>
                        <a:rPr lang="es-ES" sz="1500" kern="1200" dirty="0">
                          <a:solidFill>
                            <a:schemeClr val="tx1"/>
                          </a:solidFill>
                          <a:latin typeface="Arial" panose="020B0604020202020204" pitchFamily="34" charset="0"/>
                          <a:ea typeface="ＭＳ Ｐゴシック" charset="-128"/>
                          <a:cs typeface="+mn-cs"/>
                        </a:rPr>
                        <a:t>individuales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responden a los objetivos del equipo</a:t>
                      </a:r>
                      <a:r>
                        <a:rPr lang="es-ES" sz="1500" kern="1200" dirty="0">
                          <a:solidFill>
                            <a:schemeClr val="tx1"/>
                          </a:solidFill>
                          <a:latin typeface="Arial" panose="020B0604020202020204" pitchFamily="34" charset="0"/>
                          <a:ea typeface="ＭＳ Ｐゴシック" charset="-128"/>
                          <a:cs typeface="+mn-cs"/>
                        </a:rPr>
                        <a:t> y los estratégicos</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Los objetivos individuales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no hacen sinergia</a:t>
                      </a:r>
                      <a:r>
                        <a:rPr lang="es-ES" sz="1500" kern="1200" dirty="0">
                          <a:solidFill>
                            <a:schemeClr val="tx1"/>
                          </a:solidFill>
                          <a:latin typeface="Arial" panose="020B0604020202020204" pitchFamily="34" charset="0"/>
                          <a:ea typeface="ＭＳ Ｐゴシック" charset="-128"/>
                          <a:cs typeface="+mn-cs"/>
                        </a:rPr>
                        <a:t> con los del grupo</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6472">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INTERDEPENDENCIA</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Escasa</a:t>
                      </a:r>
                      <a:r>
                        <a:rPr lang="es-ES" sz="1500" kern="1200" dirty="0">
                          <a:solidFill>
                            <a:schemeClr val="tx1"/>
                          </a:solidFill>
                          <a:latin typeface="Arial" panose="020B0604020202020204" pitchFamily="34" charset="0"/>
                          <a:ea typeface="ＭＳ Ｐゴシック" charset="-128"/>
                          <a:cs typeface="+mn-cs"/>
                        </a:rPr>
                        <a:t> Interdependencia</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Estrecha</a:t>
                      </a:r>
                      <a:r>
                        <a:rPr lang="es-ES" sz="1500" kern="1200" dirty="0">
                          <a:solidFill>
                            <a:schemeClr val="tx1"/>
                          </a:solidFill>
                          <a:latin typeface="Arial" panose="020B0604020202020204" pitchFamily="34" charset="0"/>
                          <a:ea typeface="ＭＳ Ｐゴシック" charset="-128"/>
                          <a:cs typeface="+mn-cs"/>
                        </a:rPr>
                        <a:t> Interdependencia</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600">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RESPONSABILIDAD</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Colectiva</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457200" rtl="0" eaLnBrk="1" latinLnBrk="0" hangingPunct="1">
                        <a:lnSpc>
                          <a:spcPct val="115000"/>
                        </a:lnSpc>
                        <a:spcAft>
                          <a:spcPts val="1000"/>
                        </a:spcAft>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Individual</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403">
                <a:tc>
                  <a:txBody>
                    <a:bodyPr/>
                    <a:lstStyle/>
                    <a:p>
                      <a:pPr algn="l">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REUNIONES</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Centradas en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solución de </a:t>
                      </a: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problemas</a:t>
                      </a:r>
                      <a:r>
                        <a:rPr lang="es-ES" sz="1500" kern="1200" dirty="0" smtClean="0">
                          <a:solidFill>
                            <a:schemeClr val="tx1"/>
                          </a:solidFill>
                          <a:latin typeface="Arial" panose="020B0604020202020204" pitchFamily="34" charset="0"/>
                          <a:ea typeface="ＭＳ Ｐゴシック" charset="-128"/>
                          <a:cs typeface="+mn-cs"/>
                        </a:rPr>
                        <a:t>, </a:t>
                      </a:r>
                      <a:r>
                        <a:rPr lang="es-ES" sz="1500" kern="1200" dirty="0">
                          <a:solidFill>
                            <a:schemeClr val="tx1"/>
                          </a:solidFill>
                          <a:latin typeface="Arial" panose="020B0604020202020204" pitchFamily="34" charset="0"/>
                          <a:ea typeface="ＭＳ Ｐゴシック" charset="-128"/>
                          <a:cs typeface="+mn-cs"/>
                        </a:rPr>
                        <a:t>mediante discusiones abiertas</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smtClean="0">
                          <a:solidFill>
                            <a:schemeClr val="tx1"/>
                          </a:solidFill>
                          <a:latin typeface="Arial" panose="020B0604020202020204" pitchFamily="34" charset="0"/>
                          <a:ea typeface="ＭＳ Ｐゴシック" charset="-128"/>
                          <a:cs typeface="+mn-cs"/>
                        </a:rPr>
                        <a:t>Centradas </a:t>
                      </a:r>
                      <a:r>
                        <a:rPr lang="es-ES" sz="1500" kern="1200" dirty="0">
                          <a:solidFill>
                            <a:schemeClr val="tx1"/>
                          </a:solidFill>
                          <a:latin typeface="Arial" panose="020B0604020202020204" pitchFamily="34" charset="0"/>
                          <a:ea typeface="ＭＳ Ｐゴシック" charset="-128"/>
                          <a:cs typeface="+mn-cs"/>
                        </a:rPr>
                        <a:t>en la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revisión de actividades </a:t>
                      </a:r>
                      <a:r>
                        <a:rPr lang="es-ES" sz="1500" kern="1200" dirty="0">
                          <a:solidFill>
                            <a:schemeClr val="tx1"/>
                          </a:solidFill>
                          <a:latin typeface="Arial" panose="020B0604020202020204" pitchFamily="34" charset="0"/>
                          <a:ea typeface="ＭＳ Ｐゴシック" charset="-128"/>
                          <a:cs typeface="+mn-cs"/>
                        </a:rPr>
                        <a:t>casi siempre urgentes</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202">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LOGRO</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indent="0" algn="just" defTabSz="457200" rtl="0" eaLnBrk="1" fontAlgn="auto" latinLnBrk="0" hangingPunct="1">
                        <a:lnSpc>
                          <a:spcPct val="115000"/>
                        </a:lnSpc>
                        <a:spcBef>
                          <a:spcPts val="0"/>
                        </a:spcBef>
                        <a:spcAft>
                          <a:spcPts val="1000"/>
                        </a:spcAft>
                        <a:buClrTx/>
                        <a:buSzTx/>
                        <a:buFontTx/>
                        <a:buNone/>
                        <a:tabLst/>
                        <a:defRPr/>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Gran</a:t>
                      </a:r>
                      <a:r>
                        <a:rPr lang="es-ES" sz="1500" kern="1200" dirty="0" smtClean="0">
                          <a:solidFill>
                            <a:schemeClr val="tx1"/>
                          </a:solidFill>
                          <a:latin typeface="Arial" panose="020B0604020202020204" pitchFamily="34" charset="0"/>
                          <a:ea typeface="ＭＳ Ｐゴシック" charset="-128"/>
                          <a:cs typeface="+mn-cs"/>
                        </a:rPr>
                        <a:t> espíritu de logro</a:t>
                      </a:r>
                      <a:endParaRPr lang="es-CO" sz="1500" kern="1200" dirty="0" smtClean="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CO"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Poco o ningún  </a:t>
                      </a:r>
                      <a:r>
                        <a:rPr lang="es-CO" sz="1500" kern="1200" dirty="0" smtClean="0">
                          <a:solidFill>
                            <a:schemeClr val="tx1"/>
                          </a:solidFill>
                          <a:latin typeface="Arial" panose="020B0604020202020204" pitchFamily="34" charset="0"/>
                          <a:ea typeface="ＭＳ Ｐゴシック" charset="-128"/>
                          <a:cs typeface="+mn-cs"/>
                        </a:rPr>
                        <a:t>espíritu de logros</a:t>
                      </a: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332">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INTERACCIÓN CON JEFE</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Colectiva</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smtClean="0">
                          <a:solidFill>
                            <a:schemeClr val="tx1"/>
                          </a:solidFill>
                          <a:latin typeface="Arial" panose="020B0604020202020204" pitchFamily="34" charset="0"/>
                          <a:ea typeface="ＭＳ Ｐゴシック" charset="-128"/>
                          <a:cs typeface="+mn-cs"/>
                        </a:rPr>
                        <a:t>Esencialmente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individual</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051">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RECONOCIMIENTO</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algn="just" defTabSz="457200" rtl="0" eaLnBrk="1" latinLnBrk="0" hangingPunct="1">
                        <a:lnSpc>
                          <a:spcPct val="115000"/>
                        </a:lnSpc>
                        <a:spcAft>
                          <a:spcPts val="1000"/>
                        </a:spcAft>
                      </a:pPr>
                      <a:r>
                        <a:rPr lang="es-ES" sz="1500" kern="1200" dirty="0" smtClean="0">
                          <a:solidFill>
                            <a:schemeClr val="tx1"/>
                          </a:solidFill>
                          <a:latin typeface="Arial" panose="020B0604020202020204" pitchFamily="34" charset="0"/>
                          <a:ea typeface="ＭＳ Ｐゴシック" charset="-128"/>
                          <a:cs typeface="+mn-cs"/>
                        </a:rPr>
                        <a:t>Individuales </a:t>
                      </a:r>
                      <a:r>
                        <a:rPr lang="es-ES" sz="1500" kern="1200" dirty="0">
                          <a:solidFill>
                            <a:schemeClr val="tx1"/>
                          </a:solidFill>
                          <a:latin typeface="Arial" panose="020B0604020202020204" pitchFamily="34" charset="0"/>
                          <a:ea typeface="ＭＳ Ｐゴシック" charset="-128"/>
                          <a:cs typeface="+mn-cs"/>
                        </a:rPr>
                        <a:t>y colectivos, pero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con base en resultados</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smtClean="0">
                          <a:solidFill>
                            <a:schemeClr val="tx1"/>
                          </a:solidFill>
                          <a:latin typeface="Arial" panose="020B0604020202020204" pitchFamily="34" charset="0"/>
                          <a:ea typeface="ＭＳ Ｐゴシック" charset="-128"/>
                          <a:cs typeface="+mn-cs"/>
                        </a:rPr>
                        <a:t>Individuales </a:t>
                      </a:r>
                      <a:r>
                        <a:rPr lang="es-ES" sz="1500" kern="1200" dirty="0">
                          <a:solidFill>
                            <a:schemeClr val="tx1"/>
                          </a:solidFill>
                          <a:latin typeface="Arial" panose="020B0604020202020204" pitchFamily="34" charset="0"/>
                          <a:ea typeface="ＭＳ Ｐゴシック" charset="-128"/>
                          <a:cs typeface="+mn-cs"/>
                        </a:rPr>
                        <a:t>y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no siempre</a:t>
                      </a:r>
                      <a:r>
                        <a:rPr lang="es-ES" sz="1500" kern="1200" dirty="0">
                          <a:solidFill>
                            <a:schemeClr val="tx1"/>
                          </a:solidFill>
                          <a:latin typeface="Arial" panose="020B0604020202020204" pitchFamily="34" charset="0"/>
                          <a:ea typeface="ＭＳ Ｐゴシック" charset="-128"/>
                          <a:cs typeface="+mn-cs"/>
                        </a:rPr>
                        <a:t> por resultados</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403">
                <a:tc>
                  <a:txBody>
                    <a:bodyPr/>
                    <a:lstStyle/>
                    <a:p>
                      <a:pPr algn="just">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INTERACCIÓN</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just">
                        <a:lnSpc>
                          <a:spcPct val="115000"/>
                        </a:lnSpc>
                        <a:spcAft>
                          <a:spcPts val="1000"/>
                        </a:spcAft>
                      </a:pPr>
                      <a:r>
                        <a:rPr lang="es-ES" sz="1500" i="1" kern="1200" dirty="0" smtClean="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Cara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a cara </a:t>
                      </a:r>
                      <a:r>
                        <a:rPr lang="es-ES" sz="1500" kern="1200" dirty="0">
                          <a:solidFill>
                            <a:schemeClr val="tx1"/>
                          </a:solidFill>
                          <a:latin typeface="Arial" panose="020B0604020202020204" pitchFamily="34" charset="0"/>
                          <a:ea typeface="ＭＳ Ｐゴシック" charset="-128"/>
                          <a:cs typeface="+mn-cs"/>
                        </a:rPr>
                        <a:t>y sus integrantes se conocen aunque no se vean permanentemente.</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Hay integrantes que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nunca se han visto </a:t>
                      </a:r>
                      <a:r>
                        <a:rPr lang="es-ES" sz="1500" kern="1200" dirty="0">
                          <a:solidFill>
                            <a:schemeClr val="tx1"/>
                          </a:solidFill>
                          <a:latin typeface="Arial" panose="020B0604020202020204" pitchFamily="34" charset="0"/>
                          <a:ea typeface="ＭＳ Ｐゴシック" charset="-128"/>
                          <a:cs typeface="+mn-cs"/>
                        </a:rPr>
                        <a:t>pero se supone su </a:t>
                      </a:r>
                      <a:r>
                        <a:rPr lang="es-ES" sz="1500" kern="1200" dirty="0" smtClean="0">
                          <a:solidFill>
                            <a:schemeClr val="tx1"/>
                          </a:solidFill>
                          <a:latin typeface="Arial" panose="020B0604020202020204" pitchFamily="34" charset="0"/>
                          <a:ea typeface="ＭＳ Ｐゴシック" charset="-128"/>
                          <a:cs typeface="+mn-cs"/>
                        </a:rPr>
                        <a:t>participación</a:t>
                      </a:r>
                      <a:r>
                        <a:rPr lang="es-ES" sz="1500" kern="1200" dirty="0">
                          <a:solidFill>
                            <a:schemeClr val="tx1"/>
                          </a:solidFill>
                          <a:latin typeface="Arial" panose="020B0604020202020204" pitchFamily="34" charset="0"/>
                          <a:ea typeface="ＭＳ Ｐゴシック" charset="-128"/>
                          <a:cs typeface="+mn-cs"/>
                        </a:rPr>
                        <a:t>.</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045">
                <a:tc>
                  <a:txBody>
                    <a:bodyPr/>
                    <a:lstStyle/>
                    <a:p>
                      <a:pPr>
                        <a:lnSpc>
                          <a:spcPct val="115000"/>
                        </a:lnSpc>
                        <a:spcAft>
                          <a:spcPts val="1000"/>
                        </a:spcAft>
                      </a:pPr>
                      <a:r>
                        <a:rPr lang="es-ES" sz="1500" b="1" kern="1200" dirty="0" smtClean="0">
                          <a:solidFill>
                            <a:schemeClr val="tx1"/>
                          </a:solidFill>
                          <a:latin typeface="+mn-lt"/>
                          <a:ea typeface="Calibri" panose="020F0502020204030204" pitchFamily="34" charset="0"/>
                          <a:cs typeface="Times New Roman" panose="02020603050405020304" pitchFamily="18" charset="0"/>
                        </a:rPr>
                        <a:t>COLABORACIÓN</a:t>
                      </a:r>
                      <a:endParaRPr lang="es-CO" sz="1500" b="1" kern="1200" dirty="0">
                        <a:solidFill>
                          <a:schemeClr val="tx1"/>
                        </a:solidFill>
                        <a:latin typeface="+mn-lt"/>
                        <a:ea typeface="Calibri" panose="020F0502020204030204" pitchFamily="34" charset="0"/>
                        <a:cs typeface="Times New Roman" panose="02020603050405020304" pitchFamily="18" charset="0"/>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Se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valora </a:t>
                      </a:r>
                      <a:r>
                        <a:rPr lang="es-ES" sz="1500" kern="1200" dirty="0" smtClean="0">
                          <a:solidFill>
                            <a:schemeClr val="tx1"/>
                          </a:solidFill>
                          <a:latin typeface="Arial" panose="020B0604020202020204" pitchFamily="34" charset="0"/>
                          <a:ea typeface="ＭＳ Ｐゴシック" charset="-128"/>
                          <a:cs typeface="+mn-cs"/>
                        </a:rPr>
                        <a:t>como </a:t>
                      </a:r>
                      <a:r>
                        <a:rPr lang="es-ES" sz="1500" kern="1200" dirty="0">
                          <a:solidFill>
                            <a:schemeClr val="tx1"/>
                          </a:solidFill>
                          <a:latin typeface="Arial" panose="020B0604020202020204" pitchFamily="34" charset="0"/>
                          <a:ea typeface="ＭＳ Ｐゴシック" charset="-128"/>
                          <a:cs typeface="+mn-cs"/>
                        </a:rPr>
                        <a:t>parte del diseño del trabajo</a:t>
                      </a:r>
                      <a:endParaRPr lang="es-CO" sz="1500" kern="1200" dirty="0">
                        <a:solidFill>
                          <a:schemeClr val="tx1"/>
                        </a:solidFill>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s-ES" sz="1500" kern="1200" dirty="0">
                          <a:solidFill>
                            <a:schemeClr val="tx1"/>
                          </a:solidFill>
                          <a:latin typeface="Arial" panose="020B0604020202020204" pitchFamily="34" charset="0"/>
                          <a:ea typeface="ＭＳ Ｐゴシック" charset="-128"/>
                          <a:cs typeface="+mn-cs"/>
                        </a:rPr>
                        <a:t>Se valora la colaboración como </a:t>
                      </a:r>
                      <a:r>
                        <a:rPr lang="es-ES"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rPr>
                        <a:t>actitud</a:t>
                      </a:r>
                      <a:endParaRPr lang="es-CO" sz="1500" i="1" kern="1200" dirty="0">
                        <a:solidFill>
                          <a:schemeClr val="tx1"/>
                        </a:solidFill>
                        <a:effectLst>
                          <a:outerShdw blurRad="38100" dist="38100" dir="2700000" algn="tl">
                            <a:srgbClr val="000000">
                              <a:alpha val="43137"/>
                            </a:srgbClr>
                          </a:outerShdw>
                        </a:effectLst>
                        <a:latin typeface="Arial" panose="020B0604020202020204" pitchFamily="34" charset="0"/>
                        <a:ea typeface="ＭＳ Ｐゴシック" charset="-128"/>
                        <a:cs typeface="+mn-cs"/>
                      </a:endParaRPr>
                    </a:p>
                  </a:txBody>
                  <a:tcPr marL="68577" marR="685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4"/>
          <p:cNvSpPr>
            <a:spLocks noChangeArrowheads="1"/>
          </p:cNvSpPr>
          <p:nvPr/>
        </p:nvSpPr>
        <p:spPr bwMode="auto">
          <a:xfrm>
            <a:off x="182467" y="1483115"/>
            <a:ext cx="492443" cy="4382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vert270"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a:solidFill>
                  <a:srgbClr val="0070C0"/>
                </a:solidFill>
                <a:ea typeface="Calibri" panose="020F0502020204030204" pitchFamily="34" charset="0"/>
                <a:cs typeface="Times New Roman" panose="02020603050405020304" pitchFamily="18" charset="0"/>
              </a:rPr>
              <a:t>PARALELO ENTRE GRUPOS Y EQUIPOS</a:t>
            </a:r>
          </a:p>
        </p:txBody>
      </p:sp>
    </p:spTree>
    <p:extLst>
      <p:ext uri="{BB962C8B-B14F-4D97-AF65-F5344CB8AC3E}">
        <p14:creationId xmlns:p14="http://schemas.microsoft.com/office/powerpoint/2010/main" val="3400670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239531" y="-74496"/>
            <a:ext cx="519565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3</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entorno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239531" y="1276350"/>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OBJETIVO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2365" y="1676460"/>
            <a:ext cx="11752573" cy="1200329"/>
          </a:xfrm>
          <a:prstGeom prst="rect">
            <a:avLst/>
          </a:prstGeom>
          <a:noFill/>
          <a:ln>
            <a:solidFill>
              <a:schemeClr val="accent1"/>
            </a:solidFill>
          </a:ln>
        </p:spPr>
        <p:txBody>
          <a:bodyPr wrap="square" rtlCol="0">
            <a:spAutoFit/>
          </a:bodyPr>
          <a:lstStyle/>
          <a:p>
            <a:r>
              <a:rPr lang="es-CO" dirty="0"/>
              <a:t>Reflexionar sobre cuantas veces interactuamos con nuestros compañeros en un mismo día, sin reparar en como la relación de cooperación o de prevención, no solo afectan nuestra forma de trabajo, si no también todo el entorno, haciendo que el trabajo se convierta en una experiencia agradable y enriquecedora o por el contrario en una experiencia, desagradable que queremos evitar</a:t>
            </a:r>
            <a:r>
              <a:rPr lang="es-CO" dirty="0" smtClean="0"/>
              <a:t>.</a:t>
            </a:r>
            <a:endParaRPr lang="es-CO" dirty="0"/>
          </a:p>
        </p:txBody>
      </p:sp>
      <p:sp>
        <p:nvSpPr>
          <p:cNvPr id="11" name="Rectangle 4"/>
          <p:cNvSpPr>
            <a:spLocks noChangeArrowheads="1"/>
          </p:cNvSpPr>
          <p:nvPr/>
        </p:nvSpPr>
        <p:spPr bwMode="auto">
          <a:xfrm>
            <a:off x="-114271" y="3079013"/>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PASO A PASO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12" name="CuadroTexto 11"/>
          <p:cNvSpPr txBox="1"/>
          <p:nvPr/>
        </p:nvSpPr>
        <p:spPr>
          <a:xfrm>
            <a:off x="92365" y="3445007"/>
            <a:ext cx="11752573" cy="2585323"/>
          </a:xfrm>
          <a:prstGeom prst="rect">
            <a:avLst/>
          </a:prstGeom>
          <a:noFill/>
          <a:ln>
            <a:solidFill>
              <a:schemeClr val="accent1"/>
            </a:solidFill>
          </a:ln>
        </p:spPr>
        <p:txBody>
          <a:bodyPr wrap="square" rtlCol="0">
            <a:spAutoFit/>
          </a:bodyPr>
          <a:lstStyle/>
          <a:p>
            <a:r>
              <a:rPr lang="es-CO" dirty="0"/>
              <a:t>Se realizará un ejercicio de visualización, en el cual el estudiante trabajador recreara en su mente la situación que se describe a continuación: Imagine por un momento un lago tranquilo y placido donde usted es una hoja que esta sobre el agua, ¡así esperamos que sea las relaciones con los demás¡, con pequeños movimientos  que no hunden la hoja, si arrojamos una piedra en el centro de ese lago, las ondas que se generan, moverán toda la superficie del lago alterando la tranquilidad, pero seguramente no hundirán la hoja; eso mismo pasa en las relaciones al interior de los equipos, nos mueven pero no tienen el objetivo de hundirnos. Pero cuando se pertenece a un grupo en crisis, es como si muchas veces al día y desde todas partes, se arrojaran piedra al estanque con el objeto de hundir a alguien………. Visualice como seria la superficie del lago,  ¿es el lugar donde  se quisiera estar?  Así mismo puede llegar a sentirse el ambiente laboral, entre Equipos efectivos de trabajo y grupos</a:t>
            </a:r>
          </a:p>
        </p:txBody>
      </p:sp>
      <p:sp>
        <p:nvSpPr>
          <p:cNvPr id="14" name="Elipse 13"/>
          <p:cNvSpPr/>
          <p:nvPr/>
        </p:nvSpPr>
        <p:spPr>
          <a:xfrm>
            <a:off x="5079651" y="33756"/>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5629425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364791" y="1371600"/>
            <a:ext cx="28574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CONCLUSIONES</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4716965" y="1465049"/>
            <a:ext cx="7261787" cy="3785652"/>
          </a:xfrm>
          <a:prstGeom prst="rect">
            <a:avLst/>
          </a:prstGeom>
          <a:noFill/>
          <a:ln>
            <a:solidFill>
              <a:schemeClr val="accent1"/>
            </a:solidFill>
          </a:ln>
        </p:spPr>
        <p:txBody>
          <a:bodyPr wrap="square" rtlCol="0">
            <a:spAutoFit/>
          </a:bodyPr>
          <a:lstStyle/>
          <a:p>
            <a:r>
              <a:rPr lang="es-CO" sz="1600" dirty="0"/>
              <a:t>Se contestaran y debatirán las siguientes preguntas, pensando en el entorno de trabajo en que se desempeña habitualmente y teniendo en cuenta el mensaje que el video aportó.</a:t>
            </a:r>
          </a:p>
          <a:p>
            <a:pPr marL="285750" indent="-285750">
              <a:buFont typeface="Arial" panose="020B0604020202020204" pitchFamily="34" charset="0"/>
              <a:buChar char="•"/>
            </a:pPr>
            <a:r>
              <a:rPr lang="es-CO" sz="1600" dirty="0" smtClean="0"/>
              <a:t>¿</a:t>
            </a:r>
            <a:r>
              <a:rPr lang="es-CO" sz="1600" dirty="0"/>
              <a:t>En el trabajo se ha tratado de hundir a algún compañero, lanzando piedras (indirectas, chismes, mentiras, etc.) para generar ondas que lo afecten?</a:t>
            </a:r>
          </a:p>
          <a:p>
            <a:pPr marL="285750" indent="-285750">
              <a:buFont typeface="Arial" panose="020B0604020202020204" pitchFamily="34" charset="0"/>
              <a:buChar char="•"/>
            </a:pPr>
            <a:r>
              <a:rPr lang="es-CO" sz="1600" dirty="0" smtClean="0"/>
              <a:t>¿</a:t>
            </a:r>
            <a:r>
              <a:rPr lang="es-CO" sz="1600" dirty="0"/>
              <a:t>Cómo me he sentido cuando accidentalmente o intencionalmente otros  generan inestabilidad (ondas y olas) en mi entorno de trabajo? Describa una situación así.</a:t>
            </a:r>
          </a:p>
          <a:p>
            <a:pPr marL="285750" indent="-285750">
              <a:buFont typeface="Arial" panose="020B0604020202020204" pitchFamily="34" charset="0"/>
              <a:buChar char="•"/>
            </a:pPr>
            <a:r>
              <a:rPr lang="es-CO" sz="1600" dirty="0" smtClean="0"/>
              <a:t>¿</a:t>
            </a:r>
            <a:r>
              <a:rPr lang="es-CO" sz="1600" dirty="0"/>
              <a:t>Al ayudándonos entre nosotros……………. los logros son mejores?</a:t>
            </a:r>
          </a:p>
          <a:p>
            <a:pPr marL="285750" indent="-285750">
              <a:buFont typeface="Arial" panose="020B0604020202020204" pitchFamily="34" charset="0"/>
              <a:buChar char="•"/>
            </a:pPr>
            <a:r>
              <a:rPr lang="es-CO" sz="1600" dirty="0" smtClean="0"/>
              <a:t>¿</a:t>
            </a:r>
            <a:r>
              <a:rPr lang="es-CO" sz="1600" dirty="0"/>
              <a:t>Si nos unimos y nos mantenemos junto con aquellos que van en la misma dirección, el esfuerzo será  menor y más placentero?</a:t>
            </a:r>
          </a:p>
          <a:p>
            <a:pPr marL="285750" indent="-285750">
              <a:buFont typeface="Arial" panose="020B0604020202020204" pitchFamily="34" charset="0"/>
              <a:buChar char="•"/>
            </a:pPr>
            <a:r>
              <a:rPr lang="es-CO" sz="1600" dirty="0" smtClean="0"/>
              <a:t>¿</a:t>
            </a:r>
            <a:r>
              <a:rPr lang="es-CO" sz="1600" dirty="0"/>
              <a:t>Obtendremos mejores resultados……… si nos apoyamos en los demás?</a:t>
            </a:r>
          </a:p>
          <a:p>
            <a:pPr marL="285750" indent="-285750">
              <a:buFont typeface="Arial" panose="020B0604020202020204" pitchFamily="34" charset="0"/>
              <a:buChar char="•"/>
            </a:pPr>
            <a:r>
              <a:rPr lang="es-CO" sz="1600" dirty="0" smtClean="0"/>
              <a:t>Una </a:t>
            </a:r>
            <a:r>
              <a:rPr lang="es-CO" sz="1600" dirty="0"/>
              <a:t>palabra de aliento a tiempo  ayuda, motiva produce el mejor  beneficio</a:t>
            </a:r>
          </a:p>
          <a:p>
            <a:pPr marL="285750" indent="-285750">
              <a:buFont typeface="Arial" panose="020B0604020202020204" pitchFamily="34" charset="0"/>
              <a:buChar char="•"/>
            </a:pPr>
            <a:r>
              <a:rPr lang="es-CO" sz="1600" dirty="0" smtClean="0"/>
              <a:t>¿</a:t>
            </a:r>
            <a:r>
              <a:rPr lang="es-CO" sz="1600" dirty="0"/>
              <a:t>Doy o recibo palabras de Aliento?</a:t>
            </a:r>
          </a:p>
          <a:p>
            <a:pPr marL="285750" indent="-285750">
              <a:buFont typeface="Arial" panose="020B0604020202020204" pitchFamily="34" charset="0"/>
              <a:buChar char="•"/>
            </a:pPr>
            <a:r>
              <a:rPr lang="es-CO" sz="1600" dirty="0" smtClean="0"/>
              <a:t>¿</a:t>
            </a:r>
            <a:r>
              <a:rPr lang="es-CO" sz="1600" dirty="0"/>
              <a:t>Si pese a las diferencia…………….entendemos el verdadero valor de la amistad, la vida será más simple y más placentera?</a:t>
            </a:r>
          </a:p>
        </p:txBody>
      </p:sp>
      <p:sp>
        <p:nvSpPr>
          <p:cNvPr id="12" name="CuadroTexto 11"/>
          <p:cNvSpPr txBox="1"/>
          <p:nvPr/>
        </p:nvSpPr>
        <p:spPr>
          <a:xfrm>
            <a:off x="92364" y="5469718"/>
            <a:ext cx="11752573" cy="400110"/>
          </a:xfrm>
          <a:prstGeom prst="rect">
            <a:avLst/>
          </a:prstGeom>
          <a:noFill/>
          <a:ln>
            <a:solidFill>
              <a:schemeClr val="accent1"/>
            </a:solidFill>
          </a:ln>
        </p:spPr>
        <p:txBody>
          <a:bodyPr wrap="square" rtlCol="0">
            <a:spAutoFit/>
          </a:bodyPr>
          <a:lstStyle/>
          <a:p>
            <a:pPr algn="ctr"/>
            <a:r>
              <a:rPr lang="es-ES" sz="2000" b="1" dirty="0">
                <a:solidFill>
                  <a:srgbClr val="0070C0"/>
                </a:solidFill>
              </a:rPr>
              <a:t>Ahora estas en capacidad de continuar el recorrido para el momento </a:t>
            </a:r>
            <a:r>
              <a:rPr lang="es-ES" sz="2000" b="1" dirty="0" smtClean="0">
                <a:solidFill>
                  <a:srgbClr val="0070C0"/>
                </a:solidFill>
              </a:rPr>
              <a:t>4  </a:t>
            </a:r>
            <a:r>
              <a:rPr lang="es-ES" sz="2000" b="1" dirty="0">
                <a:solidFill>
                  <a:srgbClr val="0070C0"/>
                </a:solidFill>
              </a:rPr>
              <a:t>“cuidado </a:t>
            </a:r>
            <a:r>
              <a:rPr lang="es-ES" sz="2000" b="1" dirty="0" smtClean="0">
                <a:solidFill>
                  <a:srgbClr val="0070C0"/>
                </a:solidFill>
              </a:rPr>
              <a:t>del otro”</a:t>
            </a:r>
            <a:endParaRPr lang="es-CO" sz="2000" dirty="0">
              <a:solidFill>
                <a:srgbClr val="0070C0"/>
              </a:solidFill>
            </a:endParaRPr>
          </a:p>
        </p:txBody>
      </p:sp>
      <p:sp>
        <p:nvSpPr>
          <p:cNvPr id="9" name="Rectangle 4"/>
          <p:cNvSpPr>
            <a:spLocks noChangeArrowheads="1"/>
          </p:cNvSpPr>
          <p:nvPr/>
        </p:nvSpPr>
        <p:spPr bwMode="auto">
          <a:xfrm>
            <a:off x="-364791" y="-34583"/>
            <a:ext cx="507954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3</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entorno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3" name="Elipse 12"/>
          <p:cNvSpPr/>
          <p:nvPr/>
        </p:nvSpPr>
        <p:spPr>
          <a:xfrm>
            <a:off x="5079650" y="8482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pic>
        <p:nvPicPr>
          <p:cNvPr id="11"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731" y="1699665"/>
            <a:ext cx="4199966" cy="3517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4"/>
          <p:cNvSpPr txBox="1">
            <a:spLocks noChangeArrowheads="1"/>
          </p:cNvSpPr>
          <p:nvPr/>
        </p:nvSpPr>
        <p:spPr bwMode="auto">
          <a:xfrm>
            <a:off x="184731" y="5249388"/>
            <a:ext cx="4199966" cy="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a:spcAft>
                <a:spcPct val="0"/>
              </a:spcAft>
            </a:pPr>
            <a:r>
              <a:rPr lang="es-ES_tradnl" sz="1000" dirty="0" smtClean="0">
                <a:solidFill>
                  <a:schemeClr val="bg1">
                    <a:lumMod val="65000"/>
                  </a:schemeClr>
                </a:solidFill>
                <a:cs typeface="Arial" panose="020B0604020202020204" pitchFamily="34" charset="0"/>
              </a:rPr>
              <a:t>Tomado </a:t>
            </a:r>
            <a:r>
              <a:rPr lang="es-ES_tradnl" sz="1000" dirty="0">
                <a:solidFill>
                  <a:schemeClr val="bg1">
                    <a:lumMod val="65000"/>
                  </a:schemeClr>
                </a:solidFill>
                <a:cs typeface="Arial" panose="020B0604020202020204" pitchFamily="34" charset="0"/>
              </a:rPr>
              <a:t>de http://pnoesis.files.wordpress.com/2011/09/ripples.jpg</a:t>
            </a:r>
          </a:p>
          <a:p>
            <a:pPr eaLnBrk="1" hangingPunct="1">
              <a:spcAft>
                <a:spcPct val="0"/>
              </a:spcAft>
              <a:buFont typeface="Arial" panose="020B0604020202020204" pitchFamily="34" charset="0"/>
              <a:buNone/>
            </a:pPr>
            <a:endParaRPr lang="es-ES_tradnl" sz="1000" dirty="0">
              <a:solidFill>
                <a:schemeClr val="bg1">
                  <a:lumMod val="65000"/>
                </a:schemeClr>
              </a:solidFill>
              <a:cs typeface="Arial" panose="020B0604020202020204" pitchFamily="34" charset="0"/>
            </a:endParaRPr>
          </a:p>
        </p:txBody>
      </p:sp>
    </p:spTree>
    <p:extLst>
      <p:ext uri="{BB962C8B-B14F-4D97-AF65-F5344CB8AC3E}">
        <p14:creationId xmlns:p14="http://schemas.microsoft.com/office/powerpoint/2010/main" val="4012952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234133" y="2127909"/>
            <a:ext cx="7366635" cy="1699420"/>
          </a:xfrm>
          <a:prstGeom prst="rect">
            <a:avLst/>
          </a:prstGeom>
          <a:gradFill flip="none" rotWithShape="1">
            <a:gsLst>
              <a:gs pos="0">
                <a:srgbClr val="45C1DA">
                  <a:tint val="66000"/>
                  <a:satMod val="160000"/>
                </a:srgbClr>
              </a:gs>
              <a:gs pos="50000">
                <a:srgbClr val="45C1DA">
                  <a:tint val="44500"/>
                  <a:satMod val="160000"/>
                </a:srgbClr>
              </a:gs>
              <a:gs pos="100000">
                <a:srgbClr val="45C1DA">
                  <a:tint val="23500"/>
                  <a:satMod val="160000"/>
                </a:srgbClr>
              </a:gs>
            </a:gsLst>
            <a:path path="circle">
              <a:fillToRect l="100000" b="100000"/>
            </a:path>
            <a:tileRect t="-100000" r="-100000"/>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endParaRPr lang="es-CO" dirty="0">
              <a:solidFill>
                <a:srgbClr val="002060"/>
              </a:solidFill>
            </a:endParaRPr>
          </a:p>
        </p:txBody>
      </p:sp>
      <p:sp>
        <p:nvSpPr>
          <p:cNvPr id="5" name="5 Rectángulo"/>
          <p:cNvSpPr/>
          <p:nvPr/>
        </p:nvSpPr>
        <p:spPr>
          <a:xfrm>
            <a:off x="234133" y="4449161"/>
            <a:ext cx="7366635" cy="1095375"/>
          </a:xfrm>
          <a:prstGeom prst="rect">
            <a:avLst/>
          </a:prstGeom>
          <a:gradFill flip="none" rotWithShape="1">
            <a:gsLst>
              <a:gs pos="0">
                <a:srgbClr val="45C1DA">
                  <a:tint val="66000"/>
                  <a:satMod val="160000"/>
                </a:srgbClr>
              </a:gs>
              <a:gs pos="50000">
                <a:srgbClr val="45C1DA">
                  <a:tint val="44500"/>
                  <a:satMod val="160000"/>
                </a:srgbClr>
              </a:gs>
              <a:gs pos="100000">
                <a:srgbClr val="45C1DA">
                  <a:tint val="23500"/>
                  <a:satMod val="160000"/>
                </a:srgbClr>
              </a:gs>
            </a:gsLst>
            <a:lin ang="54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CO" dirty="0"/>
          </a:p>
        </p:txBody>
      </p:sp>
      <p:sp>
        <p:nvSpPr>
          <p:cNvPr id="6" name="Cuadro de texto 2"/>
          <p:cNvSpPr txBox="1">
            <a:spLocks noChangeArrowheads="1"/>
          </p:cNvSpPr>
          <p:nvPr/>
        </p:nvSpPr>
        <p:spPr bwMode="auto">
          <a:xfrm>
            <a:off x="234133" y="1525503"/>
            <a:ext cx="8021593" cy="425501"/>
          </a:xfrm>
          <a:prstGeom prst="rect">
            <a:avLst/>
          </a:prstGeom>
          <a:noFill/>
          <a:ln w="9525">
            <a:noFill/>
            <a:miter lim="800000"/>
            <a:headEnd/>
            <a:tailEnd/>
          </a:ln>
        </p:spPr>
        <p:txBody>
          <a:bodyPr rot="0" vert="horz" wrap="square" lIns="91440" tIns="45720" rIns="91440" bIns="45720" anchor="t" anchorCtr="0">
            <a:spAutoFit/>
          </a:bodyPr>
          <a:lstStyle/>
          <a:p>
            <a:pPr>
              <a:lnSpc>
                <a:spcPct val="115000"/>
              </a:lnSpc>
              <a:spcAft>
                <a:spcPts val="0"/>
              </a:spcAft>
            </a:pPr>
            <a:r>
              <a:rPr lang="es-CO" sz="2000" b="1"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Objetivo general del contenido técnico en seguridad y salud en el trabajo </a:t>
            </a:r>
            <a:endParaRPr lang="es-CO" sz="2000" dirty="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Cuadro de texto 2"/>
          <p:cNvSpPr txBox="1">
            <a:spLocks noChangeArrowheads="1"/>
          </p:cNvSpPr>
          <p:nvPr/>
        </p:nvSpPr>
        <p:spPr bwMode="auto">
          <a:xfrm>
            <a:off x="-1626327" y="4002885"/>
            <a:ext cx="5095694" cy="425501"/>
          </a:xfrm>
          <a:prstGeom prst="rect">
            <a:avLst/>
          </a:prstGeom>
          <a:noFill/>
          <a:ln w="9525">
            <a:noFill/>
            <a:miter lim="800000"/>
            <a:headEnd/>
            <a:tailEnd/>
          </a:ln>
        </p:spPr>
        <p:txBody>
          <a:bodyPr rot="0" vert="horz" wrap="square" lIns="91440" tIns="45720" rIns="91440" bIns="45720" anchor="t" anchorCtr="0">
            <a:spAutoFit/>
          </a:bodyPr>
          <a:lstStyle/>
          <a:p>
            <a:pPr algn="r">
              <a:lnSpc>
                <a:spcPct val="115000"/>
              </a:lnSpc>
              <a:spcAft>
                <a:spcPts val="0"/>
              </a:spcAft>
            </a:pP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Objetivo general del cuidado</a:t>
            </a:r>
          </a:p>
        </p:txBody>
      </p:sp>
      <p:sp>
        <p:nvSpPr>
          <p:cNvPr id="8" name="Cuadro de texto 2"/>
          <p:cNvSpPr txBox="1">
            <a:spLocks noChangeArrowheads="1"/>
          </p:cNvSpPr>
          <p:nvPr/>
        </p:nvSpPr>
        <p:spPr bwMode="auto">
          <a:xfrm>
            <a:off x="316047" y="2160408"/>
            <a:ext cx="7202805" cy="1666921"/>
          </a:xfrm>
          <a:prstGeom prst="rect">
            <a:avLst/>
          </a:prstGeom>
          <a:no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s-CO" b="1" dirty="0">
                <a:latin typeface="Calibri" panose="020F0502020204030204" pitchFamily="34" charset="0"/>
                <a:ea typeface="Calibri" panose="020F0502020204030204" pitchFamily="34" charset="0"/>
                <a:cs typeface="Times New Roman" panose="02020603050405020304" pitchFamily="18" charset="0"/>
              </a:rPr>
              <a:t>Identificar las características de los equipos efectivos de trabajo, que les permita reconocer comportamientos y formas de  funcionamiento que puedan obstaculizar o mejorar los procesos del equipo, las personas, el cumplimiento de planes estratégicos y la calidad de vida en el entorno de trabajo.</a:t>
            </a:r>
          </a:p>
        </p:txBody>
      </p:sp>
      <p:sp>
        <p:nvSpPr>
          <p:cNvPr id="9" name="Cuadro de texto 2"/>
          <p:cNvSpPr txBox="1">
            <a:spLocks noChangeArrowheads="1"/>
          </p:cNvSpPr>
          <p:nvPr/>
        </p:nvSpPr>
        <p:spPr bwMode="auto">
          <a:xfrm>
            <a:off x="234133" y="4260531"/>
            <a:ext cx="7202805" cy="931545"/>
          </a:xfrm>
          <a:prstGeom prst="rect">
            <a:avLst/>
          </a:prstGeom>
          <a:no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s-ES" dirty="0">
                <a:solidFill>
                  <a:srgbClr val="008000"/>
                </a:solidFill>
                <a:effectLst/>
                <a:latin typeface="Calibri" panose="020F0502020204030204" pitchFamily="34" charset="0"/>
                <a:ea typeface="Calibri" panose="020F0502020204030204" pitchFamily="34" charset="0"/>
                <a:cs typeface="Times New Roman" panose="02020603050405020304" pitchFamily="18" charset="0"/>
              </a:rPr>
              <a:t> </a:t>
            </a:r>
            <a:endParaRPr lang="es-CO"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ES" b="1" dirty="0">
                <a:effectLst/>
                <a:latin typeface="Calibri" panose="020F0502020204030204" pitchFamily="34" charset="0"/>
                <a:ea typeface="Calibri" panose="020F0502020204030204" pitchFamily="34" charset="0"/>
                <a:cs typeface="Times New Roman" panose="02020603050405020304" pitchFamily="18" charset="0"/>
              </a:rPr>
              <a:t>Potencializar habilidades  del cuidado para generar hábitos  que promuevan la preservación y conservación de la vida.</a:t>
            </a:r>
            <a:endParaRPr lang="es-CO" b="1"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s-CO" b="1"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0" name="Rectangle 7"/>
          <p:cNvSpPr>
            <a:spLocks noChangeArrowheads="1"/>
          </p:cNvSpPr>
          <p:nvPr/>
        </p:nvSpPr>
        <p:spPr bwMode="auto">
          <a:xfrm>
            <a:off x="106016" y="230859"/>
            <a:ext cx="52611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sz="3600" b="1"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Objetivos</a:t>
            </a:r>
            <a:r>
              <a:rPr kumimoji="0" lang="es-CO" sz="3600" b="1" u="none" strike="noStrike" cap="none" normalizeH="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de aprendizaje</a:t>
            </a:r>
            <a:endParaRPr kumimoji="0" lang="es-CO" sz="3600" b="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sz="3600" b="0" u="none" strike="noStrike" cap="none" normalizeH="0" baseline="0" dirty="0" smtClean="0">
              <a:ln>
                <a:noFill/>
              </a:ln>
              <a:solidFill>
                <a:schemeClr val="accent1">
                  <a:lumMod val="75000"/>
                </a:schemeClr>
              </a:solidFill>
              <a:effectLst/>
              <a:latin typeface="Arial" panose="020B0604020202020204" pitchFamily="34" charset="0"/>
            </a:endParaRPr>
          </a:p>
        </p:txBody>
      </p:sp>
      <p:sp>
        <p:nvSpPr>
          <p:cNvPr id="11" name="Rectangle 12"/>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2" name="Text Box 14"/>
          <p:cNvSpPr txBox="1">
            <a:spLocks noChangeArrowheads="1"/>
          </p:cNvSpPr>
          <p:nvPr/>
        </p:nvSpPr>
        <p:spPr bwMode="auto">
          <a:xfrm>
            <a:off x="7624762" y="5131023"/>
            <a:ext cx="4475163" cy="47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a:spcAft>
                <a:spcPct val="0"/>
              </a:spcAft>
            </a:pPr>
            <a:r>
              <a:rPr lang="es-ES_tradnl" sz="1000" dirty="0">
                <a:solidFill>
                  <a:schemeClr val="bg1">
                    <a:lumMod val="65000"/>
                  </a:schemeClr>
                </a:solidFill>
                <a:cs typeface="Arial" panose="020B0604020202020204" pitchFamily="34" charset="0"/>
              </a:rPr>
              <a:t>Tomado de http://4.bp.blogspot.com/-</a:t>
            </a:r>
            <a:r>
              <a:rPr lang="es-ES_tradnl" sz="1000" dirty="0" smtClean="0">
                <a:solidFill>
                  <a:schemeClr val="bg1">
                    <a:lumMod val="65000"/>
                  </a:schemeClr>
                </a:solidFill>
                <a:cs typeface="Arial" panose="020B0604020202020204" pitchFamily="34" charset="0"/>
              </a:rPr>
              <a:t>oIwiK2aGBSI/UW7dtWVpyVI/AAAAAAAAmn0/WMLUk2yCETE/s1600/equipo.jpg</a:t>
            </a:r>
            <a:endParaRPr lang="es-ES_tradnl" sz="1000" dirty="0">
              <a:solidFill>
                <a:schemeClr val="bg1">
                  <a:lumMod val="65000"/>
                </a:schemeClr>
              </a:solidFill>
              <a:cs typeface="Arial" panose="020B0604020202020204" pitchFamily="34" charset="0"/>
            </a:endParaRPr>
          </a:p>
        </p:txBody>
      </p:sp>
      <p:pic>
        <p:nvPicPr>
          <p:cNvPr id="3" name="Imagen 2"/>
          <p:cNvPicPr>
            <a:picLocks noChangeAspect="1"/>
          </p:cNvPicPr>
          <p:nvPr/>
        </p:nvPicPr>
        <p:blipFill>
          <a:blip r:embed="rId2"/>
          <a:stretch>
            <a:fillRect/>
          </a:stretch>
        </p:blipFill>
        <p:spPr>
          <a:xfrm>
            <a:off x="7808233" y="1744025"/>
            <a:ext cx="3425541" cy="3386998"/>
          </a:xfrm>
          <a:prstGeom prst="rect">
            <a:avLst/>
          </a:prstGeom>
        </p:spPr>
      </p:pic>
    </p:spTree>
    <p:extLst>
      <p:ext uri="{BB962C8B-B14F-4D97-AF65-F5344CB8AC3E}">
        <p14:creationId xmlns:p14="http://schemas.microsoft.com/office/powerpoint/2010/main" val="1216282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452154" y="3427391"/>
            <a:ext cx="9287692" cy="716463"/>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es-CO" sz="2000" b="1" dirty="0">
                <a:solidFill>
                  <a:srgbClr val="0070C0"/>
                </a:solidFill>
                <a:ea typeface="Calibri" panose="020F0502020204030204" pitchFamily="34" charset="0"/>
                <a:cs typeface="Times New Roman" panose="02020603050405020304" pitchFamily="18" charset="0"/>
              </a:rPr>
              <a:t>¿Cómo Reconocer actitudes positivas y negativas que afectan las dinámicas de los equipos de trabajo?</a:t>
            </a:r>
            <a:endParaRPr lang="es-CO" sz="2000" dirty="0">
              <a:effectLst/>
              <a:ea typeface="Calibri" panose="020F0502020204030204" pitchFamily="34" charset="0"/>
              <a:cs typeface="Times New Roman" panose="02020603050405020304" pitchFamily="18" charset="0"/>
            </a:endParaRPr>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7" name="Rectangle 4"/>
          <p:cNvSpPr>
            <a:spLocks noChangeArrowheads="1"/>
          </p:cNvSpPr>
          <p:nvPr/>
        </p:nvSpPr>
        <p:spPr bwMode="auto">
          <a:xfrm>
            <a:off x="952435" y="1828800"/>
            <a:ext cx="1088135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r" eaLnBrk="0" fontAlgn="base" hangingPunct="0">
              <a:spcBef>
                <a:spcPct val="0"/>
              </a:spcBef>
              <a:spcAft>
                <a:spcPct val="0"/>
              </a:spcAft>
            </a:pPr>
            <a:r>
              <a:rPr lang="es-CO"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“Yo hago lo que tú no puedes, y tú haces lo que yo no puedo. Juntos podemos hacer grandes cosas” Madre Teresa de Calcuta.</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104503" y="209735"/>
            <a:ext cx="4000582" cy="646331"/>
          </a:xfrm>
          <a:prstGeom prst="rect">
            <a:avLst/>
          </a:prstGeom>
        </p:spPr>
        <p:txBody>
          <a:bodyPr wrap="non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4</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Cuidado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del otro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Elipse 9"/>
          <p:cNvSpPr/>
          <p:nvPr/>
        </p:nvSpPr>
        <p:spPr>
          <a:xfrm>
            <a:off x="4964330" y="2540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1037780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ángulo 9"/>
          <p:cNvSpPr/>
          <p:nvPr/>
        </p:nvSpPr>
        <p:spPr>
          <a:xfrm>
            <a:off x="206104" y="-8949"/>
            <a:ext cx="4220754" cy="1200329"/>
          </a:xfrm>
          <a:prstGeom prst="rect">
            <a:avLst/>
          </a:prstGeom>
        </p:spPr>
        <p:txBody>
          <a:bodyPr wrap="square">
            <a:spAutoFit/>
          </a:bodyPr>
          <a:lstStyle/>
          <a:p>
            <a:pPr eaLnBrk="0" fontAlgn="base" hangingPunct="0">
              <a:spcBef>
                <a:spcPct val="0"/>
              </a:spcBef>
              <a:spcAft>
                <a:spcPct val="0"/>
              </a:spcAft>
            </a:pPr>
            <a:r>
              <a:rPr lang="es-CO" dirty="0" smtClean="0">
                <a:solidFill>
                  <a:srgbClr val="5B9BD5">
                    <a:lumMod val="75000"/>
                  </a:srgbClr>
                </a:solidFill>
                <a:ea typeface="Calibri" panose="020F0502020204030204" pitchFamily="34" charset="0"/>
                <a:cs typeface="Times New Roman" panose="02020603050405020304" pitchFamily="18" charset="0"/>
              </a:rPr>
              <a:t> </a:t>
            </a:r>
            <a:r>
              <a:rPr lang="es-CO" sz="3600" b="1" dirty="0">
                <a:solidFill>
                  <a:srgbClr val="5B9BD5">
                    <a:lumMod val="75000"/>
                  </a:srgbClr>
                </a:solidFill>
                <a:ea typeface="Calibri" panose="020F0502020204030204" pitchFamily="34" charset="0"/>
                <a:cs typeface="Times New Roman" panose="02020603050405020304" pitchFamily="18" charset="0"/>
              </a:rPr>
              <a:t>4</a:t>
            </a:r>
            <a:r>
              <a:rPr lang="es-CO" sz="3600" b="1" dirty="0" smtClean="0">
                <a:solidFill>
                  <a:srgbClr val="5B9BD5">
                    <a:lumMod val="75000"/>
                  </a:srgbClr>
                </a:solidFill>
                <a:ea typeface="Calibri" panose="020F0502020204030204" pitchFamily="34" charset="0"/>
                <a:cs typeface="Times New Roman" panose="02020603050405020304" pitchFamily="18" charset="0"/>
              </a:rPr>
              <a:t>.  Contextualización Cuidado    del      otro</a:t>
            </a:r>
            <a:endParaRPr lang="es-CO" sz="3600" b="1" dirty="0">
              <a:solidFill>
                <a:srgbClr val="5B9BD5">
                  <a:lumMod val="75000"/>
                </a:srgbClr>
              </a:solidFill>
              <a:ea typeface="Calibri" panose="020F0502020204030204" pitchFamily="34" charset="0"/>
              <a:cs typeface="Times New Roman" panose="02020603050405020304" pitchFamily="18" charset="0"/>
            </a:endParaRPr>
          </a:p>
        </p:txBody>
      </p:sp>
      <p:sp>
        <p:nvSpPr>
          <p:cNvPr id="9" name="Elipse 8"/>
          <p:cNvSpPr/>
          <p:nvPr/>
        </p:nvSpPr>
        <p:spPr>
          <a:xfrm>
            <a:off x="5101269" y="5636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7" name="CuadroTexto 6"/>
          <p:cNvSpPr txBox="1"/>
          <p:nvPr/>
        </p:nvSpPr>
        <p:spPr>
          <a:xfrm>
            <a:off x="416731" y="2080861"/>
            <a:ext cx="11147077" cy="3693319"/>
          </a:xfrm>
          <a:prstGeom prst="rect">
            <a:avLst/>
          </a:prstGeom>
          <a:noFill/>
          <a:ln>
            <a:solidFill>
              <a:schemeClr val="accent1"/>
            </a:solidFill>
          </a:ln>
        </p:spPr>
        <p:txBody>
          <a:bodyPr wrap="square" rtlCol="0">
            <a:spAutoFit/>
          </a:bodyPr>
          <a:lstStyle/>
          <a:p>
            <a:pPr algn="just"/>
            <a:r>
              <a:rPr lang="es-CO" dirty="0">
                <a:solidFill>
                  <a:srgbClr val="FF0000"/>
                </a:solidFill>
              </a:rPr>
              <a:t>Personales:</a:t>
            </a:r>
            <a:r>
              <a:rPr lang="es-CO" dirty="0">
                <a:solidFill>
                  <a:prstClr val="black"/>
                </a:solidFill>
              </a:rPr>
              <a:t>	</a:t>
            </a:r>
            <a:r>
              <a:rPr lang="es-CO" dirty="0" smtClean="0">
                <a:solidFill>
                  <a:prstClr val="black"/>
                </a:solidFill>
              </a:rPr>
              <a:t> Personalidad,  modelos mentales, motivaciones, crítica, estilos de comunicación, emociones,</a:t>
            </a:r>
          </a:p>
          <a:p>
            <a:pPr algn="just"/>
            <a:r>
              <a:rPr lang="es-CO" dirty="0">
                <a:solidFill>
                  <a:prstClr val="black"/>
                </a:solidFill>
              </a:rPr>
              <a:t>	</a:t>
            </a:r>
            <a:r>
              <a:rPr lang="es-CO" dirty="0" smtClean="0">
                <a:solidFill>
                  <a:prstClr val="black"/>
                </a:solidFill>
              </a:rPr>
              <a:t>	 manejo de la  </a:t>
            </a:r>
            <a:r>
              <a:rPr lang="es-CO" dirty="0">
                <a:solidFill>
                  <a:prstClr val="black"/>
                </a:solidFill>
              </a:rPr>
              <a:t>diferencia.</a:t>
            </a:r>
          </a:p>
          <a:p>
            <a:pPr algn="just"/>
            <a:endParaRPr lang="es-CO" dirty="0">
              <a:solidFill>
                <a:prstClr val="black"/>
              </a:solidFill>
            </a:endParaRPr>
          </a:p>
          <a:p>
            <a:pPr algn="just"/>
            <a:r>
              <a:rPr lang="es-CO" dirty="0">
                <a:solidFill>
                  <a:srgbClr val="FF0000"/>
                </a:solidFill>
              </a:rPr>
              <a:t>Liderazgo</a:t>
            </a:r>
            <a:r>
              <a:rPr lang="es-CO" dirty="0">
                <a:solidFill>
                  <a:prstClr val="black"/>
                </a:solidFill>
              </a:rPr>
              <a:t>:	El líder </a:t>
            </a:r>
            <a:r>
              <a:rPr lang="es-CO" dirty="0" smtClean="0">
                <a:solidFill>
                  <a:prstClr val="black"/>
                </a:solidFill>
              </a:rPr>
              <a:t>facilitador o </a:t>
            </a:r>
            <a:r>
              <a:rPr lang="es-CO" dirty="0">
                <a:solidFill>
                  <a:prstClr val="black"/>
                </a:solidFill>
              </a:rPr>
              <a:t>principal </a:t>
            </a:r>
            <a:r>
              <a:rPr lang="es-CO" dirty="0" smtClean="0">
                <a:solidFill>
                  <a:prstClr val="black"/>
                </a:solidFill>
              </a:rPr>
              <a:t>obstáculo.</a:t>
            </a:r>
          </a:p>
          <a:p>
            <a:pPr algn="just"/>
            <a:r>
              <a:rPr lang="es-CO" dirty="0" smtClean="0">
                <a:solidFill>
                  <a:prstClr val="black"/>
                </a:solidFill>
              </a:rPr>
              <a:t>                                   Confianza</a:t>
            </a:r>
            <a:r>
              <a:rPr lang="es-CO" dirty="0">
                <a:solidFill>
                  <a:prstClr val="black"/>
                </a:solidFill>
              </a:rPr>
              <a:t>, participación en las decisiones, </a:t>
            </a:r>
            <a:r>
              <a:rPr lang="es-CO" dirty="0" smtClean="0">
                <a:solidFill>
                  <a:prstClr val="black"/>
                </a:solidFill>
              </a:rPr>
              <a:t>creatividad  </a:t>
            </a:r>
            <a:r>
              <a:rPr lang="es-CO" dirty="0">
                <a:solidFill>
                  <a:prstClr val="black"/>
                </a:solidFill>
              </a:rPr>
              <a:t>manejo productivo de los conflictos.</a:t>
            </a:r>
          </a:p>
          <a:p>
            <a:pPr algn="just"/>
            <a:endParaRPr lang="es-CO" dirty="0">
              <a:solidFill>
                <a:prstClr val="black"/>
              </a:solidFill>
            </a:endParaRPr>
          </a:p>
          <a:p>
            <a:pPr algn="just"/>
            <a:r>
              <a:rPr lang="es-CO" dirty="0">
                <a:solidFill>
                  <a:srgbClr val="FF0000"/>
                </a:solidFill>
              </a:rPr>
              <a:t>Organizacionales</a:t>
            </a:r>
            <a:r>
              <a:rPr lang="es-CO" dirty="0">
                <a:solidFill>
                  <a:prstClr val="black"/>
                </a:solidFill>
              </a:rPr>
              <a:t>:	</a:t>
            </a:r>
            <a:r>
              <a:rPr lang="es-CO" dirty="0" smtClean="0">
                <a:solidFill>
                  <a:prstClr val="black"/>
                </a:solidFill>
              </a:rPr>
              <a:t>Entorno particular de </a:t>
            </a:r>
            <a:r>
              <a:rPr lang="es-CO" dirty="0">
                <a:solidFill>
                  <a:prstClr val="black"/>
                </a:solidFill>
              </a:rPr>
              <a:t>trabajo. </a:t>
            </a:r>
            <a:endParaRPr lang="es-CO" dirty="0" smtClean="0">
              <a:solidFill>
                <a:prstClr val="black"/>
              </a:solidFill>
            </a:endParaRPr>
          </a:p>
          <a:p>
            <a:pPr algn="just"/>
            <a:r>
              <a:rPr lang="es-CO" dirty="0">
                <a:solidFill>
                  <a:prstClr val="black"/>
                </a:solidFill>
              </a:rPr>
              <a:t> </a:t>
            </a:r>
            <a:r>
              <a:rPr lang="es-CO" dirty="0" smtClean="0">
                <a:solidFill>
                  <a:prstClr val="black"/>
                </a:solidFill>
              </a:rPr>
              <a:t>                                  Objetivos coherentes </a:t>
            </a:r>
            <a:r>
              <a:rPr lang="es-CO" dirty="0">
                <a:solidFill>
                  <a:prstClr val="black"/>
                </a:solidFill>
              </a:rPr>
              <a:t>con la visión, misión y valores de la </a:t>
            </a:r>
            <a:r>
              <a:rPr lang="es-CO" dirty="0" smtClean="0">
                <a:solidFill>
                  <a:prstClr val="black"/>
                </a:solidFill>
              </a:rPr>
              <a:t>empresa</a:t>
            </a:r>
          </a:p>
          <a:p>
            <a:pPr algn="just"/>
            <a:r>
              <a:rPr lang="es-CO" dirty="0">
                <a:solidFill>
                  <a:prstClr val="black"/>
                </a:solidFill>
              </a:rPr>
              <a:t>	</a:t>
            </a:r>
            <a:r>
              <a:rPr lang="es-CO" dirty="0" smtClean="0">
                <a:solidFill>
                  <a:prstClr val="black"/>
                </a:solidFill>
              </a:rPr>
              <a:t>	Tiempo para alinearse.</a:t>
            </a:r>
            <a:endParaRPr lang="es-CO" dirty="0">
              <a:solidFill>
                <a:prstClr val="black"/>
              </a:solidFill>
            </a:endParaRPr>
          </a:p>
          <a:p>
            <a:pPr algn="just"/>
            <a:endParaRPr lang="es-CO" dirty="0">
              <a:solidFill>
                <a:prstClr val="black"/>
              </a:solidFill>
            </a:endParaRPr>
          </a:p>
          <a:p>
            <a:pPr algn="just"/>
            <a:r>
              <a:rPr lang="es-CO" dirty="0" smtClean="0">
                <a:solidFill>
                  <a:srgbClr val="FF0000"/>
                </a:solidFill>
              </a:rPr>
              <a:t>Manejo </a:t>
            </a:r>
            <a:r>
              <a:rPr lang="es-CO" dirty="0">
                <a:solidFill>
                  <a:srgbClr val="FF0000"/>
                </a:solidFill>
              </a:rPr>
              <a:t>del Tiempo</a:t>
            </a:r>
            <a:r>
              <a:rPr lang="es-CO" dirty="0">
                <a:solidFill>
                  <a:prstClr val="black"/>
                </a:solidFill>
              </a:rPr>
              <a:t>: 	</a:t>
            </a:r>
            <a:r>
              <a:rPr lang="es-CO" dirty="0" smtClean="0">
                <a:solidFill>
                  <a:prstClr val="black"/>
                </a:solidFill>
              </a:rPr>
              <a:t>Espacios </a:t>
            </a:r>
            <a:r>
              <a:rPr lang="es-CO" dirty="0">
                <a:solidFill>
                  <a:prstClr val="black"/>
                </a:solidFill>
              </a:rPr>
              <a:t>para el trabajo en equipo, </a:t>
            </a:r>
            <a:endParaRPr lang="es-CO" dirty="0" smtClean="0">
              <a:solidFill>
                <a:prstClr val="black"/>
              </a:solidFill>
            </a:endParaRPr>
          </a:p>
          <a:p>
            <a:pPr algn="just"/>
            <a:r>
              <a:rPr lang="es-CO" dirty="0">
                <a:solidFill>
                  <a:prstClr val="black"/>
                </a:solidFill>
              </a:rPr>
              <a:t>	</a:t>
            </a:r>
            <a:r>
              <a:rPr lang="es-CO" dirty="0" smtClean="0">
                <a:solidFill>
                  <a:prstClr val="black"/>
                </a:solidFill>
              </a:rPr>
              <a:t>		Reuniones periódicas</a:t>
            </a:r>
          </a:p>
          <a:p>
            <a:pPr algn="just"/>
            <a:r>
              <a:rPr lang="es-CO" dirty="0">
                <a:solidFill>
                  <a:prstClr val="black"/>
                </a:solidFill>
              </a:rPr>
              <a:t>	</a:t>
            </a:r>
            <a:r>
              <a:rPr lang="es-CO" dirty="0" smtClean="0">
                <a:solidFill>
                  <a:prstClr val="black"/>
                </a:solidFill>
              </a:rPr>
              <a:t>		Seguimiento </a:t>
            </a:r>
            <a:r>
              <a:rPr lang="es-CO" dirty="0">
                <a:solidFill>
                  <a:prstClr val="black"/>
                </a:solidFill>
              </a:rPr>
              <a:t>a </a:t>
            </a:r>
            <a:r>
              <a:rPr lang="es-CO" dirty="0" smtClean="0">
                <a:solidFill>
                  <a:prstClr val="black"/>
                </a:solidFill>
              </a:rPr>
              <a:t>proyectos e </a:t>
            </a:r>
            <a:r>
              <a:rPr lang="es-CO" dirty="0">
                <a:solidFill>
                  <a:prstClr val="black"/>
                </a:solidFill>
              </a:rPr>
              <a:t>indicadores de </a:t>
            </a:r>
            <a:r>
              <a:rPr lang="es-CO" dirty="0" smtClean="0">
                <a:solidFill>
                  <a:prstClr val="black"/>
                </a:solidFill>
              </a:rPr>
              <a:t>gestión.</a:t>
            </a:r>
          </a:p>
        </p:txBody>
      </p:sp>
      <p:sp>
        <p:nvSpPr>
          <p:cNvPr id="11" name="Rectangle 4"/>
          <p:cNvSpPr>
            <a:spLocks noChangeArrowheads="1"/>
          </p:cNvSpPr>
          <p:nvPr/>
        </p:nvSpPr>
        <p:spPr bwMode="auto">
          <a:xfrm>
            <a:off x="0" y="1500869"/>
            <a:ext cx="62697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a:solidFill>
                  <a:srgbClr val="0070C0"/>
                </a:solidFill>
                <a:ea typeface="Calibri" panose="020F0502020204030204" pitchFamily="34" charset="0"/>
                <a:cs typeface="Times New Roman" panose="02020603050405020304" pitchFamily="18" charset="0"/>
              </a:rPr>
              <a:t>VARIABLES QUE AFECTAN LA EFICACIA DE LOS EQUIPOS</a:t>
            </a:r>
            <a:r>
              <a:rPr lang="es-CO" sz="2000" b="1" dirty="0" smtClean="0">
                <a:solidFill>
                  <a:srgbClr val="0070C0"/>
                </a:solidFill>
                <a:ea typeface="Calibri" panose="020F0502020204030204" pitchFamily="34" charset="0"/>
                <a:cs typeface="Times New Roman" panose="02020603050405020304" pitchFamily="18" charset="0"/>
              </a:rPr>
              <a:t>.</a:t>
            </a:r>
            <a:endParaRPr lang="es-CO" sz="2000" b="1" dirty="0">
              <a:solidFill>
                <a:srgbClr val="0070C0"/>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57979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ángulo 9"/>
          <p:cNvSpPr/>
          <p:nvPr/>
        </p:nvSpPr>
        <p:spPr>
          <a:xfrm>
            <a:off x="0" y="-53402"/>
            <a:ext cx="4876800" cy="1200329"/>
          </a:xfrm>
          <a:prstGeom prst="rect">
            <a:avLst/>
          </a:prstGeom>
        </p:spPr>
        <p:txBody>
          <a:bodyPr wrap="square">
            <a:spAutoFit/>
          </a:bodyPr>
          <a:lstStyle/>
          <a:p>
            <a:pPr eaLnBrk="0" fontAlgn="base" hangingPunct="0">
              <a:spcBef>
                <a:spcPct val="0"/>
              </a:spcBef>
              <a:spcAft>
                <a:spcPct val="0"/>
              </a:spcAft>
            </a:pPr>
            <a:r>
              <a:rPr lang="es-CO" dirty="0" smtClean="0">
                <a:solidFill>
                  <a:schemeClr val="accent1">
                    <a:lumMod val="75000"/>
                  </a:schemeClr>
                </a:solidFill>
                <a:ea typeface="Calibri" panose="020F0502020204030204" pitchFamily="34" charset="0"/>
                <a:cs typeface="Times New Roman" panose="02020603050405020304" pitchFamily="18" charset="0"/>
              </a:rPr>
              <a:t> </a:t>
            </a:r>
            <a:r>
              <a:rPr lang="es-CO" sz="3600" b="1" dirty="0">
                <a:solidFill>
                  <a:schemeClr val="accent1">
                    <a:lumMod val="75000"/>
                  </a:schemeClr>
                </a:solidFill>
                <a:ea typeface="Calibri" panose="020F0502020204030204" pitchFamily="34" charset="0"/>
                <a:cs typeface="Times New Roman" panose="02020603050405020304" pitchFamily="18" charset="0"/>
              </a:rPr>
              <a:t>4</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Contextualización Cuidado     del     otro</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9" name="Elipse 8"/>
          <p:cNvSpPr/>
          <p:nvPr/>
        </p:nvSpPr>
        <p:spPr>
          <a:xfrm>
            <a:off x="5207000" y="7733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11" name="Rectangle 4"/>
          <p:cNvSpPr>
            <a:spLocks noChangeArrowheads="1"/>
          </p:cNvSpPr>
          <p:nvPr/>
        </p:nvSpPr>
        <p:spPr bwMode="auto">
          <a:xfrm>
            <a:off x="0" y="1500869"/>
            <a:ext cx="62697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smtClean="0">
                <a:solidFill>
                  <a:srgbClr val="0070C0"/>
                </a:solidFill>
                <a:ea typeface="Calibri" panose="020F0502020204030204" pitchFamily="34" charset="0"/>
                <a:cs typeface="Times New Roman" panose="02020603050405020304" pitchFamily="18" charset="0"/>
              </a:rPr>
              <a:t>CARACTERISTICAS DE UN EQUIPO EXITOSO</a:t>
            </a:r>
            <a:endParaRPr lang="es-CO" sz="2000" b="1" dirty="0">
              <a:solidFill>
                <a:srgbClr val="0070C0"/>
              </a:solidFill>
              <a:ea typeface="Calibri" panose="020F0502020204030204" pitchFamily="34" charset="0"/>
              <a:cs typeface="Times New Roman" panose="02020603050405020304" pitchFamily="18" charset="0"/>
            </a:endParaRPr>
          </a:p>
        </p:txBody>
      </p:sp>
      <p:graphicFrame>
        <p:nvGraphicFramePr>
          <p:cNvPr id="2" name="Diagrama 1"/>
          <p:cNvGraphicFramePr/>
          <p:nvPr>
            <p:extLst/>
          </p:nvPr>
        </p:nvGraphicFramePr>
        <p:xfrm>
          <a:off x="604644" y="91440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p:cNvGraphicFramePr/>
          <p:nvPr>
            <p:extLst/>
          </p:nvPr>
        </p:nvGraphicFramePr>
        <p:xfrm>
          <a:off x="3294566" y="2098701"/>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 name="Imagen 3"/>
          <p:cNvPicPr>
            <a:picLocks noChangeAspect="1"/>
          </p:cNvPicPr>
          <p:nvPr/>
        </p:nvPicPr>
        <p:blipFill>
          <a:blip r:embed="rId13"/>
          <a:stretch>
            <a:fillRect/>
          </a:stretch>
        </p:blipFill>
        <p:spPr>
          <a:xfrm>
            <a:off x="9850268" y="1500869"/>
            <a:ext cx="1683764" cy="1675636"/>
          </a:xfrm>
          <a:prstGeom prst="rect">
            <a:avLst/>
          </a:prstGeom>
        </p:spPr>
      </p:pic>
      <p:sp>
        <p:nvSpPr>
          <p:cNvPr id="13" name="Text Box 14"/>
          <p:cNvSpPr txBox="1">
            <a:spLocks noChangeArrowheads="1"/>
          </p:cNvSpPr>
          <p:nvPr/>
        </p:nvSpPr>
        <p:spPr bwMode="auto">
          <a:xfrm>
            <a:off x="7909933" y="3085714"/>
            <a:ext cx="4282067"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a:spcAft>
                <a:spcPct val="0"/>
              </a:spcAft>
            </a:pPr>
            <a:r>
              <a:rPr lang="es-ES_tradnl" sz="1000" dirty="0">
                <a:solidFill>
                  <a:schemeClr val="bg1">
                    <a:lumMod val="65000"/>
                  </a:schemeClr>
                </a:solidFill>
                <a:cs typeface="Arial" panose="020B0604020202020204" pitchFamily="34" charset="0"/>
              </a:rPr>
              <a:t>Tomado dehttp://mitareacolegio.blogspot.com/2013_06_23_archive.html  </a:t>
            </a:r>
          </a:p>
        </p:txBody>
      </p:sp>
    </p:spTree>
    <p:extLst>
      <p:ext uri="{BB962C8B-B14F-4D97-AF65-F5344CB8AC3E}">
        <p14:creationId xmlns:p14="http://schemas.microsoft.com/office/powerpoint/2010/main" val="40847833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ángulo 9"/>
          <p:cNvSpPr/>
          <p:nvPr/>
        </p:nvSpPr>
        <p:spPr>
          <a:xfrm>
            <a:off x="206104" y="-8949"/>
            <a:ext cx="4220754" cy="1200329"/>
          </a:xfrm>
          <a:prstGeom prst="rect">
            <a:avLst/>
          </a:prstGeom>
        </p:spPr>
        <p:txBody>
          <a:bodyPr wrap="square">
            <a:spAutoFit/>
          </a:bodyPr>
          <a:lstStyle/>
          <a:p>
            <a:pPr eaLnBrk="0" fontAlgn="base" hangingPunct="0">
              <a:spcBef>
                <a:spcPct val="0"/>
              </a:spcBef>
              <a:spcAft>
                <a:spcPct val="0"/>
              </a:spcAft>
            </a:pPr>
            <a:r>
              <a:rPr lang="es-CO" dirty="0" smtClean="0">
                <a:solidFill>
                  <a:srgbClr val="5B9BD5">
                    <a:lumMod val="75000"/>
                  </a:srgbClr>
                </a:solidFill>
                <a:ea typeface="Calibri" panose="020F0502020204030204" pitchFamily="34" charset="0"/>
                <a:cs typeface="Times New Roman" panose="02020603050405020304" pitchFamily="18" charset="0"/>
              </a:rPr>
              <a:t> </a:t>
            </a:r>
            <a:r>
              <a:rPr lang="es-CO" sz="3600" b="1" dirty="0">
                <a:solidFill>
                  <a:srgbClr val="5B9BD5">
                    <a:lumMod val="75000"/>
                  </a:srgbClr>
                </a:solidFill>
                <a:ea typeface="Calibri" panose="020F0502020204030204" pitchFamily="34" charset="0"/>
                <a:cs typeface="Times New Roman" panose="02020603050405020304" pitchFamily="18" charset="0"/>
              </a:rPr>
              <a:t>4</a:t>
            </a:r>
            <a:r>
              <a:rPr lang="es-CO" sz="3600" b="1" dirty="0" smtClean="0">
                <a:solidFill>
                  <a:srgbClr val="5B9BD5">
                    <a:lumMod val="75000"/>
                  </a:srgbClr>
                </a:solidFill>
                <a:ea typeface="Calibri" panose="020F0502020204030204" pitchFamily="34" charset="0"/>
                <a:cs typeface="Times New Roman" panose="02020603050405020304" pitchFamily="18" charset="0"/>
              </a:rPr>
              <a:t>.  Contextualización Cuidado    del      otro</a:t>
            </a:r>
            <a:endParaRPr lang="es-CO" sz="3600" b="1" dirty="0">
              <a:solidFill>
                <a:srgbClr val="5B9BD5">
                  <a:lumMod val="75000"/>
                </a:srgbClr>
              </a:solidFill>
              <a:ea typeface="Calibri" panose="020F0502020204030204" pitchFamily="34" charset="0"/>
              <a:cs typeface="Times New Roman" panose="02020603050405020304" pitchFamily="18" charset="0"/>
            </a:endParaRPr>
          </a:p>
        </p:txBody>
      </p:sp>
      <p:sp>
        <p:nvSpPr>
          <p:cNvPr id="9" name="Elipse 8"/>
          <p:cNvSpPr/>
          <p:nvPr/>
        </p:nvSpPr>
        <p:spPr>
          <a:xfrm>
            <a:off x="5101269" y="56365"/>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7" name="CuadroTexto 6"/>
          <p:cNvSpPr txBox="1"/>
          <p:nvPr/>
        </p:nvSpPr>
        <p:spPr>
          <a:xfrm>
            <a:off x="416731" y="2080861"/>
            <a:ext cx="6216298" cy="3785652"/>
          </a:xfrm>
          <a:prstGeom prst="rect">
            <a:avLst/>
          </a:prstGeom>
          <a:noFill/>
          <a:ln>
            <a:solidFill>
              <a:schemeClr val="accent1"/>
            </a:solidFill>
          </a:ln>
        </p:spPr>
        <p:txBody>
          <a:bodyPr wrap="square" rtlCol="0">
            <a:spAutoFit/>
          </a:bodyPr>
          <a:lstStyle/>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Reconoce y optimiza todos los </a:t>
            </a:r>
            <a:r>
              <a:rPr lang="es-CO" sz="1600" b="1" dirty="0" smtClean="0">
                <a:latin typeface="Arial" panose="020B0604020202020204" pitchFamily="34" charset="0"/>
                <a:ea typeface="Calibri" panose="020F0502020204030204" pitchFamily="34" charset="0"/>
                <a:cs typeface="Arial" panose="020B0604020202020204" pitchFamily="34" charset="0"/>
              </a:rPr>
              <a:t>recursos.</a:t>
            </a:r>
          </a:p>
          <a:p>
            <a:pPr marL="342900" indent="-342900" algn="just">
              <a:lnSpc>
                <a:spcPct val="150000"/>
              </a:lnSpc>
              <a:buFont typeface="Wingdings" panose="05000000000000000000" pitchFamily="2" charset="2"/>
              <a:buChar char="v"/>
            </a:pPr>
            <a:r>
              <a:rPr lang="es-CO" sz="1600" b="1" dirty="0" smtClean="0">
                <a:latin typeface="Arial" panose="020B0604020202020204" pitchFamily="34" charset="0"/>
                <a:ea typeface="Calibri" panose="020F0502020204030204" pitchFamily="34" charset="0"/>
                <a:cs typeface="Arial" panose="020B0604020202020204" pitchFamily="34" charset="0"/>
              </a:rPr>
              <a:t>Usa </a:t>
            </a:r>
            <a:r>
              <a:rPr lang="es-CO" sz="1600" b="1" dirty="0">
                <a:latin typeface="Arial" panose="020B0604020202020204" pitchFamily="34" charset="0"/>
                <a:ea typeface="Calibri" panose="020F0502020204030204" pitchFamily="34" charset="0"/>
                <a:cs typeface="Arial" panose="020B0604020202020204" pitchFamily="34" charset="0"/>
              </a:rPr>
              <a:t>procedimientos flexibles y adaptables.</a:t>
            </a:r>
          </a:p>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Facilita la creatividad, teniendo siempre control de los resultados.</a:t>
            </a:r>
          </a:p>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Usa la autoridad como guía y solo recure al poder en caso de necesidad.</a:t>
            </a:r>
          </a:p>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El sentimiento de pertenencia al equipo es fomentado </a:t>
            </a:r>
            <a:r>
              <a:rPr lang="es-CO" sz="1600" b="1" dirty="0" smtClean="0">
                <a:latin typeface="Arial" panose="020B0604020202020204" pitchFamily="34" charset="0"/>
                <a:ea typeface="Calibri" panose="020F0502020204030204" pitchFamily="34" charset="0"/>
                <a:cs typeface="Arial" panose="020B0604020202020204" pitchFamily="34" charset="0"/>
              </a:rPr>
              <a:t>permanentemente.</a:t>
            </a:r>
            <a:endParaRPr lang="es-CO" sz="1600" b="1" dirty="0">
              <a:latin typeface="Arial" panose="020B0604020202020204" pitchFamily="34" charset="0"/>
              <a:ea typeface="Calibri" panose="020F0502020204030204" pitchFamily="34" charset="0"/>
              <a:cs typeface="Arial" panose="020B0604020202020204" pitchFamily="34" charset="0"/>
            </a:endParaRPr>
          </a:p>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El líder no busca hacer, ni controlar el hacer.</a:t>
            </a:r>
          </a:p>
          <a:p>
            <a:pPr marL="342900" indent="-342900" algn="just">
              <a:lnSpc>
                <a:spcPct val="150000"/>
              </a:lnSpc>
              <a:buFont typeface="Wingdings" panose="05000000000000000000" pitchFamily="2" charset="2"/>
              <a:buChar char="v"/>
            </a:pPr>
            <a:r>
              <a:rPr lang="es-CO" sz="1600" b="1" dirty="0">
                <a:latin typeface="Arial" panose="020B0604020202020204" pitchFamily="34" charset="0"/>
                <a:ea typeface="Calibri" panose="020F0502020204030204" pitchFamily="34" charset="0"/>
                <a:cs typeface="Arial" panose="020B0604020202020204" pitchFamily="34" charset="0"/>
              </a:rPr>
              <a:t>Enfrenta los  problemas  con determinación y </a:t>
            </a:r>
            <a:r>
              <a:rPr lang="es-CO" sz="1600" b="1" dirty="0" smtClean="0">
                <a:latin typeface="Arial" panose="020B0604020202020204" pitchFamily="34" charset="0"/>
                <a:ea typeface="Calibri" panose="020F0502020204030204" pitchFamily="34" charset="0"/>
                <a:cs typeface="Arial" panose="020B0604020202020204" pitchFamily="34" charset="0"/>
              </a:rPr>
              <a:t>valentía.</a:t>
            </a:r>
            <a:endParaRPr lang="es-CO" sz="1600" b="1" dirty="0">
              <a:latin typeface="Arial" panose="020B0604020202020204" pitchFamily="34" charset="0"/>
              <a:ea typeface="Calibri" panose="020F0502020204030204" pitchFamily="34" charset="0"/>
              <a:cs typeface="Arial" panose="020B0604020202020204" pitchFamily="34" charset="0"/>
            </a:endParaRPr>
          </a:p>
        </p:txBody>
      </p:sp>
      <p:sp>
        <p:nvSpPr>
          <p:cNvPr id="11" name="Rectangle 4"/>
          <p:cNvSpPr>
            <a:spLocks noChangeArrowheads="1"/>
          </p:cNvSpPr>
          <p:nvPr/>
        </p:nvSpPr>
        <p:spPr bwMode="auto">
          <a:xfrm>
            <a:off x="0" y="1500869"/>
            <a:ext cx="62697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a:solidFill>
                  <a:srgbClr val="0070C0"/>
                </a:solidFill>
                <a:ea typeface="Calibri" panose="020F0502020204030204" pitchFamily="34" charset="0"/>
                <a:cs typeface="Times New Roman" panose="02020603050405020304" pitchFamily="18" charset="0"/>
              </a:rPr>
              <a:t>EL LIDERAZGO  DENTRO DE UN EQUIPO DE TRABAJO</a:t>
            </a:r>
          </a:p>
        </p:txBody>
      </p:sp>
      <p:pic>
        <p:nvPicPr>
          <p:cNvPr id="2" name="Imagen 1"/>
          <p:cNvPicPr>
            <a:picLocks noChangeAspect="1"/>
          </p:cNvPicPr>
          <p:nvPr/>
        </p:nvPicPr>
        <p:blipFill>
          <a:blip r:embed="rId3"/>
          <a:stretch>
            <a:fillRect/>
          </a:stretch>
        </p:blipFill>
        <p:spPr>
          <a:xfrm>
            <a:off x="7077075" y="1907721"/>
            <a:ext cx="3686175" cy="3042557"/>
          </a:xfrm>
          <a:prstGeom prst="rect">
            <a:avLst/>
          </a:prstGeom>
        </p:spPr>
      </p:pic>
      <p:sp>
        <p:nvSpPr>
          <p:cNvPr id="12" name="Text Box 14"/>
          <p:cNvSpPr txBox="1">
            <a:spLocks noChangeArrowheads="1"/>
          </p:cNvSpPr>
          <p:nvPr/>
        </p:nvSpPr>
        <p:spPr bwMode="auto">
          <a:xfrm>
            <a:off x="7077075" y="5210948"/>
            <a:ext cx="4944783"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a:spcAft>
                <a:spcPct val="0"/>
              </a:spcAft>
            </a:pPr>
            <a:r>
              <a:rPr lang="es-ES_tradnl" sz="1000" dirty="0" smtClean="0">
                <a:solidFill>
                  <a:schemeClr val="bg1">
                    <a:lumMod val="65000"/>
                  </a:schemeClr>
                </a:solidFill>
                <a:cs typeface="Arial" panose="020B0604020202020204" pitchFamily="34" charset="0"/>
              </a:rPr>
              <a:t>Tomado </a:t>
            </a:r>
            <a:r>
              <a:rPr lang="es-ES_tradnl" sz="1000" dirty="0">
                <a:solidFill>
                  <a:schemeClr val="bg1">
                    <a:lumMod val="65000"/>
                  </a:schemeClr>
                </a:solidFill>
                <a:cs typeface="Arial" panose="020B0604020202020204" pitchFamily="34" charset="0"/>
              </a:rPr>
              <a:t>de http://empresas2cero.com/wp-content/uploads/2013/10/lider-630x520.jpg</a:t>
            </a:r>
          </a:p>
        </p:txBody>
      </p:sp>
    </p:spTree>
    <p:extLst>
      <p:ext uri="{BB962C8B-B14F-4D97-AF65-F5344CB8AC3E}">
        <p14:creationId xmlns:p14="http://schemas.microsoft.com/office/powerpoint/2010/main" val="41483678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670126" y="121013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7" name="Rectangle 4"/>
          <p:cNvSpPr>
            <a:spLocks noChangeArrowheads="1"/>
          </p:cNvSpPr>
          <p:nvPr/>
        </p:nvSpPr>
        <p:spPr bwMode="auto">
          <a:xfrm>
            <a:off x="-361603" y="-57359"/>
            <a:ext cx="47457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4</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otro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239531" y="1371600"/>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OBJETIVO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2365" y="1771710"/>
            <a:ext cx="11752573" cy="646331"/>
          </a:xfrm>
          <a:prstGeom prst="rect">
            <a:avLst/>
          </a:prstGeom>
          <a:noFill/>
          <a:ln>
            <a:solidFill>
              <a:schemeClr val="accent1"/>
            </a:solidFill>
          </a:ln>
        </p:spPr>
        <p:txBody>
          <a:bodyPr wrap="square" rtlCol="0">
            <a:spAutoFit/>
          </a:bodyPr>
          <a:lstStyle/>
          <a:p>
            <a:r>
              <a:rPr lang="es-CO" dirty="0"/>
              <a:t>Experimentar una situación y luego realizar un debate en torno a e cómo algunas acciones y actitudes de los integrantes de los equipos de trabajo,  afectan el  fluir y entorpecen el desarrollo de una visión compartida.</a:t>
            </a:r>
          </a:p>
        </p:txBody>
      </p:sp>
      <p:sp>
        <p:nvSpPr>
          <p:cNvPr id="11" name="Rectangle 4"/>
          <p:cNvSpPr>
            <a:spLocks noChangeArrowheads="1"/>
          </p:cNvSpPr>
          <p:nvPr/>
        </p:nvSpPr>
        <p:spPr bwMode="auto">
          <a:xfrm>
            <a:off x="-47365" y="2728219"/>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PASO A PASO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12" name="CuadroTexto 11"/>
          <p:cNvSpPr txBox="1"/>
          <p:nvPr/>
        </p:nvSpPr>
        <p:spPr>
          <a:xfrm>
            <a:off x="92365" y="3317229"/>
            <a:ext cx="11752573" cy="2308324"/>
          </a:xfrm>
          <a:prstGeom prst="rect">
            <a:avLst/>
          </a:prstGeom>
          <a:noFill/>
          <a:ln>
            <a:solidFill>
              <a:schemeClr val="accent1"/>
            </a:solidFill>
          </a:ln>
        </p:spPr>
        <p:txBody>
          <a:bodyPr wrap="square" rtlCol="0">
            <a:spAutoFit/>
          </a:bodyPr>
          <a:lstStyle/>
          <a:p>
            <a:pPr marL="285750" indent="-285750">
              <a:buFont typeface="Arial" panose="020B0604020202020204" pitchFamily="34" charset="0"/>
              <a:buChar char="•"/>
            </a:pPr>
            <a:r>
              <a:rPr lang="es-CO" dirty="0"/>
              <a:t>Se hace un círculo en torno al </a:t>
            </a:r>
            <a:r>
              <a:rPr lang="es-CO" dirty="0" smtClean="0"/>
              <a:t>salón.</a:t>
            </a:r>
          </a:p>
          <a:p>
            <a:pPr marL="285750" indent="-285750">
              <a:buFont typeface="Arial" panose="020B0604020202020204" pitchFamily="34" charset="0"/>
              <a:buChar char="•"/>
            </a:pPr>
            <a:r>
              <a:rPr lang="es-CO" dirty="0" smtClean="0"/>
              <a:t>Se designan voluntarios</a:t>
            </a:r>
            <a:r>
              <a:rPr lang="es-CO" dirty="0"/>
              <a:t>, </a:t>
            </a:r>
            <a:r>
              <a:rPr lang="es-CO" dirty="0" smtClean="0"/>
              <a:t>ubicados en </a:t>
            </a:r>
            <a:r>
              <a:rPr lang="es-CO" dirty="0"/>
              <a:t>forma que queden alternados dentro del </a:t>
            </a:r>
            <a:r>
              <a:rPr lang="es-CO" dirty="0" smtClean="0"/>
              <a:t>círculo.</a:t>
            </a:r>
            <a:endParaRPr lang="es-CO" dirty="0"/>
          </a:p>
          <a:p>
            <a:pPr marL="285750" indent="-285750">
              <a:buFont typeface="Arial" panose="020B0604020202020204" pitchFamily="34" charset="0"/>
              <a:buChar char="•"/>
            </a:pPr>
            <a:r>
              <a:rPr lang="es-CO" dirty="0" smtClean="0"/>
              <a:t>Todos tomaran una cuerda </a:t>
            </a:r>
            <a:r>
              <a:rPr lang="es-CO" dirty="0"/>
              <a:t>en una mano y que se acerquen simultáneamente hacia el </a:t>
            </a:r>
            <a:r>
              <a:rPr lang="es-CO" dirty="0" smtClean="0"/>
              <a:t>centro.</a:t>
            </a:r>
          </a:p>
          <a:p>
            <a:pPr marL="285750" indent="-285750">
              <a:buFont typeface="Arial" panose="020B0604020202020204" pitchFamily="34" charset="0"/>
              <a:buChar char="•"/>
            </a:pPr>
            <a:r>
              <a:rPr lang="es-CO" dirty="0" smtClean="0"/>
              <a:t>Con </a:t>
            </a:r>
            <a:r>
              <a:rPr lang="es-CO" dirty="0"/>
              <a:t>la otra </a:t>
            </a:r>
            <a:r>
              <a:rPr lang="es-CO" dirty="0" smtClean="0"/>
              <a:t>mano se tomara </a:t>
            </a:r>
            <a:r>
              <a:rPr lang="es-CO" dirty="0"/>
              <a:t>la cuerda de otro compañero, sin soltar la </a:t>
            </a:r>
            <a:r>
              <a:rPr lang="es-CO" dirty="0" smtClean="0"/>
              <a:t>propia.</a:t>
            </a:r>
          </a:p>
          <a:p>
            <a:pPr marL="285750" indent="-285750">
              <a:buFont typeface="Arial" panose="020B0604020202020204" pitchFamily="34" charset="0"/>
              <a:buChar char="•"/>
            </a:pPr>
            <a:r>
              <a:rPr lang="es-CO" dirty="0" smtClean="0"/>
              <a:t>Nadie </a:t>
            </a:r>
            <a:r>
              <a:rPr lang="es-CO" dirty="0"/>
              <a:t>puede soltar la cuerdita, se informa, que las personas voluntarias a partir  de ese momento quedan con los pies pegados al </a:t>
            </a:r>
            <a:r>
              <a:rPr lang="es-CO" dirty="0" smtClean="0"/>
              <a:t>piso</a:t>
            </a:r>
          </a:p>
          <a:p>
            <a:pPr marL="285750" indent="-285750">
              <a:buFont typeface="Arial" panose="020B0604020202020204" pitchFamily="34" charset="0"/>
              <a:buChar char="•"/>
            </a:pPr>
            <a:r>
              <a:rPr lang="es-CO" dirty="0" smtClean="0"/>
              <a:t>La </a:t>
            </a:r>
            <a:r>
              <a:rPr lang="es-CO" dirty="0"/>
              <a:t>tarea es desenredarse de forma que vuelvan a ponerse en el círculo </a:t>
            </a:r>
            <a:r>
              <a:rPr lang="es-CO" dirty="0" smtClean="0"/>
              <a:t>inicial.</a:t>
            </a:r>
          </a:p>
          <a:p>
            <a:pPr marL="285750" indent="-285750">
              <a:buFont typeface="Arial" panose="020B0604020202020204" pitchFamily="34" charset="0"/>
              <a:buChar char="•"/>
            </a:pPr>
            <a:r>
              <a:rPr lang="es-CO" dirty="0" smtClean="0"/>
              <a:t>En </a:t>
            </a:r>
            <a:r>
              <a:rPr lang="es-CO" dirty="0"/>
              <a:t>la segunda </a:t>
            </a:r>
            <a:r>
              <a:rPr lang="es-CO" dirty="0" smtClean="0"/>
              <a:t>se siguen los mismos pasos pero en esta oportunidad todos pueden moverse.</a:t>
            </a:r>
          </a:p>
        </p:txBody>
      </p:sp>
      <p:sp>
        <p:nvSpPr>
          <p:cNvPr id="13" name="Elipse 12"/>
          <p:cNvSpPr/>
          <p:nvPr/>
        </p:nvSpPr>
        <p:spPr>
          <a:xfrm>
            <a:off x="5079651" y="2540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8656259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364791" y="1371600"/>
            <a:ext cx="28574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CONCLUSIONES</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90348" y="2257967"/>
            <a:ext cx="4423878" cy="2031325"/>
          </a:xfrm>
          <a:prstGeom prst="rect">
            <a:avLst/>
          </a:prstGeom>
          <a:noFill/>
          <a:ln>
            <a:solidFill>
              <a:schemeClr val="accent1"/>
            </a:solidFill>
          </a:ln>
        </p:spPr>
        <p:txBody>
          <a:bodyPr wrap="square" rtlCol="0">
            <a:spAutoFit/>
          </a:bodyPr>
          <a:lstStyle/>
          <a:p>
            <a:pPr algn="just"/>
            <a:r>
              <a:rPr lang="es-CO" dirty="0" smtClean="0"/>
              <a:t>Se </a:t>
            </a:r>
            <a:r>
              <a:rPr lang="es-CO" dirty="0"/>
              <a:t>reflexionara sobre las dificultades de la primera parte, que se caracterizaban por personas con los pies pegados al piso donde no se colabora, no se comparte el objetivo de equipo y solo se tenía el objetivo individual que </a:t>
            </a:r>
            <a:r>
              <a:rPr lang="es-CO" dirty="0" smtClean="0"/>
              <a:t>pega </a:t>
            </a:r>
            <a:r>
              <a:rPr lang="es-CO" dirty="0"/>
              <a:t>los pies al piso, se reflexionara sobre la vivencia de la segunda </a:t>
            </a:r>
            <a:r>
              <a:rPr lang="es-CO" dirty="0" smtClean="0"/>
              <a:t>parte. </a:t>
            </a:r>
          </a:p>
        </p:txBody>
      </p:sp>
      <p:sp>
        <p:nvSpPr>
          <p:cNvPr id="12" name="CuadroTexto 11"/>
          <p:cNvSpPr txBox="1"/>
          <p:nvPr/>
        </p:nvSpPr>
        <p:spPr>
          <a:xfrm>
            <a:off x="92364" y="5402812"/>
            <a:ext cx="11752573" cy="400110"/>
          </a:xfrm>
          <a:prstGeom prst="rect">
            <a:avLst/>
          </a:prstGeom>
          <a:noFill/>
          <a:ln>
            <a:solidFill>
              <a:schemeClr val="accent1"/>
            </a:solidFill>
          </a:ln>
        </p:spPr>
        <p:txBody>
          <a:bodyPr wrap="square" rtlCol="0">
            <a:spAutoFit/>
          </a:bodyPr>
          <a:lstStyle/>
          <a:p>
            <a:pPr algn="ctr"/>
            <a:r>
              <a:rPr lang="es-ES" sz="2000" b="1" dirty="0">
                <a:solidFill>
                  <a:srgbClr val="0070C0"/>
                </a:solidFill>
              </a:rPr>
              <a:t>Ahora estas en capacidad de continuar el recorrido para el momento </a:t>
            </a:r>
            <a:r>
              <a:rPr lang="es-ES" sz="2000" b="1" dirty="0" smtClean="0">
                <a:solidFill>
                  <a:srgbClr val="0070C0"/>
                </a:solidFill>
              </a:rPr>
              <a:t>5  </a:t>
            </a:r>
            <a:r>
              <a:rPr lang="es-ES" sz="2000" b="1" dirty="0">
                <a:solidFill>
                  <a:srgbClr val="0070C0"/>
                </a:solidFill>
              </a:rPr>
              <a:t>“cuidado </a:t>
            </a:r>
            <a:r>
              <a:rPr lang="es-ES" sz="2000" b="1" dirty="0" smtClean="0">
                <a:solidFill>
                  <a:srgbClr val="0070C0"/>
                </a:solidFill>
              </a:rPr>
              <a:t>del planeta” </a:t>
            </a:r>
            <a:endParaRPr lang="es-CO" sz="2000" dirty="0">
              <a:solidFill>
                <a:srgbClr val="0070C0"/>
              </a:solidFill>
            </a:endParaRPr>
          </a:p>
        </p:txBody>
      </p:sp>
      <p:sp>
        <p:nvSpPr>
          <p:cNvPr id="9" name="Rectangle 4"/>
          <p:cNvSpPr>
            <a:spLocks noChangeArrowheads="1"/>
          </p:cNvSpPr>
          <p:nvPr/>
        </p:nvSpPr>
        <p:spPr bwMode="auto">
          <a:xfrm>
            <a:off x="92364" y="-103084"/>
            <a:ext cx="412159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4</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otro</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4969726" y="6979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pic>
        <p:nvPicPr>
          <p:cNvPr id="2" name="Imagen 1"/>
          <p:cNvPicPr>
            <a:picLocks noChangeAspect="1"/>
          </p:cNvPicPr>
          <p:nvPr/>
        </p:nvPicPr>
        <p:blipFill>
          <a:blip r:embed="rId3"/>
          <a:stretch>
            <a:fillRect/>
          </a:stretch>
        </p:blipFill>
        <p:spPr>
          <a:xfrm>
            <a:off x="7081024" y="1560731"/>
            <a:ext cx="3565213" cy="3425798"/>
          </a:xfrm>
          <a:prstGeom prst="rect">
            <a:avLst/>
          </a:prstGeom>
        </p:spPr>
      </p:pic>
      <p:sp>
        <p:nvSpPr>
          <p:cNvPr id="13" name="Text Box 14"/>
          <p:cNvSpPr txBox="1">
            <a:spLocks noChangeArrowheads="1"/>
          </p:cNvSpPr>
          <p:nvPr/>
        </p:nvSpPr>
        <p:spPr bwMode="auto">
          <a:xfrm>
            <a:off x="6278137" y="5100964"/>
            <a:ext cx="5709424"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a:spcAft>
                <a:spcPct val="0"/>
              </a:spcAft>
            </a:pPr>
            <a:r>
              <a:rPr lang="es-ES_tradnl" sz="1000" dirty="0" smtClean="0">
                <a:solidFill>
                  <a:schemeClr val="bg1">
                    <a:lumMod val="65000"/>
                  </a:schemeClr>
                </a:solidFill>
                <a:cs typeface="Arial" panose="020B0604020202020204" pitchFamily="34" charset="0"/>
              </a:rPr>
              <a:t>Tomado de: http</a:t>
            </a:r>
            <a:r>
              <a:rPr lang="es-ES_tradnl" sz="1000" dirty="0">
                <a:solidFill>
                  <a:schemeClr val="bg1">
                    <a:lumMod val="65000"/>
                  </a:schemeClr>
                </a:solidFill>
                <a:cs typeface="Arial" panose="020B0604020202020204" pitchFamily="34" charset="0"/>
              </a:rPr>
              <a:t>://www.vladimirklimsa.com/2012/05/juego-el-nudo-humano-team-building.html</a:t>
            </a:r>
          </a:p>
        </p:txBody>
      </p:sp>
    </p:spTree>
    <p:extLst>
      <p:ext uri="{BB962C8B-B14F-4D97-AF65-F5344CB8AC3E}">
        <p14:creationId xmlns:p14="http://schemas.microsoft.com/office/powerpoint/2010/main" val="38818017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172690" y="3289374"/>
            <a:ext cx="9287692" cy="1416441"/>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1000"/>
              </a:spcAft>
            </a:pPr>
            <a:r>
              <a:rPr lang="es-CO" sz="2000" b="1" dirty="0" smtClean="0">
                <a:solidFill>
                  <a:srgbClr val="0070C0"/>
                </a:solidFill>
                <a:ea typeface="Calibri" panose="020F0502020204030204" pitchFamily="34" charset="0"/>
                <a:cs typeface="Times New Roman" panose="02020603050405020304" pitchFamily="18" charset="0"/>
              </a:rPr>
              <a:t>¿</a:t>
            </a:r>
            <a:r>
              <a:rPr lang="es-CO" sz="2000" b="1" dirty="0">
                <a:solidFill>
                  <a:srgbClr val="0070C0"/>
                </a:solidFill>
                <a:ea typeface="Calibri" panose="020F0502020204030204" pitchFamily="34" charset="0"/>
                <a:cs typeface="Times New Roman" panose="02020603050405020304" pitchFamily="18" charset="0"/>
              </a:rPr>
              <a:t>Qué actitudes pueden sensibilizar ante la importancia de reconocer y modificar  los comportamientos y actitudes que pueden mejorar el desempeño  y la calidad de vida en el entorno de trabajo?</a:t>
            </a:r>
            <a:endParaRPr lang="es-CO" sz="2000" dirty="0">
              <a:effectLst/>
              <a:ea typeface="Calibri" panose="020F0502020204030204" pitchFamily="34" charset="0"/>
              <a:cs typeface="Times New Roman" panose="02020603050405020304" pitchFamily="18" charset="0"/>
            </a:endParaRPr>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7" name="Rectangle 4"/>
          <p:cNvSpPr>
            <a:spLocks noChangeArrowheads="1"/>
          </p:cNvSpPr>
          <p:nvPr/>
        </p:nvSpPr>
        <p:spPr bwMode="auto">
          <a:xfrm>
            <a:off x="869795" y="1464235"/>
            <a:ext cx="989348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s-CO"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El éxito no se logra sólo con cualidades especiales. Es sobre todo un trabajo de constancia, de método y de organización.</a:t>
            </a:r>
          </a:p>
          <a:p>
            <a:pPr lvl="0" algn="r" eaLnBrk="0" fontAlgn="base" hangingPunct="0">
              <a:spcBef>
                <a:spcPct val="0"/>
              </a:spcBef>
              <a:spcAft>
                <a:spcPct val="0"/>
              </a:spcAft>
            </a:pPr>
            <a:r>
              <a:rPr lang="es-CO" sz="20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J.P. Sergent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104503" y="175434"/>
            <a:ext cx="4636590" cy="646331"/>
          </a:xfrm>
          <a:prstGeom prst="rect">
            <a:avLst/>
          </a:prstGeom>
        </p:spPr>
        <p:txBody>
          <a:bodyPr wrap="non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Cuidado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del planeta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Elipse 10"/>
          <p:cNvSpPr/>
          <p:nvPr/>
        </p:nvSpPr>
        <p:spPr>
          <a:xfrm>
            <a:off x="5207000" y="84418"/>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2839479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7151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ángulo 9"/>
          <p:cNvSpPr/>
          <p:nvPr/>
        </p:nvSpPr>
        <p:spPr>
          <a:xfrm>
            <a:off x="191589" y="-117957"/>
            <a:ext cx="4191726" cy="1200329"/>
          </a:xfrm>
          <a:prstGeom prst="rect">
            <a:avLst/>
          </a:prstGeom>
        </p:spPr>
        <p:txBody>
          <a:bodyPr wrap="squar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Contextualización Cuidado del planeta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Elipse 6"/>
          <p:cNvSpPr/>
          <p:nvPr/>
        </p:nvSpPr>
        <p:spPr>
          <a:xfrm>
            <a:off x="5207000" y="2540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9" name="CuadroTexto 8"/>
          <p:cNvSpPr txBox="1"/>
          <p:nvPr/>
        </p:nvSpPr>
        <p:spPr>
          <a:xfrm>
            <a:off x="405579" y="1514629"/>
            <a:ext cx="11147077" cy="1200329"/>
          </a:xfrm>
          <a:prstGeom prst="rect">
            <a:avLst/>
          </a:prstGeom>
          <a:noFill/>
          <a:ln>
            <a:solidFill>
              <a:schemeClr val="accent1"/>
            </a:solidFill>
          </a:ln>
        </p:spPr>
        <p:txBody>
          <a:bodyPr wrap="square" rtlCol="0">
            <a:spAutoFit/>
          </a:bodyPr>
          <a:lstStyle/>
          <a:p>
            <a:pPr algn="just"/>
            <a:r>
              <a:rPr lang="es-CO" dirty="0"/>
              <a:t>El entorno social en que nos desempeñamos diariamente no es una creación aislada y ausente de nuestra influencia, es producto de la interacción de cada uno de nosotros y de los estilos de trabajo y relacionamiento con las personas con las cuales compartimos este planeta. El mejorar el mundo en que nos desenvolvemos es una responsabilidad de cada uno de nosotros, que debe nacer del compromiso por relacionarnos cada vez mejor.</a:t>
            </a:r>
            <a:endParaRPr lang="es-CO" dirty="0" smtClean="0"/>
          </a:p>
        </p:txBody>
      </p:sp>
      <p:graphicFrame>
        <p:nvGraphicFramePr>
          <p:cNvPr id="2" name="Tabla 1"/>
          <p:cNvGraphicFramePr>
            <a:graphicFrameLocks noGrp="1"/>
          </p:cNvGraphicFramePr>
          <p:nvPr>
            <p:extLst/>
          </p:nvPr>
        </p:nvGraphicFramePr>
        <p:xfrm>
          <a:off x="405578" y="2857987"/>
          <a:ext cx="11147077" cy="2648958"/>
        </p:xfrm>
        <a:graphic>
          <a:graphicData uri="http://schemas.openxmlformats.org/drawingml/2006/table">
            <a:tbl>
              <a:tblPr firstRow="1" firstCol="1" bandRow="1">
                <a:tableStyleId>{5C22544A-7EE6-4342-B048-85BDC9FD1C3A}</a:tableStyleId>
              </a:tblPr>
              <a:tblGrid>
                <a:gridCol w="2237261"/>
                <a:gridCol w="8909816"/>
              </a:tblGrid>
              <a:tr h="211700">
                <a:tc>
                  <a:txBody>
                    <a:bodyPr/>
                    <a:lstStyle/>
                    <a:p>
                      <a:pPr algn="ctr">
                        <a:lnSpc>
                          <a:spcPct val="115000"/>
                        </a:lnSpc>
                        <a:spcAft>
                          <a:spcPts val="0"/>
                        </a:spcAft>
                      </a:pPr>
                      <a:r>
                        <a:rPr lang="es-CO" sz="1100" dirty="0">
                          <a:effectLst/>
                        </a:rPr>
                        <a:t>ASPECTO</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es-CO" sz="1100" dirty="0">
                          <a:effectLst/>
                        </a:rPr>
                        <a:t>DESCRIPCIÓN</a:t>
                      </a:r>
                      <a:endParaRPr lang="es-CO"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76040">
                <a:tc>
                  <a:txBody>
                    <a:bodyPr/>
                    <a:lstStyle/>
                    <a:p>
                      <a:pPr algn="just">
                        <a:lnSpc>
                          <a:spcPct val="115000"/>
                        </a:lnSpc>
                        <a:spcAft>
                          <a:spcPts val="0"/>
                        </a:spcAft>
                      </a:pPr>
                      <a:r>
                        <a:rPr lang="es-ES" sz="1500" kern="1200" dirty="0">
                          <a:solidFill>
                            <a:schemeClr val="tx1"/>
                          </a:solidFill>
                          <a:latin typeface="+mn-lt"/>
                          <a:ea typeface="+mn-ea"/>
                          <a:cs typeface="+mn-cs"/>
                        </a:rPr>
                        <a:t>Interacción</a:t>
                      </a:r>
                      <a:endParaRPr lang="es-CO" sz="1500" kern="1200" dirty="0">
                        <a:solidFill>
                          <a:schemeClr val="tx1"/>
                        </a:solidFill>
                        <a:latin typeface="+mn-lt"/>
                        <a:ea typeface="+mn-ea"/>
                        <a:cs typeface="+mn-cs"/>
                      </a:endParaRPr>
                    </a:p>
                  </a:txBody>
                  <a:tcPr marL="68580" marR="68580" marT="0" marB="0"/>
                </a:tc>
                <a:tc>
                  <a:txBody>
                    <a:bodyPr/>
                    <a:lstStyle/>
                    <a:p>
                      <a:pPr algn="just">
                        <a:lnSpc>
                          <a:spcPct val="115000"/>
                        </a:lnSpc>
                        <a:spcAft>
                          <a:spcPts val="0"/>
                        </a:spcAft>
                      </a:pPr>
                      <a:r>
                        <a:rPr lang="es-ES" sz="1500" kern="1200" dirty="0" smtClean="0">
                          <a:solidFill>
                            <a:schemeClr val="tx1"/>
                          </a:solidFill>
                          <a:latin typeface="+mn-lt"/>
                          <a:ea typeface="+mn-ea"/>
                          <a:cs typeface="+mn-cs"/>
                        </a:rPr>
                        <a:t>Estilos </a:t>
                      </a:r>
                      <a:r>
                        <a:rPr lang="es-ES" sz="1500" kern="1200" dirty="0">
                          <a:solidFill>
                            <a:schemeClr val="tx1"/>
                          </a:solidFill>
                          <a:latin typeface="+mn-lt"/>
                          <a:ea typeface="+mn-ea"/>
                          <a:cs typeface="+mn-cs"/>
                        </a:rPr>
                        <a:t>y valores semejantes que les produzca satisfacción.</a:t>
                      </a:r>
                      <a:endParaRPr lang="es-CO" sz="1500" kern="1200" dirty="0">
                        <a:solidFill>
                          <a:schemeClr val="tx1"/>
                        </a:solidFill>
                        <a:latin typeface="+mn-lt"/>
                        <a:ea typeface="+mn-ea"/>
                        <a:cs typeface="+mn-cs"/>
                      </a:endParaRPr>
                    </a:p>
                  </a:txBody>
                  <a:tcPr marL="68580" marR="68580" marT="0" marB="0"/>
                </a:tc>
              </a:tr>
              <a:tr h="345688">
                <a:tc>
                  <a:txBody>
                    <a:bodyPr/>
                    <a:lstStyle/>
                    <a:p>
                      <a:pPr algn="just">
                        <a:lnSpc>
                          <a:spcPct val="115000"/>
                        </a:lnSpc>
                        <a:spcAft>
                          <a:spcPts val="0"/>
                        </a:spcAft>
                      </a:pPr>
                      <a:r>
                        <a:rPr lang="es-ES" sz="1500" kern="1200" dirty="0">
                          <a:solidFill>
                            <a:schemeClr val="tx1"/>
                          </a:solidFill>
                          <a:latin typeface="+mn-lt"/>
                          <a:ea typeface="+mn-ea"/>
                          <a:cs typeface="+mn-cs"/>
                        </a:rPr>
                        <a:t>Normas</a:t>
                      </a:r>
                      <a:endParaRPr lang="es-CO" sz="1500" kern="1200" dirty="0">
                        <a:solidFill>
                          <a:schemeClr val="tx1"/>
                        </a:solidFill>
                        <a:latin typeface="+mn-lt"/>
                        <a:ea typeface="+mn-ea"/>
                        <a:cs typeface="+mn-cs"/>
                      </a:endParaRPr>
                    </a:p>
                  </a:txBody>
                  <a:tcPr marL="68580" marR="68580" marT="0" marB="0"/>
                </a:tc>
                <a:tc>
                  <a:txBody>
                    <a:bodyPr/>
                    <a:lstStyle/>
                    <a:p>
                      <a:pPr algn="just">
                        <a:lnSpc>
                          <a:spcPct val="115000"/>
                        </a:lnSpc>
                        <a:spcAft>
                          <a:spcPts val="0"/>
                        </a:spcAft>
                      </a:pPr>
                      <a:r>
                        <a:rPr lang="es-ES" sz="1500" kern="1200" dirty="0" smtClean="0">
                          <a:solidFill>
                            <a:schemeClr val="tx1"/>
                          </a:solidFill>
                          <a:latin typeface="+mn-lt"/>
                          <a:ea typeface="+mn-ea"/>
                          <a:cs typeface="+mn-cs"/>
                        </a:rPr>
                        <a:t>Deben </a:t>
                      </a:r>
                      <a:r>
                        <a:rPr lang="es-ES" sz="1500" kern="1200" dirty="0">
                          <a:solidFill>
                            <a:schemeClr val="tx1"/>
                          </a:solidFill>
                          <a:latin typeface="+mn-lt"/>
                          <a:ea typeface="+mn-ea"/>
                          <a:cs typeface="+mn-cs"/>
                        </a:rPr>
                        <a:t>definirse de manera verbal o escrita y se recordarán cada que sea </a:t>
                      </a:r>
                      <a:r>
                        <a:rPr lang="es-ES" sz="1500" kern="1200" dirty="0" smtClean="0">
                          <a:solidFill>
                            <a:schemeClr val="tx1"/>
                          </a:solidFill>
                          <a:latin typeface="+mn-lt"/>
                          <a:ea typeface="+mn-ea"/>
                          <a:cs typeface="+mn-cs"/>
                        </a:rPr>
                        <a:t>necesario.</a:t>
                      </a:r>
                      <a:endParaRPr lang="es-CO" sz="1500" kern="1200" dirty="0">
                        <a:solidFill>
                          <a:schemeClr val="tx1"/>
                        </a:solidFill>
                        <a:latin typeface="+mn-lt"/>
                        <a:ea typeface="+mn-ea"/>
                        <a:cs typeface="+mn-cs"/>
                      </a:endParaRPr>
                    </a:p>
                  </a:txBody>
                  <a:tcPr marL="68580" marR="68580" marT="0" marB="0"/>
                </a:tc>
              </a:tr>
              <a:tr h="405772">
                <a:tc>
                  <a:txBody>
                    <a:bodyPr/>
                    <a:lstStyle/>
                    <a:p>
                      <a:pPr algn="just">
                        <a:lnSpc>
                          <a:spcPct val="115000"/>
                        </a:lnSpc>
                        <a:spcAft>
                          <a:spcPts val="0"/>
                        </a:spcAft>
                      </a:pPr>
                      <a:r>
                        <a:rPr lang="es-ES" sz="1500" kern="1200" dirty="0">
                          <a:solidFill>
                            <a:schemeClr val="tx1"/>
                          </a:solidFill>
                          <a:latin typeface="+mn-lt"/>
                          <a:ea typeface="+mn-ea"/>
                          <a:cs typeface="+mn-cs"/>
                        </a:rPr>
                        <a:t>Cohesión </a:t>
                      </a:r>
                      <a:endParaRPr lang="es-CO" sz="1500" kern="1200" dirty="0">
                        <a:solidFill>
                          <a:schemeClr val="tx1"/>
                        </a:solidFill>
                        <a:latin typeface="+mn-lt"/>
                        <a:ea typeface="+mn-ea"/>
                        <a:cs typeface="+mn-cs"/>
                      </a:endParaRPr>
                    </a:p>
                  </a:txBody>
                  <a:tcPr marL="68580" marR="68580" marT="0" marB="0"/>
                </a:tc>
                <a:tc>
                  <a:txBody>
                    <a:bodyPr/>
                    <a:lstStyle/>
                    <a:p>
                      <a:pPr algn="just">
                        <a:lnSpc>
                          <a:spcPct val="106000"/>
                        </a:lnSpc>
                        <a:spcAft>
                          <a:spcPts val="800"/>
                        </a:spcAft>
                      </a:pPr>
                      <a:r>
                        <a:rPr lang="es-ES" sz="1500" kern="1200" dirty="0">
                          <a:solidFill>
                            <a:schemeClr val="tx1"/>
                          </a:solidFill>
                          <a:latin typeface="+mn-lt"/>
                          <a:ea typeface="+mn-ea"/>
                          <a:cs typeface="+mn-cs"/>
                        </a:rPr>
                        <a:t>Grado de pertenencia y de identificación que experimenta cada miembro con relación a los objetivos del </a:t>
                      </a:r>
                      <a:r>
                        <a:rPr lang="es-ES" sz="1500" kern="1200" dirty="0" smtClean="0">
                          <a:solidFill>
                            <a:schemeClr val="tx1"/>
                          </a:solidFill>
                          <a:latin typeface="+mn-lt"/>
                          <a:ea typeface="+mn-ea"/>
                          <a:cs typeface="+mn-cs"/>
                        </a:rPr>
                        <a:t>equipo.</a:t>
                      </a:r>
                      <a:endParaRPr lang="es-CO" sz="1500" kern="1200" dirty="0">
                        <a:solidFill>
                          <a:schemeClr val="tx1"/>
                        </a:solidFill>
                        <a:latin typeface="+mn-lt"/>
                        <a:ea typeface="+mn-ea"/>
                        <a:cs typeface="+mn-cs"/>
                      </a:endParaRPr>
                    </a:p>
                  </a:txBody>
                  <a:tcPr marL="68580" marR="68580" marT="0" marB="0"/>
                </a:tc>
              </a:tr>
              <a:tr h="436586">
                <a:tc>
                  <a:txBody>
                    <a:bodyPr/>
                    <a:lstStyle/>
                    <a:p>
                      <a:pPr algn="just">
                        <a:lnSpc>
                          <a:spcPct val="115000"/>
                        </a:lnSpc>
                        <a:spcAft>
                          <a:spcPts val="0"/>
                        </a:spcAft>
                      </a:pPr>
                      <a:r>
                        <a:rPr lang="es-ES" sz="1500" kern="1200" dirty="0">
                          <a:solidFill>
                            <a:schemeClr val="tx1"/>
                          </a:solidFill>
                          <a:latin typeface="+mn-lt"/>
                          <a:ea typeface="+mn-ea"/>
                          <a:cs typeface="+mn-cs"/>
                        </a:rPr>
                        <a:t>Comunicación</a:t>
                      </a:r>
                      <a:endParaRPr lang="es-CO" sz="1500" kern="1200" dirty="0">
                        <a:solidFill>
                          <a:schemeClr val="tx1"/>
                        </a:solidFill>
                        <a:latin typeface="+mn-lt"/>
                        <a:ea typeface="+mn-ea"/>
                        <a:cs typeface="+mn-cs"/>
                      </a:endParaRPr>
                    </a:p>
                  </a:txBody>
                  <a:tcPr marL="68580" marR="68580" marT="0" marB="0"/>
                </a:tc>
                <a:tc>
                  <a:txBody>
                    <a:bodyPr/>
                    <a:lstStyle/>
                    <a:p>
                      <a:pPr algn="just">
                        <a:lnSpc>
                          <a:spcPct val="115000"/>
                        </a:lnSpc>
                        <a:spcAft>
                          <a:spcPts val="0"/>
                        </a:spcAft>
                      </a:pPr>
                      <a:r>
                        <a:rPr lang="es-ES" sz="1500" kern="1200" dirty="0" smtClean="0">
                          <a:solidFill>
                            <a:schemeClr val="tx1"/>
                          </a:solidFill>
                          <a:latin typeface="+mn-lt"/>
                          <a:ea typeface="+mn-ea"/>
                          <a:cs typeface="+mn-cs"/>
                        </a:rPr>
                        <a:t>Soportándose diálogos, participación</a:t>
                      </a:r>
                      <a:r>
                        <a:rPr lang="es-ES" sz="1500" kern="1200" dirty="0">
                          <a:solidFill>
                            <a:schemeClr val="tx1"/>
                          </a:solidFill>
                          <a:latin typeface="+mn-lt"/>
                          <a:ea typeface="+mn-ea"/>
                          <a:cs typeface="+mn-cs"/>
                        </a:rPr>
                        <a:t>, </a:t>
                      </a:r>
                      <a:r>
                        <a:rPr lang="es-ES" sz="1500" kern="1200" dirty="0" smtClean="0">
                          <a:solidFill>
                            <a:schemeClr val="tx1"/>
                          </a:solidFill>
                          <a:latin typeface="+mn-lt"/>
                          <a:ea typeface="+mn-ea"/>
                          <a:cs typeface="+mn-cs"/>
                        </a:rPr>
                        <a:t>confianza</a:t>
                      </a:r>
                      <a:r>
                        <a:rPr lang="es-ES" sz="1500" kern="1200" dirty="0">
                          <a:solidFill>
                            <a:schemeClr val="tx1"/>
                          </a:solidFill>
                          <a:latin typeface="+mn-lt"/>
                          <a:ea typeface="+mn-ea"/>
                          <a:cs typeface="+mn-cs"/>
                        </a:rPr>
                        <a:t>, </a:t>
                      </a:r>
                      <a:r>
                        <a:rPr lang="es-ES" sz="1500" kern="1200" dirty="0" smtClean="0">
                          <a:solidFill>
                            <a:schemeClr val="tx1"/>
                          </a:solidFill>
                          <a:latin typeface="+mn-lt"/>
                          <a:ea typeface="+mn-ea"/>
                          <a:cs typeface="+mn-cs"/>
                        </a:rPr>
                        <a:t>respeto </a:t>
                      </a:r>
                      <a:r>
                        <a:rPr lang="es-ES" sz="1500" kern="1200" dirty="0">
                          <a:solidFill>
                            <a:schemeClr val="tx1"/>
                          </a:solidFill>
                          <a:latin typeface="+mn-lt"/>
                          <a:ea typeface="+mn-ea"/>
                          <a:cs typeface="+mn-cs"/>
                        </a:rPr>
                        <a:t>por </a:t>
                      </a:r>
                      <a:r>
                        <a:rPr lang="es-ES" sz="1500" kern="1200" dirty="0" smtClean="0">
                          <a:solidFill>
                            <a:schemeClr val="tx1"/>
                          </a:solidFill>
                          <a:latin typeface="+mn-lt"/>
                          <a:ea typeface="+mn-ea"/>
                          <a:cs typeface="+mn-cs"/>
                        </a:rPr>
                        <a:t>ideas </a:t>
                      </a:r>
                      <a:r>
                        <a:rPr lang="es-ES" sz="1500" kern="1200" dirty="0">
                          <a:solidFill>
                            <a:schemeClr val="tx1"/>
                          </a:solidFill>
                          <a:latin typeface="+mn-lt"/>
                          <a:ea typeface="+mn-ea"/>
                          <a:cs typeface="+mn-cs"/>
                        </a:rPr>
                        <a:t>de los demás y </a:t>
                      </a:r>
                      <a:r>
                        <a:rPr lang="es-ES" sz="1500" kern="1200" dirty="0" smtClean="0">
                          <a:solidFill>
                            <a:schemeClr val="tx1"/>
                          </a:solidFill>
                          <a:latin typeface="+mn-lt"/>
                          <a:ea typeface="+mn-ea"/>
                          <a:cs typeface="+mn-cs"/>
                        </a:rPr>
                        <a:t> escucha </a:t>
                      </a:r>
                      <a:r>
                        <a:rPr lang="es-ES" sz="1500" kern="1200" dirty="0">
                          <a:solidFill>
                            <a:schemeClr val="tx1"/>
                          </a:solidFill>
                          <a:latin typeface="+mn-lt"/>
                          <a:ea typeface="+mn-ea"/>
                          <a:cs typeface="+mn-cs"/>
                        </a:rPr>
                        <a:t>de manera activa.</a:t>
                      </a:r>
                      <a:endParaRPr lang="es-CO" sz="1500" kern="1200" dirty="0">
                        <a:solidFill>
                          <a:schemeClr val="tx1"/>
                        </a:solidFill>
                        <a:latin typeface="+mn-lt"/>
                        <a:ea typeface="+mn-ea"/>
                        <a:cs typeface="+mn-cs"/>
                      </a:endParaRPr>
                    </a:p>
                  </a:txBody>
                  <a:tcPr marL="68580" marR="68580" marT="0" marB="0"/>
                </a:tc>
              </a:tr>
              <a:tr h="436586">
                <a:tc>
                  <a:txBody>
                    <a:bodyPr/>
                    <a:lstStyle/>
                    <a:p>
                      <a:pPr algn="just">
                        <a:lnSpc>
                          <a:spcPct val="115000"/>
                        </a:lnSpc>
                        <a:spcAft>
                          <a:spcPts val="0"/>
                        </a:spcAft>
                      </a:pPr>
                      <a:r>
                        <a:rPr lang="es-ES" sz="1500" kern="1200" dirty="0">
                          <a:solidFill>
                            <a:schemeClr val="tx1"/>
                          </a:solidFill>
                          <a:latin typeface="+mn-lt"/>
                          <a:ea typeface="+mn-ea"/>
                          <a:cs typeface="+mn-cs"/>
                        </a:rPr>
                        <a:t>Valores compartidos</a:t>
                      </a:r>
                      <a:endParaRPr lang="es-CO" sz="1500" kern="1200" dirty="0">
                        <a:solidFill>
                          <a:schemeClr val="tx1"/>
                        </a:solidFill>
                        <a:latin typeface="+mn-lt"/>
                        <a:ea typeface="+mn-ea"/>
                        <a:cs typeface="+mn-cs"/>
                      </a:endParaRPr>
                    </a:p>
                  </a:txBody>
                  <a:tcPr marL="68580" marR="68580" marT="0" marB="0"/>
                </a:tc>
                <a:tc>
                  <a:txBody>
                    <a:bodyPr/>
                    <a:lstStyle/>
                    <a:p>
                      <a:pPr algn="just">
                        <a:lnSpc>
                          <a:spcPct val="115000"/>
                        </a:lnSpc>
                        <a:spcAft>
                          <a:spcPts val="0"/>
                        </a:spcAft>
                      </a:pPr>
                      <a:r>
                        <a:rPr lang="es-ES" sz="1500" kern="1200" dirty="0" smtClean="0">
                          <a:solidFill>
                            <a:schemeClr val="tx1"/>
                          </a:solidFill>
                          <a:latin typeface="+mn-lt"/>
                          <a:ea typeface="+mn-ea"/>
                          <a:cs typeface="+mn-cs"/>
                        </a:rPr>
                        <a:t>Valores </a:t>
                      </a:r>
                      <a:r>
                        <a:rPr lang="es-ES" sz="1500" kern="1200" dirty="0">
                          <a:solidFill>
                            <a:schemeClr val="tx1"/>
                          </a:solidFill>
                          <a:latin typeface="+mn-lt"/>
                          <a:ea typeface="+mn-ea"/>
                          <a:cs typeface="+mn-cs"/>
                        </a:rPr>
                        <a:t>no impuestos sino propios que son compartidos por las personas y la </a:t>
                      </a:r>
                      <a:r>
                        <a:rPr lang="es-ES" sz="1500" kern="1200" dirty="0" smtClean="0">
                          <a:solidFill>
                            <a:schemeClr val="tx1"/>
                          </a:solidFill>
                          <a:latin typeface="+mn-lt"/>
                          <a:ea typeface="+mn-ea"/>
                          <a:cs typeface="+mn-cs"/>
                        </a:rPr>
                        <a:t>empresa.</a:t>
                      </a:r>
                      <a:endParaRPr lang="es-CO" sz="1500" kern="1200" dirty="0">
                        <a:solidFill>
                          <a:schemeClr val="tx1"/>
                        </a:solidFill>
                        <a:latin typeface="+mn-lt"/>
                        <a:ea typeface="+mn-ea"/>
                        <a:cs typeface="+mn-cs"/>
                      </a:endParaRPr>
                    </a:p>
                  </a:txBody>
                  <a:tcPr marL="68580" marR="68580" marT="0" marB="0"/>
                </a:tc>
              </a:tr>
              <a:tr h="436586">
                <a:tc>
                  <a:txBody>
                    <a:bodyPr/>
                    <a:lstStyle/>
                    <a:p>
                      <a:pPr algn="just">
                        <a:lnSpc>
                          <a:spcPct val="115000"/>
                        </a:lnSpc>
                        <a:spcAft>
                          <a:spcPts val="0"/>
                        </a:spcAft>
                      </a:pPr>
                      <a:r>
                        <a:rPr lang="es-ES" sz="1500" kern="1200" dirty="0">
                          <a:solidFill>
                            <a:schemeClr val="tx1"/>
                          </a:solidFill>
                          <a:latin typeface="+mn-lt"/>
                          <a:ea typeface="+mn-ea"/>
                          <a:cs typeface="+mn-cs"/>
                        </a:rPr>
                        <a:t>Motivos y metas comunes</a:t>
                      </a:r>
                      <a:endParaRPr lang="es-CO" sz="1500" kern="1200" dirty="0">
                        <a:solidFill>
                          <a:schemeClr val="tx1"/>
                        </a:solidFill>
                        <a:latin typeface="+mn-lt"/>
                        <a:ea typeface="+mn-ea"/>
                        <a:cs typeface="+mn-cs"/>
                      </a:endParaRPr>
                    </a:p>
                  </a:txBody>
                  <a:tcPr marL="68580" marR="68580" marT="0" marB="0"/>
                </a:tc>
                <a:tc>
                  <a:txBody>
                    <a:bodyPr/>
                    <a:lstStyle/>
                    <a:p>
                      <a:pPr algn="just">
                        <a:lnSpc>
                          <a:spcPct val="115000"/>
                        </a:lnSpc>
                        <a:spcAft>
                          <a:spcPts val="0"/>
                        </a:spcAft>
                      </a:pPr>
                      <a:r>
                        <a:rPr lang="es-ES" sz="1500" kern="1200" dirty="0" smtClean="0">
                          <a:solidFill>
                            <a:schemeClr val="tx1"/>
                          </a:solidFill>
                          <a:latin typeface="+mn-lt"/>
                          <a:ea typeface="+mn-ea"/>
                          <a:cs typeface="+mn-cs"/>
                        </a:rPr>
                        <a:t>Objetivos </a:t>
                      </a:r>
                      <a:r>
                        <a:rPr lang="es-ES" sz="1500" kern="1200" dirty="0">
                          <a:solidFill>
                            <a:schemeClr val="tx1"/>
                          </a:solidFill>
                          <a:latin typeface="+mn-lt"/>
                          <a:ea typeface="+mn-ea"/>
                          <a:cs typeface="+mn-cs"/>
                        </a:rPr>
                        <a:t>y metas </a:t>
                      </a:r>
                      <a:r>
                        <a:rPr lang="es-ES" sz="1500" kern="1200" dirty="0" smtClean="0">
                          <a:solidFill>
                            <a:schemeClr val="tx1"/>
                          </a:solidFill>
                          <a:latin typeface="+mn-lt"/>
                          <a:ea typeface="+mn-ea"/>
                          <a:cs typeface="+mn-cs"/>
                        </a:rPr>
                        <a:t>estratégicas. </a:t>
                      </a:r>
                      <a:r>
                        <a:rPr lang="es-ES" sz="1500" kern="1200" dirty="0">
                          <a:solidFill>
                            <a:schemeClr val="tx1"/>
                          </a:solidFill>
                          <a:latin typeface="+mn-lt"/>
                          <a:ea typeface="+mn-ea"/>
                          <a:cs typeface="+mn-cs"/>
                        </a:rPr>
                        <a:t>El líder </a:t>
                      </a:r>
                      <a:r>
                        <a:rPr lang="es-ES" sz="1500" kern="1200" dirty="0" smtClean="0">
                          <a:solidFill>
                            <a:schemeClr val="tx1"/>
                          </a:solidFill>
                          <a:latin typeface="+mn-lt"/>
                          <a:ea typeface="+mn-ea"/>
                          <a:cs typeface="+mn-cs"/>
                        </a:rPr>
                        <a:t>propicia </a:t>
                      </a:r>
                      <a:r>
                        <a:rPr lang="es-ES" sz="1500" kern="1200" dirty="0">
                          <a:solidFill>
                            <a:schemeClr val="tx1"/>
                          </a:solidFill>
                          <a:latin typeface="+mn-lt"/>
                          <a:ea typeface="+mn-ea"/>
                          <a:cs typeface="+mn-cs"/>
                        </a:rPr>
                        <a:t>la convergencia de los objetivos individuales y de  </a:t>
                      </a:r>
                      <a:r>
                        <a:rPr lang="es-ES" sz="1500" kern="1200" dirty="0" smtClean="0">
                          <a:solidFill>
                            <a:schemeClr val="tx1"/>
                          </a:solidFill>
                          <a:latin typeface="+mn-lt"/>
                          <a:ea typeface="+mn-ea"/>
                          <a:cs typeface="+mn-cs"/>
                        </a:rPr>
                        <a:t>equipo</a:t>
                      </a:r>
                      <a:endParaRPr lang="es-CO" sz="1500" kern="1200" dirty="0">
                        <a:solidFill>
                          <a:schemeClr val="tx1"/>
                        </a:solidFill>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967642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670126" y="1210137"/>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7" name="Rectangle 4"/>
          <p:cNvSpPr>
            <a:spLocks noChangeArrowheads="1"/>
          </p:cNvSpPr>
          <p:nvPr/>
        </p:nvSpPr>
        <p:spPr bwMode="auto">
          <a:xfrm>
            <a:off x="-114271" y="-43575"/>
            <a:ext cx="508811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planeta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239531" y="1371600"/>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OBJETIVO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2365" y="1981582"/>
            <a:ext cx="11752573" cy="646331"/>
          </a:xfrm>
          <a:prstGeom prst="rect">
            <a:avLst/>
          </a:prstGeom>
          <a:noFill/>
          <a:ln>
            <a:solidFill>
              <a:schemeClr val="accent1"/>
            </a:solidFill>
          </a:ln>
        </p:spPr>
        <p:txBody>
          <a:bodyPr wrap="square" rtlCol="0">
            <a:spAutoFit/>
          </a:bodyPr>
          <a:lstStyle/>
          <a:p>
            <a:pPr algn="just"/>
            <a:r>
              <a:rPr lang="es-CO" dirty="0"/>
              <a:t>Generar un espacio de reflexión sobre las percepciones que pueden llegar a desembocar en conflicto interpersonales; adicional este momento del cuidado permite cuestionarnos sobre lo relativo de la  percepción e interacción social.</a:t>
            </a:r>
          </a:p>
        </p:txBody>
      </p:sp>
      <p:sp>
        <p:nvSpPr>
          <p:cNvPr id="11" name="Rectangle 4"/>
          <p:cNvSpPr>
            <a:spLocks noChangeArrowheads="1"/>
          </p:cNvSpPr>
          <p:nvPr/>
        </p:nvSpPr>
        <p:spPr bwMode="auto">
          <a:xfrm>
            <a:off x="-114271" y="3174263"/>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PASO A PASO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12" name="CuadroTexto 11"/>
          <p:cNvSpPr txBox="1"/>
          <p:nvPr/>
        </p:nvSpPr>
        <p:spPr>
          <a:xfrm>
            <a:off x="92365" y="3579689"/>
            <a:ext cx="11752573" cy="369332"/>
          </a:xfrm>
          <a:prstGeom prst="rect">
            <a:avLst/>
          </a:prstGeom>
          <a:noFill/>
          <a:ln>
            <a:solidFill>
              <a:schemeClr val="accent1"/>
            </a:solidFill>
          </a:ln>
        </p:spPr>
        <p:txBody>
          <a:bodyPr wrap="square" rtlCol="0">
            <a:spAutoFit/>
          </a:bodyPr>
          <a:lstStyle/>
          <a:p>
            <a:r>
              <a:rPr lang="es-CO" dirty="0" smtClean="0"/>
              <a:t>Realice </a:t>
            </a:r>
            <a:r>
              <a:rPr lang="es-CO" dirty="0"/>
              <a:t>la Lectura CARPINTERIA </a:t>
            </a:r>
            <a:r>
              <a:rPr lang="es-CO" dirty="0" smtClean="0"/>
              <a:t>– ACEPTACIÓN y  </a:t>
            </a:r>
            <a:r>
              <a:rPr lang="es-CO" dirty="0"/>
              <a:t>después  reflexione contestando las preguntas postuladas. </a:t>
            </a:r>
          </a:p>
        </p:txBody>
      </p:sp>
      <p:sp>
        <p:nvSpPr>
          <p:cNvPr id="14" name="Elipse 13"/>
          <p:cNvSpPr/>
          <p:nvPr/>
        </p:nvSpPr>
        <p:spPr>
          <a:xfrm>
            <a:off x="5079651" y="6979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Tree>
    <p:extLst>
      <p:ext uri="{BB962C8B-B14F-4D97-AF65-F5344CB8AC3E}">
        <p14:creationId xmlns:p14="http://schemas.microsoft.com/office/powerpoint/2010/main" val="32125452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3" name="CuadroTexto 2"/>
          <p:cNvSpPr txBox="1"/>
          <p:nvPr/>
        </p:nvSpPr>
        <p:spPr>
          <a:xfrm>
            <a:off x="184731" y="1359115"/>
            <a:ext cx="11752573" cy="4524315"/>
          </a:xfrm>
          <a:prstGeom prst="rect">
            <a:avLst/>
          </a:prstGeom>
          <a:noFill/>
          <a:ln>
            <a:solidFill>
              <a:schemeClr val="accent1"/>
            </a:solidFill>
          </a:ln>
        </p:spPr>
        <p:txBody>
          <a:bodyPr wrap="square" rtlCol="0">
            <a:spAutoFit/>
          </a:bodyPr>
          <a:lstStyle/>
          <a:p>
            <a:r>
              <a:rPr lang="es-CO" dirty="0">
                <a:solidFill>
                  <a:prstClr val="black"/>
                </a:solidFill>
              </a:rPr>
              <a:t>Cuentan que en la carpintería hubo una vez una extraña asamblea.  Fue una reunión de herramientas para arreglar sus diferencias.</a:t>
            </a:r>
          </a:p>
          <a:p>
            <a:r>
              <a:rPr lang="es-CO" dirty="0">
                <a:solidFill>
                  <a:prstClr val="black"/>
                </a:solidFill>
              </a:rPr>
              <a:t>El martillo ejerció la presidencia, pero la asamblea le notificó que tenía que renunciar.</a:t>
            </a:r>
          </a:p>
          <a:p>
            <a:r>
              <a:rPr lang="es-CO" dirty="0">
                <a:solidFill>
                  <a:prstClr val="black"/>
                </a:solidFill>
              </a:rPr>
              <a:t>¿La causa? ¡Hacía demasiado ruido! y, además se pasaba todo el tiempo golpeando.</a:t>
            </a:r>
          </a:p>
          <a:p>
            <a:r>
              <a:rPr lang="es-CO" dirty="0">
                <a:solidFill>
                  <a:prstClr val="black"/>
                </a:solidFill>
              </a:rPr>
              <a:t>El martillo aceptó su culpa, pero pidió que también fuera expulsado el tornillo; dijo que había que darle muchas vueltas para que sirviera de algo.</a:t>
            </a:r>
          </a:p>
          <a:p>
            <a:r>
              <a:rPr lang="es-CO" dirty="0">
                <a:solidFill>
                  <a:prstClr val="black"/>
                </a:solidFill>
              </a:rPr>
              <a:t>Ante el ataque, el tornillo aceptó también, pero a su vez pidió la expulsión de la lija.  Hizo ver que era muy áspera en su trato y siempre tenía fricciones con los demás.</a:t>
            </a:r>
          </a:p>
          <a:p>
            <a:r>
              <a:rPr lang="es-CO" dirty="0">
                <a:solidFill>
                  <a:prstClr val="black"/>
                </a:solidFill>
              </a:rPr>
              <a:t>Y la lija estuvo de acuerdo, a condición de que fuera expulsado el metro que siempre se la pasaba midiendo a los demás según su medida, como si fuera el único perfecto.</a:t>
            </a:r>
          </a:p>
          <a:p>
            <a:r>
              <a:rPr lang="es-CO" dirty="0">
                <a:solidFill>
                  <a:prstClr val="black"/>
                </a:solidFill>
              </a:rPr>
              <a:t>En eso entró el carpintero, se puso el delantal e inició su trabajo. Utilizó el martillo, la lija, el metro y el tornillo.  Finalmente, la tosca madera inicial se convirtió en un lindo juego de ajedrez. </a:t>
            </a:r>
          </a:p>
          <a:p>
            <a:r>
              <a:rPr lang="es-CO" dirty="0">
                <a:solidFill>
                  <a:prstClr val="black"/>
                </a:solidFill>
              </a:rPr>
              <a:t>Cuando la carpintería quedó nuevamente sola, la asamblea reanudó la deliberación. Fue entonces cuando tomó la palabra el serrucho, y dijo: “Señores, ha quedado demostrado que tenemos defectos, pero el carpintero trabaja con nuestras cualidades.  Eso es lo que nos hace valiosos.  Así que no pensemos ya en nuestros puntos malos y concentrémonos en la utilidad de nuestros puntos buenos</a:t>
            </a:r>
            <a:r>
              <a:rPr lang="es-CO" dirty="0" smtClean="0">
                <a:solidFill>
                  <a:prstClr val="black"/>
                </a:solidFill>
              </a:rPr>
              <a:t>”.</a:t>
            </a:r>
            <a:endParaRPr lang="es-CO" dirty="0">
              <a:solidFill>
                <a:prstClr val="black"/>
              </a:solidFill>
            </a:endParaRPr>
          </a:p>
        </p:txBody>
      </p:sp>
      <p:sp>
        <p:nvSpPr>
          <p:cNvPr id="9" name="Rectangle 4"/>
          <p:cNvSpPr>
            <a:spLocks noChangeArrowheads="1"/>
          </p:cNvSpPr>
          <p:nvPr/>
        </p:nvSpPr>
        <p:spPr bwMode="auto">
          <a:xfrm>
            <a:off x="-144685" y="-58057"/>
            <a:ext cx="526822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del planeta</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13" name="Elipse 12"/>
          <p:cNvSpPr/>
          <p:nvPr/>
        </p:nvSpPr>
        <p:spPr>
          <a:xfrm>
            <a:off x="5172017" y="97607"/>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Tree>
    <p:extLst>
      <p:ext uri="{BB962C8B-B14F-4D97-AF65-F5344CB8AC3E}">
        <p14:creationId xmlns:p14="http://schemas.microsoft.com/office/powerpoint/2010/main" val="2467258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806404" y="3771792"/>
            <a:ext cx="8956873" cy="1188135"/>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1000"/>
              </a:spcAft>
            </a:pPr>
            <a:r>
              <a:rPr lang="es-CO" sz="2000" b="1" dirty="0">
                <a:solidFill>
                  <a:schemeClr val="tx1"/>
                </a:solidFill>
                <a:ea typeface="Calibri" panose="020F0502020204030204" pitchFamily="34" charset="0"/>
                <a:cs typeface="Times New Roman" panose="02020603050405020304" pitchFamily="18" charset="0"/>
              </a:rPr>
              <a:t>¿Cuáles valores aportan al crecimiento de las personas y de los equipos de trabajo?</a:t>
            </a:r>
          </a:p>
          <a:p>
            <a:pPr algn="ctr">
              <a:lnSpc>
                <a:spcPct val="115000"/>
              </a:lnSpc>
              <a:spcAft>
                <a:spcPts val="1000"/>
              </a:spcAft>
            </a:pPr>
            <a:r>
              <a:rPr lang="es-CO" sz="2000" b="1" dirty="0">
                <a:solidFill>
                  <a:schemeClr val="tx1"/>
                </a:solidFill>
                <a:ea typeface="Calibri" panose="020F0502020204030204" pitchFamily="34" charset="0"/>
                <a:cs typeface="Times New Roman" panose="02020603050405020304" pitchFamily="18" charset="0"/>
              </a:rPr>
              <a:t>¿He pertenecido a grupos que brindan valores, que me aportan a mi crecimiento personal y al crecimiento de los demás integrantes?</a:t>
            </a:r>
          </a:p>
        </p:txBody>
      </p:sp>
      <p:sp>
        <p:nvSpPr>
          <p:cNvPr id="5" name="Elipse 4"/>
          <p:cNvSpPr/>
          <p:nvPr/>
        </p:nvSpPr>
        <p:spPr>
          <a:xfrm>
            <a:off x="5270347" y="73577"/>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7" name="Rectangle 4"/>
          <p:cNvSpPr>
            <a:spLocks noChangeArrowheads="1"/>
          </p:cNvSpPr>
          <p:nvPr/>
        </p:nvSpPr>
        <p:spPr bwMode="auto">
          <a:xfrm>
            <a:off x="1075038" y="1526020"/>
            <a:ext cx="10058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Trabajar en equipo no es una virtud, es una elección consciente y voluntaria que surge construyendo lazos de confianza basados en la vulnerabilidad humana que muestran los integrantes del equipo, ante sus errores, temores, y dificultades. </a:t>
            </a:r>
            <a:endParaRPr lang="es-CO" sz="20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lvl="0" algn="r" eaLnBrk="0" fontAlgn="base" hangingPunct="0">
              <a:spcBef>
                <a:spcPct val="0"/>
              </a:spcBef>
              <a:spcAft>
                <a:spcPct val="0"/>
              </a:spcAft>
            </a:pPr>
            <a:r>
              <a:rPr lang="es-CO" sz="20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Patrick </a:t>
            </a:r>
            <a:r>
              <a:rPr lang="es-CO" sz="20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Lencioni</a:t>
            </a:r>
            <a:endParaRPr kumimoji="0" lang="es-CO" sz="2000" b="0" u="none" strike="noStrike" cap="none" normalizeH="0" baseline="0" dirty="0" smtClean="0">
              <a:ln>
                <a:noFill/>
              </a:ln>
              <a:solidFill>
                <a:schemeClr val="accent1">
                  <a:lumMod val="75000"/>
                </a:schemeClr>
              </a:solidFill>
              <a:effectLst/>
              <a:latin typeface="Arial" panose="020B0604020202020204" pitchFamily="34" charset="0"/>
            </a:endParaRPr>
          </a:p>
        </p:txBody>
      </p:sp>
      <p:sp>
        <p:nvSpPr>
          <p:cNvPr id="8" name="Rectangle 6"/>
          <p:cNvSpPr>
            <a:spLocks noChangeArrowheads="1"/>
          </p:cNvSpPr>
          <p:nvPr/>
        </p:nvSpPr>
        <p:spPr bwMode="auto">
          <a:xfrm>
            <a:off x="0" y="83093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52252" y="228600"/>
            <a:ext cx="5218095" cy="646331"/>
          </a:xfrm>
          <a:prstGeom prst="rect">
            <a:avLst/>
          </a:prstGeom>
        </p:spPr>
        <p:txBody>
          <a:bodyPr wrap="non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1.  Cuidado de uno mismo</a:t>
            </a:r>
          </a:p>
        </p:txBody>
      </p:sp>
    </p:spTree>
    <p:extLst>
      <p:ext uri="{BB962C8B-B14F-4D97-AF65-F5344CB8AC3E}">
        <p14:creationId xmlns:p14="http://schemas.microsoft.com/office/powerpoint/2010/main" val="3897827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3" name="CuadroTexto 2"/>
          <p:cNvSpPr txBox="1"/>
          <p:nvPr/>
        </p:nvSpPr>
        <p:spPr>
          <a:xfrm>
            <a:off x="184731" y="1771710"/>
            <a:ext cx="11752573" cy="2585323"/>
          </a:xfrm>
          <a:prstGeom prst="rect">
            <a:avLst/>
          </a:prstGeom>
          <a:noFill/>
          <a:ln>
            <a:solidFill>
              <a:schemeClr val="accent1"/>
            </a:solidFill>
          </a:ln>
        </p:spPr>
        <p:txBody>
          <a:bodyPr wrap="square" rtlCol="0">
            <a:spAutoFit/>
          </a:bodyPr>
          <a:lstStyle/>
          <a:p>
            <a:r>
              <a:rPr lang="es-CO" dirty="0" smtClean="0">
                <a:solidFill>
                  <a:prstClr val="black"/>
                </a:solidFill>
              </a:rPr>
              <a:t>La </a:t>
            </a:r>
            <a:r>
              <a:rPr lang="es-CO" dirty="0">
                <a:solidFill>
                  <a:prstClr val="black"/>
                </a:solidFill>
              </a:rPr>
              <a:t>asamblea encontró entonces que el martillo era fuerte, el tornillo unía y daba fuerza, la lija era especial para afinar y limar asperezas y observaron que el metro era preciso y exacto. </a:t>
            </a:r>
          </a:p>
          <a:p>
            <a:r>
              <a:rPr lang="es-CO" dirty="0">
                <a:solidFill>
                  <a:prstClr val="black"/>
                </a:solidFill>
              </a:rPr>
              <a:t>Se sintieron entonces un equipo capaz de producir y hacer cosas de calidad.  Se sintieron orgullosos de sus fortalezas y de trabajar juntos.</a:t>
            </a:r>
          </a:p>
          <a:p>
            <a:r>
              <a:rPr lang="es-CO" dirty="0">
                <a:solidFill>
                  <a:prstClr val="black"/>
                </a:solidFill>
              </a:rPr>
              <a:t>Ocurre lo mismo con los seres humanos.  Observen y lo comprobarán.  Cuando en una empresa el personal busca a menudo defectos en los demás, la situación se vuelve tensa y negativa.  En cambio, al tratar con sinceridad de percibir los puntos  fuertes de los demás, es cuando florecen los mejores logros humanos.  </a:t>
            </a:r>
          </a:p>
          <a:p>
            <a:r>
              <a:rPr lang="es-CO" dirty="0">
                <a:solidFill>
                  <a:prstClr val="black"/>
                </a:solidFill>
              </a:rPr>
              <a:t>Es fácil encontrar defectos, cualquier tonto puede hacerlo, pero encontrar cualidades, eso es para los espíritus superiores que son capaces de  inspirar los éxitos humanos. </a:t>
            </a:r>
          </a:p>
        </p:txBody>
      </p:sp>
      <p:sp>
        <p:nvSpPr>
          <p:cNvPr id="9" name="Rectangle 4"/>
          <p:cNvSpPr>
            <a:spLocks noChangeArrowheads="1"/>
          </p:cNvSpPr>
          <p:nvPr/>
        </p:nvSpPr>
        <p:spPr bwMode="auto">
          <a:xfrm>
            <a:off x="-463998" y="-41484"/>
            <a:ext cx="51085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del planeta</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13" name="Elipse 12"/>
          <p:cNvSpPr/>
          <p:nvPr/>
        </p:nvSpPr>
        <p:spPr>
          <a:xfrm>
            <a:off x="4832935" y="6979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Tree>
    <p:extLst>
      <p:ext uri="{BB962C8B-B14F-4D97-AF65-F5344CB8AC3E}">
        <p14:creationId xmlns:p14="http://schemas.microsoft.com/office/powerpoint/2010/main" val="3858948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364791" y="1371600"/>
            <a:ext cx="28574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CONCLUSIONES</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9" name="Rectangle 4"/>
          <p:cNvSpPr>
            <a:spLocks noChangeArrowheads="1"/>
          </p:cNvSpPr>
          <p:nvPr/>
        </p:nvSpPr>
        <p:spPr bwMode="auto">
          <a:xfrm>
            <a:off x="-260799" y="-100872"/>
            <a:ext cx="461508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5</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del planeta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3" name="Elipse 12"/>
          <p:cNvSpPr/>
          <p:nvPr/>
        </p:nvSpPr>
        <p:spPr>
          <a:xfrm>
            <a:off x="5105563" y="69790"/>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graphicFrame>
        <p:nvGraphicFramePr>
          <p:cNvPr id="2" name="Tabla 1"/>
          <p:cNvGraphicFramePr>
            <a:graphicFrameLocks noGrp="1"/>
          </p:cNvGraphicFramePr>
          <p:nvPr>
            <p:extLst/>
          </p:nvPr>
        </p:nvGraphicFramePr>
        <p:xfrm>
          <a:off x="278779" y="1769871"/>
          <a:ext cx="11474606" cy="4101084"/>
        </p:xfrm>
        <a:graphic>
          <a:graphicData uri="http://schemas.openxmlformats.org/drawingml/2006/table">
            <a:tbl>
              <a:tblPr firstRow="1" firstCol="1" bandRow="1">
                <a:tableStyleId>{5C22544A-7EE6-4342-B048-85BDC9FD1C3A}</a:tableStyleId>
              </a:tblPr>
              <a:tblGrid>
                <a:gridCol w="6657280"/>
                <a:gridCol w="4817326"/>
              </a:tblGrid>
              <a:tr h="197788">
                <a:tc>
                  <a:txBody>
                    <a:bodyPr/>
                    <a:lstStyle/>
                    <a:p>
                      <a:pPr marL="457200" algn="ctr">
                        <a:lnSpc>
                          <a:spcPct val="115000"/>
                        </a:lnSpc>
                        <a:spcAft>
                          <a:spcPts val="0"/>
                        </a:spcAft>
                      </a:pPr>
                      <a:r>
                        <a:rPr lang="es-ES" sz="1800" kern="1200" dirty="0">
                          <a:solidFill>
                            <a:prstClr val="black"/>
                          </a:solidFill>
                          <a:latin typeface="+mn-lt"/>
                          <a:ea typeface="+mn-ea"/>
                          <a:cs typeface="+mn-cs"/>
                        </a:rPr>
                        <a:t>PREGUNTA</a:t>
                      </a:r>
                      <a:endParaRPr lang="es-CO" sz="1800" kern="1200" dirty="0">
                        <a:solidFill>
                          <a:prstClr val="black"/>
                        </a:solidFill>
                        <a:latin typeface="+mn-lt"/>
                        <a:ea typeface="+mn-ea"/>
                        <a:cs typeface="+mn-cs"/>
                      </a:endParaRPr>
                    </a:p>
                  </a:txBody>
                  <a:tcPr marL="64496" marR="64496" marT="0" marB="0">
                    <a:solidFill>
                      <a:srgbClr val="B8DCDE"/>
                    </a:solidFill>
                  </a:tcPr>
                </a:tc>
                <a:tc>
                  <a:txBody>
                    <a:bodyPr/>
                    <a:lstStyle/>
                    <a:p>
                      <a:pPr marL="457200" algn="ctr">
                        <a:lnSpc>
                          <a:spcPct val="115000"/>
                        </a:lnSpc>
                        <a:spcAft>
                          <a:spcPts val="0"/>
                        </a:spcAft>
                      </a:pPr>
                      <a:r>
                        <a:rPr lang="es-ES" sz="1800" kern="1200" dirty="0">
                          <a:solidFill>
                            <a:prstClr val="black"/>
                          </a:solidFill>
                          <a:latin typeface="+mn-lt"/>
                          <a:ea typeface="+mn-ea"/>
                          <a:cs typeface="+mn-cs"/>
                        </a:rPr>
                        <a:t>SU RESPUESTA</a:t>
                      </a:r>
                      <a:endParaRPr lang="es-CO" sz="1800" kern="1200" dirty="0">
                        <a:solidFill>
                          <a:prstClr val="black"/>
                        </a:solidFill>
                        <a:latin typeface="+mn-lt"/>
                        <a:ea typeface="+mn-ea"/>
                        <a:cs typeface="+mn-cs"/>
                      </a:endParaRPr>
                    </a:p>
                  </a:txBody>
                  <a:tcPr marL="64496" marR="64496" marT="0" marB="0">
                    <a:solidFill>
                      <a:srgbClr val="B8DCDE"/>
                    </a:solidFill>
                  </a:tcPr>
                </a:tc>
              </a:tr>
              <a:tr h="197788">
                <a:tc rowSpan="2">
                  <a:txBody>
                    <a:bodyPr/>
                    <a:lstStyle/>
                    <a:p>
                      <a:pPr marL="11430" algn="just">
                        <a:lnSpc>
                          <a:spcPct val="115000"/>
                        </a:lnSpc>
                        <a:spcAft>
                          <a:spcPts val="0"/>
                        </a:spcAft>
                      </a:pPr>
                      <a:r>
                        <a:rPr lang="es-ES" sz="1700" b="0" kern="1200" dirty="0">
                          <a:solidFill>
                            <a:prstClr val="black"/>
                          </a:solidFill>
                          <a:latin typeface="+mn-lt"/>
                          <a:ea typeface="+mn-ea"/>
                          <a:cs typeface="+mn-cs"/>
                        </a:rPr>
                        <a:t>Identifique en usted cualidades y actitudes, que pueden ser percibidas por sus compañeros como molestas o generar prevención.</a:t>
                      </a:r>
                      <a:endParaRPr lang="es-CO" sz="1700" b="0" kern="1200" dirty="0">
                        <a:solidFill>
                          <a:prstClr val="black"/>
                        </a:solidFill>
                        <a:latin typeface="+mn-lt"/>
                        <a:ea typeface="+mn-ea"/>
                        <a:cs typeface="+mn-cs"/>
                      </a:endParaRPr>
                    </a:p>
                  </a:txBody>
                  <a:tcPr marL="64496" marR="64496" marT="0" marB="0">
                    <a:solidFill>
                      <a:srgbClr val="B8DCDE"/>
                    </a:solidFill>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rowSpan="3">
                  <a:txBody>
                    <a:bodyPr/>
                    <a:lstStyle/>
                    <a:p>
                      <a:pPr marL="0" indent="0" algn="just">
                        <a:lnSpc>
                          <a:spcPct val="115000"/>
                        </a:lnSpc>
                        <a:spcAft>
                          <a:spcPts val="0"/>
                        </a:spcAft>
                      </a:pPr>
                      <a:r>
                        <a:rPr lang="es-ES" sz="1700" b="0" kern="1200" dirty="0">
                          <a:solidFill>
                            <a:prstClr val="black"/>
                          </a:solidFill>
                          <a:latin typeface="+mn-lt"/>
                          <a:ea typeface="+mn-ea"/>
                          <a:cs typeface="+mn-cs"/>
                        </a:rPr>
                        <a:t>Identifique cualidades y actitudes de los compañeros de equipo de trabajo, las cuales pueden ser percibidas por otros compañeros como molestas o generar prevención</a:t>
                      </a:r>
                      <a:endParaRPr lang="es-CO" sz="1700" b="0" kern="1200" dirty="0">
                        <a:solidFill>
                          <a:prstClr val="black"/>
                        </a:solidFill>
                        <a:latin typeface="+mn-lt"/>
                        <a:ea typeface="+mn-ea"/>
                        <a:cs typeface="+mn-cs"/>
                      </a:endParaRPr>
                    </a:p>
                  </a:txBody>
                  <a:tcPr marL="64496" marR="64496" marT="0" marB="0">
                    <a:solidFill>
                      <a:srgbClr val="B8DCDE"/>
                    </a:solidFill>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rowSpan="3">
                  <a:txBody>
                    <a:bodyPr/>
                    <a:lstStyle/>
                    <a:p>
                      <a:pPr algn="just">
                        <a:lnSpc>
                          <a:spcPct val="115000"/>
                        </a:lnSpc>
                        <a:spcAft>
                          <a:spcPts val="0"/>
                        </a:spcAft>
                      </a:pPr>
                      <a:r>
                        <a:rPr lang="es-ES" sz="1700" b="0" kern="1200" dirty="0">
                          <a:solidFill>
                            <a:prstClr val="black"/>
                          </a:solidFill>
                          <a:latin typeface="+mn-lt"/>
                          <a:ea typeface="+mn-ea"/>
                          <a:cs typeface="+mn-cs"/>
                        </a:rPr>
                        <a:t>Identifique cualidades y actitudes de los compañeros de equipo de trabajo, que son percibidas por usted como molestas y le generar prevención</a:t>
                      </a:r>
                      <a:endParaRPr lang="es-CO" sz="1700" b="0" kern="1200" dirty="0">
                        <a:solidFill>
                          <a:prstClr val="black"/>
                        </a:solidFill>
                        <a:latin typeface="+mn-lt"/>
                        <a:ea typeface="+mn-ea"/>
                        <a:cs typeface="+mn-cs"/>
                      </a:endParaRPr>
                    </a:p>
                  </a:txBody>
                  <a:tcPr marL="64496" marR="64496" marT="0" marB="0">
                    <a:solidFill>
                      <a:srgbClr val="B8DCDE"/>
                    </a:solidFill>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rowSpan="4">
                  <a:txBody>
                    <a:bodyPr/>
                    <a:lstStyle/>
                    <a:p>
                      <a:pPr algn="just">
                        <a:lnSpc>
                          <a:spcPct val="115000"/>
                        </a:lnSpc>
                        <a:spcAft>
                          <a:spcPts val="0"/>
                        </a:spcAft>
                      </a:pPr>
                      <a:r>
                        <a:rPr lang="es-ES" sz="1700" b="0" kern="1200" dirty="0">
                          <a:solidFill>
                            <a:prstClr val="black"/>
                          </a:solidFill>
                          <a:latin typeface="+mn-lt"/>
                          <a:ea typeface="+mn-ea"/>
                          <a:cs typeface="+mn-cs"/>
                        </a:rPr>
                        <a:t>De las cualidades y actitudes anotadas, cuales son intranscendentes y no vale la pena darle tanta importancia ya que no aportan al buen funcionamiento del equipo, si no que por el contrario generan prevenciones y por tanto de ahora en adelante dejara de evaluar en otros</a:t>
                      </a:r>
                      <a:endParaRPr lang="es-CO" sz="1700" b="0" kern="1200" dirty="0">
                        <a:solidFill>
                          <a:prstClr val="black"/>
                        </a:solidFill>
                        <a:latin typeface="+mn-lt"/>
                        <a:ea typeface="+mn-ea"/>
                        <a:cs typeface="+mn-cs"/>
                      </a:endParaRPr>
                    </a:p>
                  </a:txBody>
                  <a:tcPr marL="64496" marR="64496" marT="0" marB="0">
                    <a:solidFill>
                      <a:srgbClr val="B8DCDE"/>
                    </a:solidFill>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r h="197788">
                <a:tc vMerge="1">
                  <a:txBody>
                    <a:bodyPr/>
                    <a:lstStyle/>
                    <a:p>
                      <a:endParaRPr lang="es-CO"/>
                    </a:p>
                  </a:txBody>
                  <a:tcPr/>
                </a:tc>
                <a:tc>
                  <a:txBody>
                    <a:bodyPr/>
                    <a:lstStyle/>
                    <a:p>
                      <a:pPr marL="457200" algn="just">
                        <a:lnSpc>
                          <a:spcPct val="115000"/>
                        </a:lnSpc>
                        <a:spcAft>
                          <a:spcPts val="0"/>
                        </a:spcAft>
                      </a:pPr>
                      <a:r>
                        <a:rPr lang="es-ES" sz="1800" kern="1200" dirty="0">
                          <a:solidFill>
                            <a:prstClr val="black"/>
                          </a:solidFill>
                          <a:latin typeface="+mn-lt"/>
                          <a:ea typeface="+mn-ea"/>
                          <a:cs typeface="+mn-cs"/>
                        </a:rPr>
                        <a:t> </a:t>
                      </a:r>
                      <a:endParaRPr lang="es-CO" sz="1800" kern="1200" dirty="0">
                        <a:solidFill>
                          <a:prstClr val="black"/>
                        </a:solidFill>
                        <a:latin typeface="+mn-lt"/>
                        <a:ea typeface="+mn-ea"/>
                        <a:cs typeface="+mn-cs"/>
                      </a:endParaRPr>
                    </a:p>
                  </a:txBody>
                  <a:tcPr marL="64496" marR="64496" marT="0" marB="0"/>
                </a:tc>
              </a:tr>
            </a:tbl>
          </a:graphicData>
        </a:graphic>
      </p:graphicFrame>
    </p:spTree>
    <p:extLst>
      <p:ext uri="{BB962C8B-B14F-4D97-AF65-F5344CB8AC3E}">
        <p14:creationId xmlns:p14="http://schemas.microsoft.com/office/powerpoint/2010/main" val="25644415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171490" y="0"/>
            <a:ext cx="10881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1" algn="ctr" eaLnBrk="0" fontAlgn="base" hangingPunct="0">
              <a:spcBef>
                <a:spcPct val="0"/>
              </a:spcBef>
              <a:spcAft>
                <a:spcPct val="0"/>
              </a:spcAf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Resumen- Mapa mental</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n 1"/>
          <p:cNvPicPr>
            <a:picLocks noChangeAspect="1"/>
          </p:cNvPicPr>
          <p:nvPr/>
        </p:nvPicPr>
        <p:blipFill>
          <a:blip r:embed="rId2"/>
          <a:stretch>
            <a:fillRect/>
          </a:stretch>
        </p:blipFill>
        <p:spPr>
          <a:xfrm>
            <a:off x="231578" y="1219201"/>
            <a:ext cx="10304060" cy="5638799"/>
          </a:xfrm>
          <a:prstGeom prst="rect">
            <a:avLst/>
          </a:prstGeom>
        </p:spPr>
      </p:pic>
    </p:spTree>
    <p:extLst>
      <p:ext uri="{BB962C8B-B14F-4D97-AF65-F5344CB8AC3E}">
        <p14:creationId xmlns:p14="http://schemas.microsoft.com/office/powerpoint/2010/main" val="30824598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3" name="CuadroTexto 2"/>
          <p:cNvSpPr txBox="1"/>
          <p:nvPr/>
        </p:nvSpPr>
        <p:spPr>
          <a:xfrm>
            <a:off x="184731" y="1771710"/>
            <a:ext cx="11752573" cy="4278094"/>
          </a:xfrm>
          <a:prstGeom prst="rect">
            <a:avLst/>
          </a:prstGeom>
          <a:noFill/>
          <a:ln>
            <a:solidFill>
              <a:schemeClr val="accent1"/>
            </a:solidFill>
          </a:ln>
        </p:spPr>
        <p:txBody>
          <a:bodyPr wrap="square" rtlCol="0">
            <a:spAutoFit/>
          </a:bodyPr>
          <a:lstStyle/>
          <a:p>
            <a:pPr algn="just"/>
            <a:r>
              <a:rPr lang="es-CO" sz="1700" dirty="0"/>
              <a:t>Para la ARL  SURA  no es tan importante el aprendizaje de conceptos sobre equipos efectivos de trabajo,  lo que en verdad interesa y por lo que trabajamos es por el cambio hacia una cultura del cuidado, propio y del otro,</a:t>
            </a:r>
          </a:p>
          <a:p>
            <a:pPr algn="just"/>
            <a:r>
              <a:rPr lang="es-CO" sz="1700" dirty="0"/>
              <a:t>Esa cultura del cuidado se consolida al hacer cambios en la forma de entender y actuar en la vida, el compromiso de evaluación del aprendizaje logrado en esta unidad de aprendizaje es un reto y un compromiso personal </a:t>
            </a:r>
          </a:p>
          <a:p>
            <a:pPr marL="285750" indent="-285750" algn="just">
              <a:buFont typeface="Arial" panose="020B0604020202020204" pitchFamily="34" charset="0"/>
              <a:buChar char="•"/>
            </a:pPr>
            <a:r>
              <a:rPr lang="es-CO" sz="1700" dirty="0" smtClean="0"/>
              <a:t>Se </a:t>
            </a:r>
            <a:r>
              <a:rPr lang="es-CO" sz="1700" dirty="0"/>
              <a:t>escoger algún aspecto de los que  te abordaron en esta en esta cartilla de equipos efectivos de trabajo, una acción muy sencilla pero importante en la relación de equipo.</a:t>
            </a:r>
          </a:p>
          <a:p>
            <a:pPr marL="285750" indent="-285750" algn="just">
              <a:buFont typeface="Arial" panose="020B0604020202020204" pitchFamily="34" charset="0"/>
              <a:buChar char="•"/>
            </a:pPr>
            <a:r>
              <a:rPr lang="es-CO" sz="1700" dirty="0" smtClean="0"/>
              <a:t>Luego </a:t>
            </a:r>
            <a:r>
              <a:rPr lang="es-CO" sz="1700" dirty="0"/>
              <a:t>se debe realizar un compromiso personal de aplicar este aspecto diariamente al relacionarse con los compañeros de trabajo</a:t>
            </a:r>
          </a:p>
          <a:p>
            <a:pPr marL="285750" indent="-285750" algn="just">
              <a:buFont typeface="Arial" panose="020B0604020202020204" pitchFamily="34" charset="0"/>
              <a:buChar char="•"/>
            </a:pPr>
            <a:r>
              <a:rPr lang="es-CO" sz="1700" dirty="0" smtClean="0"/>
              <a:t>Este </a:t>
            </a:r>
            <a:r>
              <a:rPr lang="es-CO" sz="1700" dirty="0"/>
              <a:t>compromiso se debe escribir en el formato siguiente con lápices de colores y fíjalo en el puesto de trabajo, para poder léelo diariamente y sobre todo  aplícalo.</a:t>
            </a:r>
          </a:p>
          <a:p>
            <a:pPr marL="285750" indent="-285750" algn="just">
              <a:buFont typeface="Arial" panose="020B0604020202020204" pitchFamily="34" charset="0"/>
              <a:buChar char="•"/>
            </a:pPr>
            <a:r>
              <a:rPr lang="es-CO" sz="1700" dirty="0" smtClean="0"/>
              <a:t>Dentro </a:t>
            </a:r>
            <a:r>
              <a:rPr lang="es-CO" sz="1700" dirty="0"/>
              <a:t>de21 días contados a partir de hoy, se revisara, para evaluar si se está  cumpliendo este compromiso.</a:t>
            </a:r>
          </a:p>
          <a:p>
            <a:pPr marL="285750" indent="-285750" algn="just">
              <a:buFont typeface="Arial" panose="020B0604020202020204" pitchFamily="34" charset="0"/>
              <a:buChar char="•"/>
            </a:pPr>
            <a:r>
              <a:rPr lang="es-CO" sz="1700" dirty="0" smtClean="0"/>
              <a:t>Si </a:t>
            </a:r>
            <a:r>
              <a:rPr lang="es-CO" sz="1700" dirty="0"/>
              <a:t>no, se has logrado, deberá volver  escribirlo y coloca esta meta nuevamente.</a:t>
            </a:r>
          </a:p>
          <a:p>
            <a:pPr marL="285750" indent="-285750" algn="just">
              <a:buFont typeface="Arial" panose="020B0604020202020204" pitchFamily="34" charset="0"/>
              <a:buChar char="•"/>
            </a:pPr>
            <a:r>
              <a:rPr lang="es-CO" sz="1700" dirty="0" smtClean="0"/>
              <a:t>Si </a:t>
            </a:r>
            <a:r>
              <a:rPr lang="es-CO" sz="1700" dirty="0"/>
              <a:t>lo ha logrado, “como estamos seguro que lo hará”, escribirá otro tema y lo aplicara para seguir creciendo</a:t>
            </a:r>
          </a:p>
          <a:p>
            <a:pPr marL="285750" indent="-285750" algn="just">
              <a:buFont typeface="Arial" panose="020B0604020202020204" pitchFamily="34" charset="0"/>
              <a:buChar char="•"/>
            </a:pPr>
            <a:r>
              <a:rPr lang="es-CO" sz="1700" dirty="0" smtClean="0"/>
              <a:t>Si </a:t>
            </a:r>
            <a:r>
              <a:rPr lang="es-CO" sz="1700" dirty="0"/>
              <a:t>hace este cambio hoy tendrás mucho tiempo para aplicarlo, eso está demostrado estadísticamente, el cambio de hoy se refleja en el resto de nuestra vida.</a:t>
            </a:r>
          </a:p>
          <a:p>
            <a:pPr marL="285750" indent="-285750" algn="just">
              <a:buFont typeface="Arial" panose="020B0604020202020204" pitchFamily="34" charset="0"/>
              <a:buChar char="•"/>
            </a:pPr>
            <a:r>
              <a:rPr lang="es-CO" sz="1700" dirty="0" smtClean="0"/>
              <a:t>Contamos </a:t>
            </a:r>
            <a:r>
              <a:rPr lang="es-CO" sz="1700" dirty="0"/>
              <a:t>con el compromiso consigo mismo para lograr mejorar el planeta.</a:t>
            </a:r>
          </a:p>
        </p:txBody>
      </p:sp>
      <p:sp>
        <p:nvSpPr>
          <p:cNvPr id="9" name="Rectangle 4"/>
          <p:cNvSpPr>
            <a:spLocks noChangeArrowheads="1"/>
          </p:cNvSpPr>
          <p:nvPr/>
        </p:nvSpPr>
        <p:spPr bwMode="auto">
          <a:xfrm>
            <a:off x="-3769479" y="136267"/>
            <a:ext cx="10881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1" algn="ctr" eaLnBrk="0" fontAlgn="base" hangingPunct="0">
              <a:spcBef>
                <a:spcPct val="0"/>
              </a:spcBef>
              <a:spcAft>
                <a:spcPct val="0"/>
              </a:spcAf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Evaluación final</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7470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3" name="CuadroTexto 2"/>
          <p:cNvSpPr txBox="1"/>
          <p:nvPr/>
        </p:nvSpPr>
        <p:spPr>
          <a:xfrm>
            <a:off x="1841337" y="1826567"/>
            <a:ext cx="8509326" cy="2308324"/>
          </a:xfrm>
          <a:prstGeom prst="rect">
            <a:avLst/>
          </a:prstGeom>
          <a:noFill/>
          <a:ln>
            <a:solidFill>
              <a:schemeClr val="accent1"/>
            </a:solidFill>
          </a:ln>
        </p:spPr>
        <p:txBody>
          <a:bodyPr wrap="square" rtlCol="0">
            <a:spAutoFit/>
          </a:bodyPr>
          <a:lstStyle/>
          <a:p>
            <a:endParaRPr lang="es-CO" dirty="0" smtClean="0"/>
          </a:p>
          <a:p>
            <a:pPr algn="just"/>
            <a:r>
              <a:rPr lang="es-CO" dirty="0" smtClean="0"/>
              <a:t>Las empresas que  quieran crecer y proyectarse dentro de los mercados cada ves mas competitivos, no lo pueden hacer con esfuerzos individuales, sino que lo deben hacer con esfuerzos coordinados, que requieren del desarrollo de una serie de habilidades sociales que hagan posible el aprovechamiento de las capacidades individuales de los integrantes de los equipos.</a:t>
            </a:r>
          </a:p>
          <a:p>
            <a:pPr algn="just"/>
            <a:r>
              <a:rPr lang="es-CO" dirty="0" smtClean="0"/>
              <a:t>Para  ser un equipo  eficiente se deben identificar los objetivos y las características del proceso de trabajo y de los integrantes que influyen en el desempeño del mismo</a:t>
            </a:r>
          </a:p>
        </p:txBody>
      </p:sp>
      <p:sp>
        <p:nvSpPr>
          <p:cNvPr id="9" name="Rectangle 4"/>
          <p:cNvSpPr>
            <a:spLocks noChangeArrowheads="1"/>
          </p:cNvSpPr>
          <p:nvPr/>
        </p:nvSpPr>
        <p:spPr bwMode="auto">
          <a:xfrm>
            <a:off x="-3725936" y="360400"/>
            <a:ext cx="10881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2" algn="ctr" eaLnBrk="0" fontAlgn="base" hangingPunct="0">
              <a:spcBef>
                <a:spcPct val="0"/>
              </a:spcBef>
              <a:spcAft>
                <a:spcPct val="0"/>
              </a:spcAf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Conclusiones </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1227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3" name="CuadroTexto 2"/>
          <p:cNvSpPr txBox="1"/>
          <p:nvPr/>
        </p:nvSpPr>
        <p:spPr>
          <a:xfrm>
            <a:off x="184731" y="1369363"/>
            <a:ext cx="11752573" cy="4539704"/>
          </a:xfrm>
          <a:prstGeom prst="rect">
            <a:avLst/>
          </a:prstGeom>
          <a:noFill/>
          <a:ln>
            <a:solidFill>
              <a:schemeClr val="accent1"/>
            </a:solidFill>
          </a:ln>
        </p:spPr>
        <p:txBody>
          <a:bodyPr wrap="square" rtlCol="0">
            <a:spAutoFit/>
          </a:bodyPr>
          <a:lstStyle/>
          <a:p>
            <a:pPr marL="285750" indent="-285750" algn="just">
              <a:buFont typeface="Calibri" panose="020F0502020204030204" pitchFamily="34" charset="0"/>
              <a:buChar char="–"/>
            </a:pPr>
            <a:r>
              <a:rPr lang="es-CO" sz="1700" dirty="0" err="1" smtClean="0"/>
              <a:t>Aimacaña</a:t>
            </a:r>
            <a:r>
              <a:rPr lang="es-CO" sz="1700" dirty="0" smtClean="0"/>
              <a:t> </a:t>
            </a:r>
            <a:r>
              <a:rPr lang="es-CO" sz="1700" dirty="0"/>
              <a:t>Lopez, A. (07 de 09 de 2011). Youtobe. Obtenido de http://www.youtube.com/watch?v=diYRTXKMMI0</a:t>
            </a:r>
          </a:p>
          <a:p>
            <a:pPr marL="285750" indent="-285750" algn="just">
              <a:buFont typeface="Calibri" panose="020F0502020204030204" pitchFamily="34" charset="0"/>
              <a:buChar char="–"/>
            </a:pPr>
            <a:r>
              <a:rPr lang="es-CO" sz="1700" dirty="0"/>
              <a:t>Amoros, E. (2007). Comportamiento organizacional: En busca del desarrollo de ventajas competitivas. Mogrovejo, </a:t>
            </a:r>
            <a:r>
              <a:rPr lang="es-CO" sz="1700" dirty="0" smtClean="0"/>
              <a:t>Perú: </a:t>
            </a:r>
            <a:r>
              <a:rPr lang="es-CO" sz="1700" dirty="0"/>
              <a:t>Universidad católica </a:t>
            </a:r>
            <a:r>
              <a:rPr lang="es-CO" sz="1700" dirty="0" smtClean="0"/>
              <a:t>Santo Toribio </a:t>
            </a:r>
            <a:r>
              <a:rPr lang="es-CO" sz="1700" dirty="0"/>
              <a:t>de Mogrovejo.</a:t>
            </a:r>
          </a:p>
          <a:p>
            <a:pPr marL="285750" indent="-285750" algn="just">
              <a:buFont typeface="Calibri" panose="020F0502020204030204" pitchFamily="34" charset="0"/>
              <a:buChar char="–"/>
            </a:pPr>
            <a:r>
              <a:rPr lang="es-CO" sz="1700" dirty="0"/>
              <a:t>Betancur G. Fabiola Ma. 2005, Herramientas para mejorar las condiciones de trabajo y los comportamientos. Medellín: División Nacional de Capacitación, SURATEP S.A.</a:t>
            </a:r>
          </a:p>
          <a:p>
            <a:pPr marL="285750" indent="-285750" algn="just">
              <a:buFont typeface="Calibri" panose="020F0502020204030204" pitchFamily="34" charset="0"/>
              <a:buChar char="–"/>
            </a:pPr>
            <a:r>
              <a:rPr lang="es-CO" sz="1700" dirty="0" smtClean="0"/>
              <a:t>Buenas </a:t>
            </a:r>
            <a:r>
              <a:rPr lang="es-CO" sz="1700" dirty="0"/>
              <a:t>tareas. (31 de 10 de 2014). Buenas Tareas. Obtenido de http://www.buenastareas.com/materias/asamblea-de-la-carpintería </a:t>
            </a:r>
          </a:p>
          <a:p>
            <a:pPr marL="285750" indent="-285750" algn="just">
              <a:buFont typeface="Calibri" panose="020F0502020204030204" pitchFamily="34" charset="0"/>
              <a:buChar char="–"/>
            </a:pPr>
            <a:r>
              <a:rPr lang="es-CO" sz="1700" dirty="0"/>
              <a:t>Contreras Rueda, H. (2000). Los valores supermos, Bondad, verdad, Belleza. Santa fe de Bogota, D.C.: ECOE </a:t>
            </a:r>
            <a:r>
              <a:rPr lang="es-CO" sz="1700" dirty="0" smtClean="0"/>
              <a:t>Ediciones.</a:t>
            </a:r>
            <a:endParaRPr lang="es-CO" sz="1700" dirty="0"/>
          </a:p>
          <a:p>
            <a:pPr marL="285750" indent="-285750" algn="just">
              <a:buFont typeface="Calibri" panose="020F0502020204030204" pitchFamily="34" charset="0"/>
              <a:buChar char="–"/>
            </a:pPr>
            <a:r>
              <a:rPr lang="es-CO" sz="1700" dirty="0"/>
              <a:t>Cordoba de Baidón , C. (23 de 01 de 2014). youtube. Obtenido de http://www.youtube.com/watch?v=GeGjveoxkBQ</a:t>
            </a:r>
          </a:p>
          <a:p>
            <a:pPr marL="285750" indent="-285750" algn="just">
              <a:buFont typeface="Calibri" panose="020F0502020204030204" pitchFamily="34" charset="0"/>
              <a:buChar char="–"/>
            </a:pPr>
            <a:r>
              <a:rPr lang="es-CO" sz="1700" dirty="0"/>
              <a:t>Gerbi, J. C. (24 de 05 de 2012). TRABAJO en equipo [EL VUELO DE LOS GANSOS] (CREA UN NEGOCIO EXITOSO). Obtenido de http://www.youtube.com/watch?v=T1cxEe1Jdqc</a:t>
            </a:r>
          </a:p>
          <a:p>
            <a:pPr marL="285750" indent="-285750" algn="just">
              <a:buFont typeface="Calibri" panose="020F0502020204030204" pitchFamily="34" charset="0"/>
              <a:buChar char="–"/>
            </a:pPr>
            <a:r>
              <a:rPr lang="es-CO" sz="1700" dirty="0"/>
              <a:t>Goleman, D. (1999). La Practica de la inteligencia emocional. Madrid: Romanva Avills.</a:t>
            </a:r>
          </a:p>
          <a:p>
            <a:pPr marL="285750" indent="-285750" algn="just">
              <a:buFont typeface="Calibri" panose="020F0502020204030204" pitchFamily="34" charset="0"/>
              <a:buChar char="–"/>
            </a:pPr>
            <a:r>
              <a:rPr lang="es-CO" sz="1700" dirty="0"/>
              <a:t>Kirsten, R. E., &amp; Muller-Schwarz, J. (1996). Entrenamiento de Grupos. Bilbao: mensajero.</a:t>
            </a:r>
          </a:p>
          <a:p>
            <a:pPr marL="285750" indent="-285750" algn="just">
              <a:buFont typeface="Calibri" panose="020F0502020204030204" pitchFamily="34" charset="0"/>
              <a:buChar char="–"/>
            </a:pPr>
            <a:r>
              <a:rPr lang="es-CO" sz="1700" dirty="0"/>
              <a:t>Knight, S. (2009). </a:t>
            </a:r>
            <a:r>
              <a:rPr lang="es-CO" sz="1700" dirty="0" smtClean="0"/>
              <a:t>Programación neurolingüística </a:t>
            </a:r>
            <a:r>
              <a:rPr lang="es-CO" sz="1700" dirty="0"/>
              <a:t>en el trabajo. Bogota: Panamericana.</a:t>
            </a:r>
          </a:p>
          <a:p>
            <a:pPr marL="285750" indent="-285750" algn="just">
              <a:buFont typeface="Calibri" panose="020F0502020204030204" pitchFamily="34" charset="0"/>
              <a:buChar char="–"/>
            </a:pPr>
            <a:r>
              <a:rPr lang="es-CO" sz="1700" dirty="0" smtClean="0"/>
              <a:t>Lijan. </a:t>
            </a:r>
            <a:r>
              <a:rPr lang="es-CO" sz="1700" dirty="0"/>
              <a:t>(06 de 09 de 2013). </a:t>
            </a:r>
            <a:r>
              <a:rPr lang="es-CO" sz="1700" dirty="0" smtClean="0"/>
              <a:t>YouTube. </a:t>
            </a:r>
            <a:r>
              <a:rPr lang="es-CO" sz="1700" dirty="0"/>
              <a:t>Obtenido de http://www.youtube.com/watch?v=STm3SVLPWJ0 </a:t>
            </a:r>
          </a:p>
          <a:p>
            <a:pPr marL="285750" indent="-285750" algn="just">
              <a:buFont typeface="Calibri" panose="020F0502020204030204" pitchFamily="34" charset="0"/>
              <a:buChar char="–"/>
            </a:pPr>
            <a:r>
              <a:rPr lang="es-CO" sz="1700" dirty="0"/>
              <a:t>Mesa </a:t>
            </a:r>
            <a:r>
              <a:rPr lang="es-CO" sz="1700" dirty="0" smtClean="0"/>
              <a:t>Tobón, </a:t>
            </a:r>
            <a:r>
              <a:rPr lang="es-CO" sz="1700" dirty="0"/>
              <a:t>C., &amp; Betancur Gomez, F. M. (2004). Equipos efectivos de trabajo. </a:t>
            </a:r>
            <a:r>
              <a:rPr lang="es-CO" sz="1700" dirty="0" smtClean="0"/>
              <a:t>Medellín: </a:t>
            </a:r>
            <a:r>
              <a:rPr lang="es-CO" sz="1700" dirty="0"/>
              <a:t>ARP Suratep.</a:t>
            </a:r>
          </a:p>
          <a:p>
            <a:pPr marL="285750" indent="-285750" algn="just">
              <a:buFont typeface="Calibri" panose="020F0502020204030204" pitchFamily="34" charset="0"/>
              <a:buChar char="–"/>
            </a:pPr>
            <a:r>
              <a:rPr lang="es-CO" sz="1700" dirty="0"/>
              <a:t>Rodriguez, M. e. (1988). Autoestima, clave del </a:t>
            </a:r>
            <a:r>
              <a:rPr lang="es-CO" sz="1700" dirty="0" smtClean="0"/>
              <a:t>éxito </a:t>
            </a:r>
            <a:r>
              <a:rPr lang="es-CO" sz="1700" dirty="0"/>
              <a:t>personal. </a:t>
            </a:r>
            <a:r>
              <a:rPr lang="es-CO" sz="1700" dirty="0" smtClean="0"/>
              <a:t>México </a:t>
            </a:r>
            <a:r>
              <a:rPr lang="es-CO" sz="1700" dirty="0"/>
              <a:t>D.F.: Manual Moderno</a:t>
            </a:r>
            <a:r>
              <a:rPr lang="es-CO" sz="1700" dirty="0" smtClean="0"/>
              <a:t>.</a:t>
            </a:r>
            <a:endParaRPr lang="es-CO" sz="1700" dirty="0"/>
          </a:p>
        </p:txBody>
      </p:sp>
      <p:sp>
        <p:nvSpPr>
          <p:cNvPr id="9" name="Rectangle 4"/>
          <p:cNvSpPr>
            <a:spLocks noChangeArrowheads="1"/>
          </p:cNvSpPr>
          <p:nvPr/>
        </p:nvSpPr>
        <p:spPr bwMode="auto">
          <a:xfrm>
            <a:off x="-3725936" y="360400"/>
            <a:ext cx="10881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2" algn="ctr" eaLnBrk="0" fontAlgn="base" hangingPunct="0">
              <a:spcBef>
                <a:spcPct val="0"/>
              </a:spcBef>
              <a:spcAft>
                <a:spcPct val="0"/>
              </a:spcAf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Bibliografía.</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397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8" name="Rectangle 6"/>
          <p:cNvSpPr>
            <a:spLocks noChangeArrowheads="1"/>
          </p:cNvSpPr>
          <p:nvPr/>
        </p:nvSpPr>
        <p:spPr bwMode="auto">
          <a:xfrm>
            <a:off x="-254696" y="116062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angle 4"/>
          <p:cNvSpPr>
            <a:spLocks noChangeArrowheads="1"/>
          </p:cNvSpPr>
          <p:nvPr/>
        </p:nvSpPr>
        <p:spPr bwMode="auto">
          <a:xfrm>
            <a:off x="-4646171" y="228600"/>
            <a:ext cx="10881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2" algn="ctr" eaLnBrk="0" fontAlgn="base" hangingPunct="0">
              <a:spcBef>
                <a:spcPct val="0"/>
              </a:spcBef>
              <a:spcAft>
                <a:spcPct val="0"/>
              </a:spcAft>
            </a:pP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Autores </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CuadroTexto 6"/>
          <p:cNvSpPr txBox="1"/>
          <p:nvPr/>
        </p:nvSpPr>
        <p:spPr>
          <a:xfrm>
            <a:off x="934195" y="2290227"/>
            <a:ext cx="5675152" cy="1400383"/>
          </a:xfrm>
          <a:prstGeom prst="rect">
            <a:avLst/>
          </a:prstGeom>
          <a:noFill/>
          <a:ln>
            <a:solidFill>
              <a:schemeClr val="accent1"/>
            </a:solidFill>
          </a:ln>
        </p:spPr>
        <p:txBody>
          <a:bodyPr wrap="square" rtlCol="0">
            <a:spAutoFit/>
          </a:bodyPr>
          <a:lstStyle/>
          <a:p>
            <a:pPr algn="just"/>
            <a:r>
              <a:rPr lang="es-CO" sz="1700" dirty="0" smtClean="0"/>
              <a:t>Antolinez león Eliecer</a:t>
            </a:r>
          </a:p>
          <a:p>
            <a:pPr algn="just"/>
            <a:r>
              <a:rPr lang="es-CO" sz="1700" dirty="0" smtClean="0"/>
              <a:t>Monsalve Melendez Xiomara</a:t>
            </a:r>
          </a:p>
          <a:p>
            <a:pPr algn="just"/>
            <a:r>
              <a:rPr lang="es-CO" sz="1700" dirty="0" smtClean="0"/>
              <a:t>Correa Tangarife Paula A.</a:t>
            </a:r>
          </a:p>
          <a:p>
            <a:pPr algn="just"/>
            <a:r>
              <a:rPr lang="es-CO" sz="1700" dirty="0" smtClean="0"/>
              <a:t>Ramirez Herman</a:t>
            </a:r>
          </a:p>
          <a:p>
            <a:pPr algn="just"/>
            <a:r>
              <a:rPr lang="es-CO" sz="1700"/>
              <a:t>Teresa Maria </a:t>
            </a:r>
            <a:r>
              <a:rPr lang="es-CO" sz="1700" smtClean="0"/>
              <a:t>Lopez</a:t>
            </a:r>
            <a:endParaRPr lang="es-CO" sz="1700"/>
          </a:p>
        </p:txBody>
      </p:sp>
    </p:spTree>
    <p:extLst>
      <p:ext uri="{BB962C8B-B14F-4D97-AF65-F5344CB8AC3E}">
        <p14:creationId xmlns:p14="http://schemas.microsoft.com/office/powerpoint/2010/main" val="138874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152515" y="2321523"/>
            <a:ext cx="2918043"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Gracias… </a:t>
            </a:r>
            <a:endParaRPr lang="es-ES"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CuadroTexto 4"/>
          <p:cNvSpPr txBox="1"/>
          <p:nvPr/>
        </p:nvSpPr>
        <p:spPr>
          <a:xfrm>
            <a:off x="7531277" y="3429000"/>
            <a:ext cx="4160519" cy="923330"/>
          </a:xfrm>
          <a:prstGeom prst="rect">
            <a:avLst/>
          </a:prstGeom>
          <a:noFill/>
        </p:spPr>
        <p:txBody>
          <a:bodyPr wrap="square" rtlCol="0">
            <a:spAutoFit/>
          </a:bodyPr>
          <a:lstStyle/>
          <a:p>
            <a:pPr algn="ctr"/>
            <a:r>
              <a:rPr lang="es-CO" b="1" dirty="0" smtClean="0"/>
              <a:t>Te invitamos que sigas construyendo momentos del cuidado en tu vida familiar, laboral y social.</a:t>
            </a:r>
            <a:endParaRPr lang="es-CO" b="1" dirty="0"/>
          </a:p>
        </p:txBody>
      </p:sp>
      <p:pic>
        <p:nvPicPr>
          <p:cNvPr id="4" name="Imagen 3"/>
          <p:cNvPicPr>
            <a:picLocks noChangeAspect="1"/>
          </p:cNvPicPr>
          <p:nvPr/>
        </p:nvPicPr>
        <p:blipFill>
          <a:blip r:embed="rId3"/>
          <a:stretch>
            <a:fillRect/>
          </a:stretch>
        </p:blipFill>
        <p:spPr>
          <a:xfrm>
            <a:off x="1775" y="-594"/>
            <a:ext cx="7029297" cy="6858594"/>
          </a:xfrm>
          <a:prstGeom prst="rect">
            <a:avLst/>
          </a:prstGeom>
        </p:spPr>
      </p:pic>
    </p:spTree>
    <p:extLst>
      <p:ext uri="{BB962C8B-B14F-4D97-AF65-F5344CB8AC3E}">
        <p14:creationId xmlns:p14="http://schemas.microsoft.com/office/powerpoint/2010/main" val="42218209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5168754" y="45866"/>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6"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8" name="Rectangle 6"/>
          <p:cNvSpPr>
            <a:spLocks noChangeArrowheads="1"/>
          </p:cNvSpPr>
          <p:nvPr/>
        </p:nvSpPr>
        <p:spPr bwMode="auto">
          <a:xfrm>
            <a:off x="-342900" y="97172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9" name="Rectángulo 8"/>
          <p:cNvSpPr/>
          <p:nvPr/>
        </p:nvSpPr>
        <p:spPr>
          <a:xfrm>
            <a:off x="119270" y="-33166"/>
            <a:ext cx="4611757" cy="1200329"/>
          </a:xfrm>
          <a:prstGeom prst="rect">
            <a:avLst/>
          </a:prstGeom>
        </p:spPr>
        <p:txBody>
          <a:bodyPr wrap="square">
            <a:spAutoFit/>
          </a:bodyPr>
          <a:lstStyle/>
          <a:p>
            <a:pPr eaLnBrk="0" fontAlgn="base" hangingPunct="0">
              <a:spcBef>
                <a:spcPct val="0"/>
              </a:spcBef>
              <a:spcAft>
                <a:spcPct val="0"/>
              </a:spcAft>
            </a:pPr>
            <a:r>
              <a:rPr kumimoji="0" lang="es-CO"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Contextualización cuidado </a:t>
            </a: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de uno mismo</a:t>
            </a:r>
          </a:p>
        </p:txBody>
      </p:sp>
      <p:sp>
        <p:nvSpPr>
          <p:cNvPr id="7" name="3 Rectángulo"/>
          <p:cNvSpPr/>
          <p:nvPr/>
        </p:nvSpPr>
        <p:spPr>
          <a:xfrm>
            <a:off x="710223" y="1392066"/>
            <a:ext cx="10695063" cy="4570584"/>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Hacer </a:t>
            </a:r>
            <a:r>
              <a:rPr lang="es-CO" sz="2400" b="1" dirty="0">
                <a:solidFill>
                  <a:schemeClr val="tx1"/>
                </a:solidFill>
                <a:ea typeface="Calibri" panose="020F0502020204030204" pitchFamily="34" charset="0"/>
                <a:cs typeface="Times New Roman" panose="02020603050405020304" pitchFamily="18" charset="0"/>
              </a:rPr>
              <a:t>conciencia de los factores de riesgo psicosocial a </a:t>
            </a:r>
            <a:r>
              <a:rPr lang="es-CO" sz="2400" b="1" dirty="0" smtClean="0">
                <a:solidFill>
                  <a:schemeClr val="tx1"/>
                </a:solidFill>
                <a:ea typeface="Calibri" panose="020F0502020204030204" pitchFamily="34" charset="0"/>
                <a:cs typeface="Times New Roman" panose="02020603050405020304" pitchFamily="18" charset="0"/>
              </a:rPr>
              <a:t>los que se esta expuesto.</a:t>
            </a:r>
          </a:p>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Relacionamiento basado </a:t>
            </a:r>
            <a:r>
              <a:rPr lang="es-CO" sz="2400" b="1" dirty="0">
                <a:solidFill>
                  <a:schemeClr val="tx1"/>
                </a:solidFill>
                <a:ea typeface="Calibri" panose="020F0502020204030204" pitchFamily="34" charset="0"/>
                <a:cs typeface="Times New Roman" panose="02020603050405020304" pitchFamily="18" charset="0"/>
              </a:rPr>
              <a:t>en valores que aportan al crecimiento y respeto de </a:t>
            </a:r>
            <a:r>
              <a:rPr lang="es-CO" sz="2400" b="1" dirty="0" smtClean="0">
                <a:solidFill>
                  <a:schemeClr val="tx1"/>
                </a:solidFill>
                <a:ea typeface="Calibri" panose="020F0502020204030204" pitchFamily="34" charset="0"/>
                <a:cs typeface="Times New Roman" panose="02020603050405020304" pitchFamily="18" charset="0"/>
              </a:rPr>
              <a:t>otros.</a:t>
            </a:r>
          </a:p>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a:t>
            </a:r>
            <a:r>
              <a:rPr lang="es-CO" sz="2400" b="1" dirty="0">
                <a:solidFill>
                  <a:schemeClr val="tx1"/>
                </a:solidFill>
                <a:ea typeface="Calibri" panose="020F0502020204030204" pitchFamily="34" charset="0"/>
                <a:cs typeface="Times New Roman" panose="02020603050405020304" pitchFamily="18" charset="0"/>
              </a:rPr>
              <a:t>Podre recapacitar sobre la pertenecía a los </a:t>
            </a:r>
            <a:r>
              <a:rPr lang="es-CO" sz="2400" b="1" dirty="0" smtClean="0">
                <a:solidFill>
                  <a:schemeClr val="tx1"/>
                </a:solidFill>
                <a:ea typeface="Calibri" panose="020F0502020204030204" pitchFamily="34" charset="0"/>
                <a:cs typeface="Times New Roman" panose="02020603050405020304" pitchFamily="18" charset="0"/>
              </a:rPr>
              <a:t>equipos?</a:t>
            </a:r>
            <a:endParaRPr lang="es-CO" sz="2400" b="1" dirty="0">
              <a:solidFill>
                <a:schemeClr val="tx1"/>
              </a:solidFill>
              <a:ea typeface="Calibri" panose="020F0502020204030204" pitchFamily="34" charset="0"/>
              <a:cs typeface="Times New Roman" panose="02020603050405020304" pitchFamily="18" charset="0"/>
            </a:endParaRPr>
          </a:p>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¿Mi </a:t>
            </a:r>
            <a:r>
              <a:rPr lang="es-CO" sz="2400" b="1" dirty="0">
                <a:solidFill>
                  <a:schemeClr val="tx1"/>
                </a:solidFill>
                <a:ea typeface="Calibri" panose="020F0502020204030204" pitchFamily="34" charset="0"/>
                <a:cs typeface="Times New Roman" panose="02020603050405020304" pitchFamily="18" charset="0"/>
              </a:rPr>
              <a:t>forma de relacionarme es fluida o </a:t>
            </a:r>
            <a:r>
              <a:rPr lang="es-CO" sz="2400" b="1" dirty="0" smtClean="0">
                <a:solidFill>
                  <a:schemeClr val="tx1"/>
                </a:solidFill>
                <a:ea typeface="Calibri" panose="020F0502020204030204" pitchFamily="34" charset="0"/>
                <a:cs typeface="Times New Roman" panose="02020603050405020304" pitchFamily="18" charset="0"/>
              </a:rPr>
              <a:t>agradable?</a:t>
            </a:r>
            <a:endParaRPr lang="es-CO" sz="2400" b="1" dirty="0">
              <a:solidFill>
                <a:schemeClr val="tx1"/>
              </a:solidFill>
              <a:ea typeface="Calibri" panose="020F0502020204030204" pitchFamily="34" charset="0"/>
              <a:cs typeface="Times New Roman" panose="02020603050405020304" pitchFamily="18" charset="0"/>
            </a:endParaRPr>
          </a:p>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¿Reencontrarme</a:t>
            </a:r>
            <a:r>
              <a:rPr lang="es-CO" sz="2400" b="1" dirty="0">
                <a:solidFill>
                  <a:schemeClr val="tx1"/>
                </a:solidFill>
                <a:ea typeface="Calibri" panose="020F0502020204030204" pitchFamily="34" charset="0"/>
                <a:cs typeface="Times New Roman" panose="02020603050405020304" pitchFamily="18" charset="0"/>
              </a:rPr>
              <a:t>, con personas </a:t>
            </a:r>
            <a:r>
              <a:rPr lang="es-CO" sz="2400" b="1" dirty="0" smtClean="0">
                <a:solidFill>
                  <a:schemeClr val="tx1"/>
                </a:solidFill>
                <a:ea typeface="Calibri" panose="020F0502020204030204" pitchFamily="34" charset="0"/>
                <a:cs typeface="Times New Roman" panose="02020603050405020304" pitchFamily="18" charset="0"/>
              </a:rPr>
              <a:t>en condiciones y </a:t>
            </a:r>
            <a:r>
              <a:rPr lang="es-CO" sz="2400" b="1" dirty="0">
                <a:solidFill>
                  <a:schemeClr val="tx1"/>
                </a:solidFill>
                <a:ea typeface="Calibri" panose="020F0502020204030204" pitchFamily="34" charset="0"/>
                <a:cs typeface="Times New Roman" panose="02020603050405020304" pitchFamily="18" charset="0"/>
              </a:rPr>
              <a:t>las reglas de juego </a:t>
            </a:r>
            <a:r>
              <a:rPr lang="es-CO" sz="2400" b="1" dirty="0" smtClean="0">
                <a:solidFill>
                  <a:schemeClr val="tx1"/>
                </a:solidFill>
                <a:ea typeface="Calibri" panose="020F0502020204030204" pitchFamily="34" charset="0"/>
                <a:cs typeface="Times New Roman" panose="02020603050405020304" pitchFamily="18" charset="0"/>
              </a:rPr>
              <a:t>diferentes, que cuestionan  la capacidad </a:t>
            </a:r>
            <a:r>
              <a:rPr lang="es-CO" sz="2400" b="1" dirty="0">
                <a:solidFill>
                  <a:schemeClr val="tx1"/>
                </a:solidFill>
                <a:ea typeface="Calibri" panose="020F0502020204030204" pitchFamily="34" charset="0"/>
                <a:cs typeface="Times New Roman" panose="02020603050405020304" pitchFamily="18" charset="0"/>
              </a:rPr>
              <a:t>para relacionarme adecuadamente? </a:t>
            </a:r>
          </a:p>
          <a:p>
            <a:pPr marL="342900" indent="-342900" algn="just">
              <a:spcAft>
                <a:spcPts val="1000"/>
              </a:spcAft>
              <a:buFont typeface="Arial" panose="020B0604020202020204" pitchFamily="34" charset="0"/>
              <a:buChar char="•"/>
            </a:pPr>
            <a:r>
              <a:rPr lang="es-CO" sz="2400" b="1" dirty="0" smtClean="0">
                <a:solidFill>
                  <a:schemeClr val="tx1"/>
                </a:solidFill>
                <a:ea typeface="Calibri" panose="020F0502020204030204" pitchFamily="34" charset="0"/>
                <a:cs typeface="Times New Roman" panose="02020603050405020304" pitchFamily="18" charset="0"/>
              </a:rPr>
              <a:t>¿Me </a:t>
            </a:r>
            <a:r>
              <a:rPr lang="es-CO" sz="2400" b="1" dirty="0">
                <a:solidFill>
                  <a:schemeClr val="tx1"/>
                </a:solidFill>
                <a:ea typeface="Calibri" panose="020F0502020204030204" pitchFamily="34" charset="0"/>
                <a:cs typeface="Times New Roman" panose="02020603050405020304" pitchFamily="18" charset="0"/>
              </a:rPr>
              <a:t>he arrepentido de la forma de </a:t>
            </a:r>
            <a:r>
              <a:rPr lang="es-CO" sz="2400" b="1" dirty="0" smtClean="0">
                <a:solidFill>
                  <a:schemeClr val="tx1"/>
                </a:solidFill>
                <a:ea typeface="Calibri" panose="020F0502020204030204" pitchFamily="34" charset="0"/>
                <a:cs typeface="Times New Roman" panose="02020603050405020304" pitchFamily="18" charset="0"/>
              </a:rPr>
              <a:t>relacionarme, por ser destructiva </a:t>
            </a:r>
            <a:r>
              <a:rPr lang="es-CO" sz="2400" b="1" dirty="0">
                <a:solidFill>
                  <a:schemeClr val="tx1"/>
                </a:solidFill>
                <a:ea typeface="Calibri" panose="020F0502020204030204" pitchFamily="34" charset="0"/>
                <a:cs typeface="Times New Roman" panose="02020603050405020304" pitchFamily="18" charset="0"/>
              </a:rPr>
              <a:t>y </a:t>
            </a:r>
            <a:r>
              <a:rPr lang="es-CO" sz="2400" b="1" dirty="0" smtClean="0">
                <a:solidFill>
                  <a:schemeClr val="tx1"/>
                </a:solidFill>
                <a:ea typeface="Calibri" panose="020F0502020204030204" pitchFamily="34" charset="0"/>
                <a:cs typeface="Times New Roman" panose="02020603050405020304" pitchFamily="18" charset="0"/>
              </a:rPr>
              <a:t>dañina?</a:t>
            </a:r>
            <a:endParaRPr lang="es-CO" sz="2400" b="1" dirty="0">
              <a:solidFill>
                <a:schemeClr val="tx1"/>
              </a:solidFill>
              <a:ea typeface="Calibri" panose="020F0502020204030204" pitchFamily="34" charset="0"/>
              <a:cs typeface="Times New Roman" panose="02020603050405020304" pitchFamily="18" charset="0"/>
            </a:endParaRPr>
          </a:p>
          <a:p>
            <a:pPr algn="just">
              <a:spcAft>
                <a:spcPts val="1000"/>
              </a:spcAft>
            </a:pPr>
            <a:endParaRPr lang="es-CO" sz="2400" b="1" dirty="0">
              <a:solidFill>
                <a:srgbClr val="0070C0"/>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4627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5207000" y="51904"/>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r>
              <a:rPr lang="es-CO" dirty="0" smtClean="0">
                <a:solidFill>
                  <a:prstClr val="white">
                    <a:hueOff val="0"/>
                    <a:satOff val="0"/>
                    <a:lumOff val="0"/>
                    <a:alphaOff val="0"/>
                  </a:prstClr>
                </a:solidFill>
              </a:rPr>
              <a:t> </a:t>
            </a:r>
            <a:endParaRPr lang="es-CO" dirty="0">
              <a:solidFill>
                <a:prstClr val="white">
                  <a:hueOff val="0"/>
                  <a:satOff val="0"/>
                  <a:lumOff val="0"/>
                  <a:alphaOff val="0"/>
                </a:prstClr>
              </a:solidFill>
            </a:endParaRPr>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7" name="Rectangle 4"/>
          <p:cNvSpPr>
            <a:spLocks noChangeArrowheads="1"/>
          </p:cNvSpPr>
          <p:nvPr/>
        </p:nvSpPr>
        <p:spPr bwMode="auto">
          <a:xfrm>
            <a:off x="-239343" y="-18346"/>
            <a:ext cx="524866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angle 4"/>
          <p:cNvSpPr>
            <a:spLocks noChangeArrowheads="1"/>
          </p:cNvSpPr>
          <p:nvPr/>
        </p:nvSpPr>
        <p:spPr bwMode="auto">
          <a:xfrm>
            <a:off x="-364791" y="1371600"/>
            <a:ext cx="38493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a:solidFill>
                  <a:srgbClr val="0070C0"/>
                </a:solidFill>
                <a:ea typeface="Calibri" panose="020F0502020204030204" pitchFamily="34" charset="0"/>
                <a:cs typeface="Times New Roman" panose="02020603050405020304" pitchFamily="18" charset="0"/>
              </a:rPr>
              <a:t>VALORES UNIVERSALES</a:t>
            </a:r>
            <a:endParaRPr lang="es-CO" sz="2000" b="1" dirty="0" smtClean="0">
              <a:solidFill>
                <a:srgbClr val="0070C0"/>
              </a:solidFill>
              <a:ea typeface="Calibri" panose="020F0502020204030204" pitchFamily="34" charset="0"/>
              <a:cs typeface="Times New Roman" panose="02020603050405020304" pitchFamily="18" charset="0"/>
            </a:endParaRPr>
          </a:p>
        </p:txBody>
      </p:sp>
      <p:pic>
        <p:nvPicPr>
          <p:cNvPr id="9" name="Imagen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50" y="2036763"/>
            <a:ext cx="5303838" cy="386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
          <p:cNvSpPr>
            <a:spLocks noChangeArrowheads="1"/>
          </p:cNvSpPr>
          <p:nvPr/>
        </p:nvSpPr>
        <p:spPr bwMode="auto">
          <a:xfrm>
            <a:off x="6432720" y="2036763"/>
            <a:ext cx="5435430"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CO" sz="2000" b="1" dirty="0" smtClean="0">
                <a:latin typeface="Calibri" panose="020F0502020204030204" pitchFamily="34" charset="0"/>
                <a:ea typeface="Calibri" panose="020F0502020204030204" pitchFamily="34" charset="0"/>
                <a:cs typeface="Times New Roman" panose="02020603050405020304" pitchFamily="18" charset="0"/>
              </a:rPr>
              <a:t>La </a:t>
            </a:r>
            <a:r>
              <a:rPr lang="es-CO" sz="2000" b="1" dirty="0">
                <a:latin typeface="Calibri" panose="020F0502020204030204" pitchFamily="34" charset="0"/>
                <a:ea typeface="Calibri" panose="020F0502020204030204" pitchFamily="34" charset="0"/>
                <a:cs typeface="Times New Roman" panose="02020603050405020304" pitchFamily="18" charset="0"/>
              </a:rPr>
              <a:t>personalidad está integrada  por una serie de elementos que imprimen el sello a la forma en que nos relacionamos, entre estos elementos  está el cuerpo, mente y espíritu que se  manifiesta a otros por medio de los valores </a:t>
            </a:r>
            <a:r>
              <a:rPr lang="es-CO" sz="2000" b="1" dirty="0" smtClean="0">
                <a:latin typeface="Calibri" panose="020F0502020204030204" pitchFamily="34" charset="0"/>
                <a:ea typeface="Calibri" panose="020F0502020204030204" pitchFamily="34" charset="0"/>
                <a:cs typeface="Times New Roman" panose="02020603050405020304" pitchFamily="18" charset="0"/>
              </a:rPr>
              <a:t>universales</a:t>
            </a:r>
          </a:p>
          <a:p>
            <a:pPr lvl="0" algn="just" eaLnBrk="0" fontAlgn="base" hangingPunct="0">
              <a:spcBef>
                <a:spcPct val="0"/>
              </a:spcBef>
              <a:spcAft>
                <a:spcPct val="0"/>
              </a:spcAft>
            </a:pPr>
            <a:endParaRPr lang="es-CO" sz="2000" b="1" dirty="0">
              <a:latin typeface="Calibri" panose="020F0502020204030204" pitchFamily="34" charset="0"/>
              <a:ea typeface="Calibri" panose="020F0502020204030204" pitchFamily="34" charset="0"/>
              <a:cs typeface="Times New Roman" panose="02020603050405020304" pitchFamily="18" charset="0"/>
            </a:endParaRPr>
          </a:p>
          <a:p>
            <a:pPr lvl="0" algn="just" eaLnBrk="0" fontAlgn="base" hangingPunct="0">
              <a:spcBef>
                <a:spcPct val="0"/>
              </a:spcBef>
              <a:spcAft>
                <a:spcPct val="0"/>
              </a:spcAft>
            </a:pPr>
            <a:r>
              <a:rPr lang="es-CO" sz="2000" b="1" dirty="0" smtClean="0">
                <a:latin typeface="Calibri" panose="020F0502020204030204" pitchFamily="34" charset="0"/>
                <a:ea typeface="Calibri" panose="020F0502020204030204" pitchFamily="34" charset="0"/>
                <a:cs typeface="Times New Roman" panose="02020603050405020304" pitchFamily="18" charset="0"/>
              </a:rPr>
              <a:t>¿Como </a:t>
            </a:r>
            <a:r>
              <a:rPr lang="es-CO" sz="2000" b="1" dirty="0">
                <a:latin typeface="Calibri" panose="020F0502020204030204" pitchFamily="34" charset="0"/>
                <a:ea typeface="Calibri" panose="020F0502020204030204" pitchFamily="34" charset="0"/>
                <a:cs typeface="Times New Roman" panose="02020603050405020304" pitchFamily="18" charset="0"/>
              </a:rPr>
              <a:t>seria la imagen de un </a:t>
            </a:r>
            <a:r>
              <a:rPr lang="es-CO" sz="2000" b="1" dirty="0" smtClean="0">
                <a:latin typeface="Calibri" panose="020F0502020204030204" pitchFamily="34" charset="0"/>
                <a:ea typeface="Calibri" panose="020F0502020204030204" pitchFamily="34" charset="0"/>
                <a:cs typeface="Times New Roman" panose="02020603050405020304" pitchFamily="18" charset="0"/>
              </a:rPr>
              <a:t>objeto, al </a:t>
            </a:r>
            <a:r>
              <a:rPr lang="es-CO" sz="2000" b="1" dirty="0">
                <a:latin typeface="Calibri" panose="020F0502020204030204" pitchFamily="34" charset="0"/>
                <a:ea typeface="Calibri" panose="020F0502020204030204" pitchFamily="34" charset="0"/>
                <a:cs typeface="Times New Roman" panose="02020603050405020304" pitchFamily="18" charset="0"/>
              </a:rPr>
              <a:t>ser observado por diferentes personas desde diferentes </a:t>
            </a:r>
            <a:r>
              <a:rPr lang="es-CO" sz="2000" b="1" dirty="0" smtClean="0">
                <a:latin typeface="Calibri" panose="020F0502020204030204" pitchFamily="34" charset="0"/>
                <a:ea typeface="Calibri" panose="020F0502020204030204" pitchFamily="34" charset="0"/>
                <a:cs typeface="Times New Roman" panose="02020603050405020304" pitchFamily="18" charset="0"/>
              </a:rPr>
              <a:t>ángulos?</a:t>
            </a:r>
            <a:endParaRPr kumimoji="0" lang="es-CO" sz="2000" b="0" u="none" strike="noStrike" cap="none" normalizeH="0" baseline="0" dirty="0" smtClean="0">
              <a:ln>
                <a:noFill/>
              </a:ln>
              <a:effectLst/>
              <a:latin typeface="Arial" panose="020B0604020202020204" pitchFamily="34" charset="0"/>
            </a:endParaRPr>
          </a:p>
        </p:txBody>
      </p:sp>
    </p:spTree>
    <p:extLst>
      <p:ext uri="{BB962C8B-B14F-4D97-AF65-F5344CB8AC3E}">
        <p14:creationId xmlns:p14="http://schemas.microsoft.com/office/powerpoint/2010/main" val="1712388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7861" y="1158965"/>
            <a:ext cx="7487164" cy="477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Elipse 4"/>
          <p:cNvSpPr/>
          <p:nvPr/>
        </p:nvSpPr>
        <p:spPr>
          <a:xfrm>
            <a:off x="5082652" y="106618"/>
            <a:ext cx="889000" cy="889000"/>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7" name="Rectangle 4"/>
          <p:cNvSpPr>
            <a:spLocks noChangeArrowheads="1"/>
          </p:cNvSpPr>
          <p:nvPr/>
        </p:nvSpPr>
        <p:spPr bwMode="auto">
          <a:xfrm>
            <a:off x="0" y="-49046"/>
            <a:ext cx="471786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angle 4"/>
          <p:cNvSpPr>
            <a:spLocks noChangeArrowheads="1"/>
          </p:cNvSpPr>
          <p:nvPr/>
        </p:nvSpPr>
        <p:spPr bwMode="auto">
          <a:xfrm>
            <a:off x="-364791" y="1371600"/>
            <a:ext cx="38493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a:solidFill>
                  <a:srgbClr val="0070C0"/>
                </a:solidFill>
                <a:ea typeface="Calibri" panose="020F0502020204030204" pitchFamily="34" charset="0"/>
                <a:cs typeface="Times New Roman" panose="02020603050405020304" pitchFamily="18" charset="0"/>
              </a:rPr>
              <a:t>VALORES UNIVERSALES</a:t>
            </a:r>
            <a:endParaRPr lang="es-CO" sz="2000" b="1" dirty="0" smtClean="0">
              <a:solidFill>
                <a:srgbClr val="0070C0"/>
              </a:solidFill>
              <a:ea typeface="Calibri" panose="020F0502020204030204" pitchFamily="34" charset="0"/>
              <a:cs typeface="Times New Roman" panose="02020603050405020304" pitchFamily="18" charset="0"/>
            </a:endParaRPr>
          </a:p>
        </p:txBody>
      </p:sp>
      <p:sp>
        <p:nvSpPr>
          <p:cNvPr id="14" name="Text Box 14"/>
          <p:cNvSpPr txBox="1">
            <a:spLocks noChangeArrowheads="1"/>
          </p:cNvSpPr>
          <p:nvPr/>
        </p:nvSpPr>
        <p:spPr bwMode="auto">
          <a:xfrm>
            <a:off x="7557230" y="5717865"/>
            <a:ext cx="4475162"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eaLnBrk="1" hangingPunct="1">
              <a:spcAft>
                <a:spcPct val="0"/>
              </a:spcAft>
              <a:buFont typeface="Arial" panose="020B0604020202020204" pitchFamily="34" charset="0"/>
              <a:buNone/>
            </a:pPr>
            <a:r>
              <a:rPr lang="es-ES_tradnl" sz="1000" dirty="0">
                <a:solidFill>
                  <a:schemeClr val="bg1">
                    <a:lumMod val="65000"/>
                  </a:schemeClr>
                </a:solidFill>
                <a:cs typeface="Arial" panose="020B0604020202020204" pitchFamily="34" charset="0"/>
              </a:rPr>
              <a:t>Figura adaptada de (Rodriguez, 1988)</a:t>
            </a:r>
          </a:p>
        </p:txBody>
      </p:sp>
      <p:sp>
        <p:nvSpPr>
          <p:cNvPr id="9" name="Rectangle 4"/>
          <p:cNvSpPr>
            <a:spLocks noChangeArrowheads="1"/>
          </p:cNvSpPr>
          <p:nvPr/>
        </p:nvSpPr>
        <p:spPr bwMode="auto">
          <a:xfrm>
            <a:off x="353742" y="2114729"/>
            <a:ext cx="4010378"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CO" sz="2000" b="1" dirty="0">
                <a:latin typeface="Calibri" panose="020F0502020204030204" pitchFamily="34" charset="0"/>
                <a:ea typeface="Calibri" panose="020F0502020204030204" pitchFamily="34" charset="0"/>
                <a:cs typeface="Times New Roman" panose="02020603050405020304" pitchFamily="18" charset="0"/>
              </a:rPr>
              <a:t>Los valores universales son esencialmente habilidades para relacionarnos y se manifiestan en las acciones de respeto y consideración hacia otros, estos valores son los que compartimos con las demás personas de forma espontánea, entre los que podríamos considerar: belleza, bondad, justicia, amor, respeto,  igualdad, etc. </a:t>
            </a:r>
            <a:endParaRPr kumimoji="0" lang="es-CO" sz="2000" b="0" u="none" strike="noStrike" cap="none" normalizeH="0" baseline="0" dirty="0" smtClean="0">
              <a:ln>
                <a:noFill/>
              </a:ln>
              <a:effectLst/>
              <a:latin typeface="Arial" panose="020B0604020202020204" pitchFamily="34" charset="0"/>
            </a:endParaRPr>
          </a:p>
        </p:txBody>
      </p:sp>
    </p:spTree>
    <p:extLst>
      <p:ext uri="{BB962C8B-B14F-4D97-AF65-F5344CB8AC3E}">
        <p14:creationId xmlns:p14="http://schemas.microsoft.com/office/powerpoint/2010/main" val="4081491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4923954" y="70962"/>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7" name="Rectangle 4"/>
          <p:cNvSpPr>
            <a:spLocks noChangeArrowheads="1"/>
          </p:cNvSpPr>
          <p:nvPr/>
        </p:nvSpPr>
        <p:spPr bwMode="auto">
          <a:xfrm>
            <a:off x="-212838" y="-49109"/>
            <a:ext cx="494386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angle 4"/>
          <p:cNvSpPr>
            <a:spLocks noChangeArrowheads="1"/>
          </p:cNvSpPr>
          <p:nvPr/>
        </p:nvSpPr>
        <p:spPr bwMode="auto">
          <a:xfrm>
            <a:off x="736275" y="2180349"/>
            <a:ext cx="38493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smtClean="0">
                <a:solidFill>
                  <a:srgbClr val="0070C0"/>
                </a:solidFill>
                <a:ea typeface="Calibri" panose="020F0502020204030204" pitchFamily="34" charset="0"/>
                <a:cs typeface="Times New Roman" panose="02020603050405020304" pitchFamily="18" charset="0"/>
              </a:rPr>
              <a:t>FLUIR DE LOS EQUIPOS</a:t>
            </a:r>
            <a:endParaRPr lang="es-CO" sz="2000" b="1" dirty="0">
              <a:solidFill>
                <a:srgbClr val="0070C0"/>
              </a:solidFill>
              <a:ea typeface="Calibri" panose="020F0502020204030204" pitchFamily="34" charset="0"/>
              <a:cs typeface="Times New Roman" panose="02020603050405020304" pitchFamily="18" charset="0"/>
            </a:endParaRPr>
          </a:p>
        </p:txBody>
      </p:sp>
      <p:pic>
        <p:nvPicPr>
          <p:cNvPr id="12" name="Imagen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3954" y="1221681"/>
            <a:ext cx="5247615" cy="4120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4"/>
          <p:cNvSpPr txBox="1">
            <a:spLocks noChangeArrowheads="1"/>
          </p:cNvSpPr>
          <p:nvPr/>
        </p:nvSpPr>
        <p:spPr bwMode="auto">
          <a:xfrm>
            <a:off x="397991" y="4864143"/>
            <a:ext cx="4970463"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defTabSz="449263" fontAlgn="base">
              <a:spcBef>
                <a:spcPct val="0"/>
              </a:spcBef>
              <a:spcAft>
                <a:spcPct val="0"/>
              </a:spcAft>
              <a:buFont typeface="Arial" panose="020B0604020202020204" pitchFamily="34" charset="0"/>
              <a:buNone/>
            </a:pPr>
            <a:r>
              <a:rPr lang="es-ES_tradnl" sz="1000" dirty="0" smtClean="0">
                <a:solidFill>
                  <a:schemeClr val="bg1">
                    <a:lumMod val="65000"/>
                  </a:schemeClr>
                </a:solidFill>
                <a:cs typeface="Arial" panose="020B0604020202020204" pitchFamily="34" charset="0"/>
              </a:rPr>
              <a:t>Tomado dehttps://es-es.facebook.com/Puertopymes/posts/523967980964591   </a:t>
            </a:r>
          </a:p>
        </p:txBody>
      </p:sp>
      <p:sp>
        <p:nvSpPr>
          <p:cNvPr id="16" name="CuadroTexto 15"/>
          <p:cNvSpPr txBox="1"/>
          <p:nvPr/>
        </p:nvSpPr>
        <p:spPr>
          <a:xfrm>
            <a:off x="219713" y="5449589"/>
            <a:ext cx="11752573" cy="400110"/>
          </a:xfrm>
          <a:prstGeom prst="rect">
            <a:avLst/>
          </a:prstGeom>
          <a:noFill/>
          <a:ln>
            <a:solidFill>
              <a:schemeClr val="accent1"/>
            </a:solidFill>
          </a:ln>
        </p:spPr>
        <p:txBody>
          <a:bodyPr wrap="square" rtlCol="0">
            <a:spAutoFit/>
          </a:bodyPr>
          <a:lstStyle/>
          <a:p>
            <a:pPr algn="ctr"/>
            <a:r>
              <a:rPr lang="es-ES" sz="2000" b="1" dirty="0">
                <a:solidFill>
                  <a:srgbClr val="0070C0"/>
                </a:solidFill>
              </a:rPr>
              <a:t>Ahora estas en capacidad de continuar el recorrido para el momento 2  “cuidado de la palabra” </a:t>
            </a:r>
            <a:endParaRPr lang="es-CO" sz="2000" dirty="0">
              <a:solidFill>
                <a:srgbClr val="0070C0"/>
              </a:solidFill>
            </a:endParaRPr>
          </a:p>
        </p:txBody>
      </p:sp>
      <p:sp>
        <p:nvSpPr>
          <p:cNvPr id="11" name="Rectangle 4"/>
          <p:cNvSpPr>
            <a:spLocks noChangeArrowheads="1"/>
          </p:cNvSpPr>
          <p:nvPr/>
        </p:nvSpPr>
        <p:spPr bwMode="auto">
          <a:xfrm>
            <a:off x="680802" y="2687685"/>
            <a:ext cx="356235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lang="es-CO" sz="2000" b="1" dirty="0" smtClean="0">
                <a:latin typeface="Calibri" panose="020F0502020204030204" pitchFamily="34" charset="0"/>
                <a:ea typeface="Calibri" panose="020F0502020204030204" pitchFamily="34" charset="0"/>
                <a:cs typeface="Times New Roman" panose="02020603050405020304" pitchFamily="18" charset="0"/>
              </a:rPr>
              <a:t>El </a:t>
            </a:r>
            <a:r>
              <a:rPr lang="es-CO" sz="2000" b="1" dirty="0">
                <a:latin typeface="Calibri" panose="020F0502020204030204" pitchFamily="34" charset="0"/>
                <a:ea typeface="Calibri" panose="020F0502020204030204" pitchFamily="34" charset="0"/>
                <a:cs typeface="Times New Roman" panose="02020603050405020304" pitchFamily="18" charset="0"/>
              </a:rPr>
              <a:t>fluir es lograr sacar adelante los proyectos con facilidad sobreponiéndose a las dificultades y contratiempos, haciendo que todos sus integrantes se sientan cómodos</a:t>
            </a:r>
            <a:endParaRPr kumimoji="0" lang="es-CO" sz="2000" b="0" u="none" strike="noStrike" cap="none" normalizeH="0" baseline="0" dirty="0" smtClean="0">
              <a:ln>
                <a:noFill/>
              </a:ln>
              <a:effectLst/>
              <a:latin typeface="Arial" panose="020B0604020202020204" pitchFamily="34" charset="0"/>
            </a:endParaRPr>
          </a:p>
        </p:txBody>
      </p:sp>
    </p:spTree>
    <p:extLst>
      <p:ext uri="{BB962C8B-B14F-4D97-AF65-F5344CB8AC3E}">
        <p14:creationId xmlns:p14="http://schemas.microsoft.com/office/powerpoint/2010/main" val="27583398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5207000" y="-24667"/>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solidFill>
                <a:prstClr val="white">
                  <a:hueOff val="0"/>
                  <a:satOff val="0"/>
                  <a:lumOff val="0"/>
                  <a:alphaOff val="0"/>
                </a:prstClr>
              </a:solidFill>
            </a:endParaRPr>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solidFill>
                <a:prstClr val="black"/>
              </a:solidFill>
            </a:endParaRPr>
          </a:p>
        </p:txBody>
      </p:sp>
      <p:sp>
        <p:nvSpPr>
          <p:cNvPr id="7" name="Rectangle 4"/>
          <p:cNvSpPr>
            <a:spLocks noChangeArrowheads="1"/>
          </p:cNvSpPr>
          <p:nvPr/>
        </p:nvSpPr>
        <p:spPr bwMode="auto">
          <a:xfrm>
            <a:off x="0" y="-137496"/>
            <a:ext cx="519565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3600" b="1" dirty="0">
                <a:solidFill>
                  <a:schemeClr val="accent1">
                    <a:lumMod val="75000"/>
                  </a:schemeClr>
                </a:solidFill>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solidFill>
                <a:prstClr val="black"/>
              </a:solidFill>
            </a:endParaRPr>
          </a:p>
        </p:txBody>
      </p:sp>
      <p:sp>
        <p:nvSpPr>
          <p:cNvPr id="10" name="Rectangle 4"/>
          <p:cNvSpPr>
            <a:spLocks noChangeArrowheads="1"/>
          </p:cNvSpPr>
          <p:nvPr/>
        </p:nvSpPr>
        <p:spPr bwMode="auto">
          <a:xfrm>
            <a:off x="-364791" y="1371600"/>
            <a:ext cx="38493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s-CO" sz="2000" b="1" dirty="0" smtClean="0">
                <a:solidFill>
                  <a:srgbClr val="0070C0"/>
                </a:solidFill>
                <a:ea typeface="Calibri" panose="020F0502020204030204" pitchFamily="34" charset="0"/>
                <a:cs typeface="Times New Roman" panose="02020603050405020304" pitchFamily="18" charset="0"/>
              </a:rPr>
              <a:t>FLUIR DE LOS EQUIPOS</a:t>
            </a:r>
            <a:endParaRPr lang="es-CO" sz="2000" b="1" dirty="0">
              <a:solidFill>
                <a:srgbClr val="0070C0"/>
              </a:solidFill>
              <a:ea typeface="Calibri" panose="020F0502020204030204" pitchFamily="34" charset="0"/>
              <a:cs typeface="Times New Roman" panose="02020603050405020304" pitchFamily="18" charset="0"/>
            </a:endParaRPr>
          </a:p>
        </p:txBody>
      </p:sp>
      <p:pic>
        <p:nvPicPr>
          <p:cNvPr id="2" name="Imagen 1"/>
          <p:cNvPicPr>
            <a:picLocks noChangeAspect="1"/>
          </p:cNvPicPr>
          <p:nvPr/>
        </p:nvPicPr>
        <p:blipFill>
          <a:blip r:embed="rId3"/>
          <a:stretch>
            <a:fillRect/>
          </a:stretch>
        </p:blipFill>
        <p:spPr>
          <a:xfrm>
            <a:off x="184731" y="1828307"/>
            <a:ext cx="5555876" cy="3809363"/>
          </a:xfrm>
          <a:prstGeom prst="rect">
            <a:avLst/>
          </a:prstGeom>
        </p:spPr>
      </p:pic>
      <p:sp>
        <p:nvSpPr>
          <p:cNvPr id="11" name="Text Box 14"/>
          <p:cNvSpPr txBox="1">
            <a:spLocks noChangeArrowheads="1"/>
          </p:cNvSpPr>
          <p:nvPr/>
        </p:nvSpPr>
        <p:spPr bwMode="auto">
          <a:xfrm>
            <a:off x="253677" y="5779590"/>
            <a:ext cx="5842323" cy="22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defTabSz="449263" fontAlgn="base">
              <a:spcBef>
                <a:spcPct val="0"/>
              </a:spcBef>
              <a:spcAft>
                <a:spcPct val="0"/>
              </a:spcAft>
              <a:buFont typeface="Arial" panose="020B0604020202020204" pitchFamily="34" charset="0"/>
              <a:buNone/>
            </a:pPr>
            <a:r>
              <a:rPr lang="es-ES_tradnl" sz="1000" dirty="0" smtClean="0">
                <a:solidFill>
                  <a:schemeClr val="bg1">
                    <a:lumMod val="65000"/>
                  </a:schemeClr>
                </a:solidFill>
                <a:cs typeface="Arial" panose="020B0604020202020204" pitchFamily="34" charset="0"/>
              </a:rPr>
              <a:t>Tomado de http://www.preparemonosparaelcambiocom/2010/09/otra-vision-de-la-crisis.html</a:t>
            </a:r>
          </a:p>
        </p:txBody>
      </p:sp>
      <p:pic>
        <p:nvPicPr>
          <p:cNvPr id="13"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60389" y="1571655"/>
            <a:ext cx="5362924" cy="41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14"/>
          <p:cNvSpPr txBox="1">
            <a:spLocks noChangeArrowheads="1"/>
          </p:cNvSpPr>
          <p:nvPr/>
        </p:nvSpPr>
        <p:spPr bwMode="auto">
          <a:xfrm>
            <a:off x="6709032" y="5822530"/>
            <a:ext cx="4465638"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83000"/>
              </a:lnSpc>
              <a:spcAft>
                <a:spcPts val="142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Arial" panose="020B0604020202020204" pitchFamily="34" charset="0"/>
                <a:ea typeface="ＭＳ Ｐゴシック" panose="020B0600070205080204" pitchFamily="34" charset="-128"/>
                <a:cs typeface="Hiragino Kaku Gothic ProN W3"/>
              </a:defRPr>
            </a:lvl1pPr>
            <a:lvl2pPr>
              <a:lnSpc>
                <a:spcPct val="83000"/>
              </a:lnSpc>
              <a:spcAft>
                <a:spcPts val="113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ＭＳ Ｐゴシック" panose="020B0600070205080204" pitchFamily="34" charset="-128"/>
                <a:cs typeface="Hiragino Kaku Gothic ProN W3"/>
              </a:defRPr>
            </a:lvl2pPr>
            <a:lvl3pPr>
              <a:lnSpc>
                <a:spcPct val="83000"/>
              </a:lnSpc>
              <a:spcAft>
                <a:spcPts val="85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ＭＳ Ｐゴシック" panose="020B0600070205080204" pitchFamily="34" charset="-128"/>
                <a:cs typeface="Hiragino Kaku Gothic ProN W3"/>
              </a:defRPr>
            </a:lvl3pPr>
            <a:lvl4pPr>
              <a:lnSpc>
                <a:spcPct val="83000"/>
              </a:lnSpc>
              <a:spcAft>
                <a:spcPts val="575"/>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4pPr>
            <a:lvl5pPr>
              <a:lnSpc>
                <a:spcPct val="83000"/>
              </a:lnSpc>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5pPr>
            <a:lvl6pPr marL="25146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6pPr>
            <a:lvl7pPr marL="29718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7pPr>
            <a:lvl8pPr marL="34290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8pPr>
            <a:lvl9pPr marL="3886200" indent="-228600" defTabSz="449263" eaLnBrk="0" fontAlgn="base" hangingPunct="0">
              <a:lnSpc>
                <a:spcPct val="83000"/>
              </a:lnSpc>
              <a:spcBef>
                <a:spcPct val="0"/>
              </a:spcBef>
              <a:spcAft>
                <a:spcPts val="288"/>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ＭＳ Ｐゴシック" panose="020B0600070205080204" pitchFamily="34" charset="-128"/>
                <a:cs typeface="Hiragino Kaku Gothic ProN W3"/>
              </a:defRPr>
            </a:lvl9pPr>
          </a:lstStyle>
          <a:p>
            <a:pPr eaLnBrk="1" hangingPunct="1">
              <a:spcAft>
                <a:spcPct val="0"/>
              </a:spcAft>
              <a:buFont typeface="Arial" panose="020B0604020202020204" pitchFamily="34" charset="0"/>
              <a:buNone/>
            </a:pPr>
            <a:r>
              <a:rPr lang="es-ES_tradnl" sz="1000" dirty="0">
                <a:solidFill>
                  <a:schemeClr val="bg1">
                    <a:lumMod val="65000"/>
                  </a:schemeClr>
                </a:solidFill>
                <a:cs typeface="Arial" panose="020B0604020202020204" pitchFamily="34" charset="0"/>
              </a:rPr>
              <a:t>Tomado de http://www.imagui.com/a/dibujo-de-un-arbol-a-lapiz-TKdAog8Ar</a:t>
            </a:r>
          </a:p>
        </p:txBody>
      </p:sp>
    </p:spTree>
    <p:extLst>
      <p:ext uri="{BB962C8B-B14F-4D97-AF65-F5344CB8AC3E}">
        <p14:creationId xmlns:p14="http://schemas.microsoft.com/office/powerpoint/2010/main" val="25852565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lipse 4"/>
          <p:cNvSpPr/>
          <p:nvPr/>
        </p:nvSpPr>
        <p:spPr>
          <a:xfrm>
            <a:off x="5079651" y="44279"/>
            <a:ext cx="889000" cy="889000"/>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s-CO" dirty="0"/>
          </a:p>
        </p:txBody>
      </p:sp>
      <p:sp>
        <p:nvSpPr>
          <p:cNvPr id="6" name="Rectangle 3"/>
          <p:cNvSpPr>
            <a:spLocks noChangeArrowheads="1"/>
          </p:cNvSpPr>
          <p:nvPr/>
        </p:nvSpPr>
        <p:spPr bwMode="auto">
          <a:xfrm>
            <a:off x="0" y="-2232"/>
            <a:ext cx="18473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400" dirty="0"/>
          </a:p>
        </p:txBody>
      </p:sp>
      <p:sp>
        <p:nvSpPr>
          <p:cNvPr id="7" name="Rectangle 4"/>
          <p:cNvSpPr>
            <a:spLocks noChangeArrowheads="1"/>
          </p:cNvSpPr>
          <p:nvPr/>
        </p:nvSpPr>
        <p:spPr bwMode="auto">
          <a:xfrm>
            <a:off x="-411620" y="-28784"/>
            <a:ext cx="536793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1.  </a:t>
            </a:r>
            <a:r>
              <a:rPr lang="es-CO" sz="3600" b="1" dirty="0" smtClean="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   Construyendo  el cuidado de uno mismo </a:t>
            </a:r>
            <a:endParaRPr lang="es-CO" sz="3600" b="1"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6"/>
          <p:cNvSpPr>
            <a:spLocks noChangeArrowheads="1"/>
          </p:cNvSpPr>
          <p:nvPr/>
        </p:nvSpPr>
        <p:spPr bwMode="auto">
          <a:xfrm>
            <a:off x="0" y="914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dirty="0"/>
          </a:p>
        </p:txBody>
      </p:sp>
      <p:sp>
        <p:nvSpPr>
          <p:cNvPr id="10" name="Rectangle 4"/>
          <p:cNvSpPr>
            <a:spLocks noChangeArrowheads="1"/>
          </p:cNvSpPr>
          <p:nvPr/>
        </p:nvSpPr>
        <p:spPr bwMode="auto">
          <a:xfrm>
            <a:off x="-239531" y="1322172"/>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OBJETIVO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3" name="CuadroTexto 2"/>
          <p:cNvSpPr txBox="1"/>
          <p:nvPr/>
        </p:nvSpPr>
        <p:spPr>
          <a:xfrm>
            <a:off x="92365" y="1685211"/>
            <a:ext cx="11752573" cy="1202498"/>
          </a:xfrm>
          <a:prstGeom prst="rect">
            <a:avLst/>
          </a:prstGeom>
          <a:noFill/>
          <a:ln>
            <a:solidFill>
              <a:schemeClr val="accent1"/>
            </a:solidFill>
          </a:ln>
        </p:spPr>
        <p:txBody>
          <a:bodyPr wrap="square" rtlCol="0">
            <a:spAutoFit/>
          </a:bodyPr>
          <a:lstStyle/>
          <a:p>
            <a:endParaRPr lang="es-CO" dirty="0"/>
          </a:p>
        </p:txBody>
      </p:sp>
      <p:sp>
        <p:nvSpPr>
          <p:cNvPr id="11" name="Rectangle 4"/>
          <p:cNvSpPr>
            <a:spLocks noChangeArrowheads="1"/>
          </p:cNvSpPr>
          <p:nvPr/>
        </p:nvSpPr>
        <p:spPr bwMode="auto">
          <a:xfrm>
            <a:off x="-114271" y="3050693"/>
            <a:ext cx="18243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CO" sz="2000" b="1" u="none" strike="noStrike" cap="none" normalizeH="0" baseline="0" dirty="0" smtClean="0">
                <a:ln>
                  <a:noFill/>
                </a:ln>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PASO A PASO</a:t>
            </a:r>
            <a:endParaRPr kumimoji="0" lang="es-CO" sz="2000" b="0" u="none" strike="noStrike" cap="none" normalizeH="0" baseline="0" dirty="0" smtClean="0">
              <a:ln>
                <a:noFill/>
              </a:ln>
              <a:solidFill>
                <a:schemeClr val="tx1"/>
              </a:solidFill>
              <a:effectLst/>
              <a:latin typeface="Arial" panose="020B0604020202020204" pitchFamily="34" charset="0"/>
            </a:endParaRPr>
          </a:p>
        </p:txBody>
      </p:sp>
      <p:sp>
        <p:nvSpPr>
          <p:cNvPr id="12" name="CuadroTexto 11"/>
          <p:cNvSpPr txBox="1"/>
          <p:nvPr/>
        </p:nvSpPr>
        <p:spPr>
          <a:xfrm>
            <a:off x="92365" y="3774427"/>
            <a:ext cx="11844262" cy="2082675"/>
          </a:xfrm>
          <a:prstGeom prst="rect">
            <a:avLst/>
          </a:prstGeom>
          <a:noFill/>
          <a:ln>
            <a:solidFill>
              <a:schemeClr val="accent1"/>
            </a:solidFill>
          </a:ln>
        </p:spPr>
        <p:txBody>
          <a:bodyPr wrap="square" rtlCol="0">
            <a:spAutoFit/>
          </a:bodyPr>
          <a:lstStyle/>
          <a:p>
            <a:endParaRPr lang="es-CO" dirty="0"/>
          </a:p>
        </p:txBody>
      </p:sp>
      <p:sp>
        <p:nvSpPr>
          <p:cNvPr id="13" name="3 Rectángulo"/>
          <p:cNvSpPr/>
          <p:nvPr/>
        </p:nvSpPr>
        <p:spPr>
          <a:xfrm>
            <a:off x="92365" y="1682978"/>
            <a:ext cx="11844262" cy="1217088"/>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342900" indent="-342900" algn="just">
              <a:lnSpc>
                <a:spcPct val="115000"/>
              </a:lnSpc>
              <a:spcAft>
                <a:spcPts val="1000"/>
              </a:spcAft>
              <a:buFont typeface="Arial" panose="020B0604020202020204" pitchFamily="34" charset="0"/>
              <a:buChar char="•"/>
            </a:pPr>
            <a:r>
              <a:rPr lang="es-CO" sz="2000" b="1" dirty="0">
                <a:solidFill>
                  <a:schemeClr val="tx1"/>
                </a:solidFill>
                <a:ea typeface="Calibri" panose="020F0502020204030204" pitchFamily="34" charset="0"/>
                <a:cs typeface="Times New Roman" panose="02020603050405020304" pitchFamily="18" charset="0"/>
              </a:rPr>
              <a:t>Reflexionar sobre la forma en que nos relacionamos con otros, y como esta forma depende de nuestra actitud y valores internos.  Sensibilizando sobre cómo podemos llegar a lesionar a otros, afectando su autoestima con acciones </a:t>
            </a:r>
            <a:r>
              <a:rPr lang="es-CO" sz="2000" b="1" dirty="0" smtClean="0">
                <a:solidFill>
                  <a:schemeClr val="tx1"/>
                </a:solidFill>
                <a:ea typeface="Calibri" panose="020F0502020204030204" pitchFamily="34" charset="0"/>
                <a:cs typeface="Times New Roman" panose="02020603050405020304" pitchFamily="18" charset="0"/>
              </a:rPr>
              <a:t>egoístas.</a:t>
            </a:r>
            <a:endParaRPr lang="es-CO" sz="2000" b="1" dirty="0">
              <a:solidFill>
                <a:schemeClr val="tx1"/>
              </a:solidFill>
              <a:ea typeface="Calibri" panose="020F0502020204030204" pitchFamily="34" charset="0"/>
              <a:cs typeface="Times New Roman" panose="02020603050405020304" pitchFamily="18" charset="0"/>
            </a:endParaRPr>
          </a:p>
        </p:txBody>
      </p:sp>
      <p:sp>
        <p:nvSpPr>
          <p:cNvPr id="14" name="3 Rectángulo"/>
          <p:cNvSpPr/>
          <p:nvPr/>
        </p:nvSpPr>
        <p:spPr>
          <a:xfrm>
            <a:off x="92364" y="3450803"/>
            <a:ext cx="11844263" cy="2406299"/>
          </a:xfrm>
          <a:prstGeom prst="rect">
            <a:avLst/>
          </a:prstGeom>
          <a:solidFill>
            <a:schemeClr val="bg1">
              <a:lumMod val="9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ct val="115000"/>
              </a:lnSpc>
              <a:spcAft>
                <a:spcPts val="1000"/>
              </a:spcAft>
            </a:pPr>
            <a:r>
              <a:rPr lang="es-CO" sz="2000" b="1" dirty="0" smtClean="0">
                <a:solidFill>
                  <a:srgbClr val="0070C0"/>
                </a:solidFill>
                <a:ea typeface="Calibri" panose="020F0502020204030204" pitchFamily="34" charset="0"/>
                <a:cs typeface="Times New Roman" panose="02020603050405020304" pitchFamily="18" charset="0"/>
              </a:rPr>
              <a:t> </a:t>
            </a:r>
            <a:endParaRPr lang="es-CO" sz="2000" b="1" dirty="0">
              <a:solidFill>
                <a:srgbClr val="0070C0"/>
              </a:solidFill>
              <a:ea typeface="Calibri" panose="020F0502020204030204" pitchFamily="34" charset="0"/>
              <a:cs typeface="Times New Roman" panose="02020603050405020304" pitchFamily="18" charset="0"/>
            </a:endParaRPr>
          </a:p>
          <a:p>
            <a:pPr algn="just">
              <a:lnSpc>
                <a:spcPct val="115000"/>
              </a:lnSpc>
              <a:spcAft>
                <a:spcPts val="1000"/>
              </a:spcAft>
            </a:pPr>
            <a:r>
              <a:rPr lang="es-CO" sz="2000" b="1" dirty="0" smtClean="0">
                <a:solidFill>
                  <a:schemeClr val="tx1"/>
                </a:solidFill>
                <a:ea typeface="Calibri" panose="020F0502020204030204" pitchFamily="34" charset="0"/>
                <a:cs typeface="Times New Roman" panose="02020603050405020304" pitchFamily="18" charset="0"/>
              </a:rPr>
              <a:t>En </a:t>
            </a:r>
            <a:r>
              <a:rPr lang="es-CO" sz="2000" b="1" dirty="0">
                <a:solidFill>
                  <a:schemeClr val="tx1"/>
                </a:solidFill>
                <a:ea typeface="Calibri" panose="020F0502020204030204" pitchFamily="34" charset="0"/>
                <a:cs typeface="Times New Roman" panose="02020603050405020304" pitchFamily="18" charset="0"/>
              </a:rPr>
              <a:t>la empresa PATITO FELIZ, el jefe decide darle la llave del único baño a PASCUAL, Él empieza a relacionarse con sus compañeros de trabajo basado en esa posesión,  así que,  a los que considera sus amigos les presta la llave del baño sin ningún problema, es más, pasa por el puesto de estos y les dice –si quiere ir al baño aquí está la llave, se la presto. Pero a los que no son muy cercanos a él o no considera amigos,  no les presta la llave y les dice: -está ocupado, no me han devuelto la llave, -vuelva más tarde que no tengo la llave, aunque tenga la llave en la mano. </a:t>
            </a:r>
          </a:p>
          <a:p>
            <a:pPr algn="just">
              <a:lnSpc>
                <a:spcPct val="115000"/>
              </a:lnSpc>
              <a:spcAft>
                <a:spcPts val="1000"/>
              </a:spcAft>
            </a:pPr>
            <a:endParaRPr lang="es-CO" sz="2000" b="1" dirty="0">
              <a:solidFill>
                <a:srgbClr val="0070C0"/>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9520187"/>
      </p:ext>
    </p:extLst>
  </p:cSld>
  <p:clrMapOvr>
    <a:masterClrMapping/>
  </p:clrMapOvr>
</p:sld>
</file>

<file path=ppt/theme/theme1.xml><?xml version="1.0" encoding="utf-8"?>
<a:theme xmlns:a="http://schemas.openxmlformats.org/drawingml/2006/main" name="educacion para el cuidado">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educacion para el cuidado" id="{3151D2CF-F62B-4973-806F-2B49C2DB3C4C}" vid="{A6A535CB-AF2C-4585-89F0-EA8ECC168294}"/>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educacion para el cuidado</Template>
  <TotalTime>1573</TotalTime>
  <Words>3936</Words>
  <Application>Microsoft Office PowerPoint</Application>
  <PresentationFormat>Personalizado</PresentationFormat>
  <Paragraphs>301</Paragraphs>
  <Slides>37</Slides>
  <Notes>2</Notes>
  <HiddenSlides>0</HiddenSlides>
  <MMClips>0</MMClips>
  <ScaleCrop>false</ScaleCrop>
  <HeadingPairs>
    <vt:vector size="4" baseType="variant">
      <vt:variant>
        <vt:lpstr>Tema</vt:lpstr>
      </vt:variant>
      <vt:variant>
        <vt:i4>4</vt:i4>
      </vt:variant>
      <vt:variant>
        <vt:lpstr>Títulos de diapositiva</vt:lpstr>
      </vt:variant>
      <vt:variant>
        <vt:i4>37</vt:i4>
      </vt:variant>
    </vt:vector>
  </HeadingPairs>
  <TitlesOfParts>
    <vt:vector size="41" baseType="lpstr">
      <vt:lpstr>educacion para el cuidado</vt:lpstr>
      <vt:lpstr>Diseño personalizado</vt:lpstr>
      <vt:lpstr>1_Diseño personalizado</vt:lpstr>
      <vt:lpstr>2_Diseño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Suramericana 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Paula Andrea Correa Tangarife</dc:creator>
  <cp:lastModifiedBy>w</cp:lastModifiedBy>
  <cp:revision>121</cp:revision>
  <dcterms:created xsi:type="dcterms:W3CDTF">2014-11-17T14:59:19Z</dcterms:created>
  <dcterms:modified xsi:type="dcterms:W3CDTF">2016-05-16T20:54:26Z</dcterms:modified>
</cp:coreProperties>
</file>