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56" r:id="rId2"/>
    <p:sldId id="259" r:id="rId3"/>
    <p:sldId id="262" r:id="rId4"/>
    <p:sldId id="263" r:id="rId5"/>
    <p:sldId id="264" r:id="rId6"/>
    <p:sldId id="292" r:id="rId7"/>
    <p:sldId id="291" r:id="rId8"/>
    <p:sldId id="265" r:id="rId9"/>
    <p:sldId id="266" r:id="rId10"/>
    <p:sldId id="293" r:id="rId11"/>
    <p:sldId id="267" r:id="rId12"/>
    <p:sldId id="270" r:id="rId13"/>
    <p:sldId id="271" r:id="rId14"/>
    <p:sldId id="272" r:id="rId15"/>
    <p:sldId id="296" r:id="rId16"/>
    <p:sldId id="297" r:id="rId17"/>
    <p:sldId id="298" r:id="rId18"/>
    <p:sldId id="299" r:id="rId19"/>
    <p:sldId id="303" r:id="rId20"/>
    <p:sldId id="275" r:id="rId21"/>
    <p:sldId id="276" r:id="rId22"/>
    <p:sldId id="277" r:id="rId23"/>
    <p:sldId id="301" r:id="rId24"/>
    <p:sldId id="302" r:id="rId25"/>
    <p:sldId id="278" r:id="rId26"/>
    <p:sldId id="304" r:id="rId27"/>
    <p:sldId id="280" r:id="rId28"/>
    <p:sldId id="306" r:id="rId29"/>
    <p:sldId id="284" r:id="rId30"/>
    <p:sldId id="285" r:id="rId31"/>
    <p:sldId id="286" r:id="rId32"/>
    <p:sldId id="287" r:id="rId33"/>
    <p:sldId id="288" r:id="rId34"/>
    <p:sldId id="289" r:id="rId35"/>
    <p:sldId id="308" r:id="rId3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ED117F"/>
    <a:srgbClr val="F509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3036"/>
  </p:normalViewPr>
  <p:slideViewPr>
    <p:cSldViewPr>
      <p:cViewPr varScale="1">
        <p:scale>
          <a:sx n="89" d="100"/>
          <a:sy n="89" d="100"/>
        </p:scale>
        <p:origin x="1744"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79816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2150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370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marL="0" lvl="0" indent="0">
              <a:spcBef>
                <a:spcPts val="0"/>
              </a:spcBef>
              <a:buSzPct val="25000"/>
              <a:buNone/>
            </a:pPr>
            <a:fld id="{00000000-1234-1234-1234-123412341234}" type="slidenum">
              <a:rPr lang="es-CO"/>
              <a:pPr marL="0" lvl="0" indent="0">
                <a:spcBef>
                  <a:spcPts val="0"/>
                </a:spcBef>
                <a:buSzPct val="25000"/>
                <a:buNone/>
              </a:pPr>
              <a:t>‹#›</a:t>
            </a:fld>
            <a:endParaRPr lang="es-CO"/>
          </a:p>
        </p:txBody>
      </p:sp>
      <p:pic>
        <p:nvPicPr>
          <p:cNvPr id="9" name="Shape 9"/>
          <p:cNvPicPr preferRelativeResize="0"/>
          <p:nvPr/>
        </p:nvPicPr>
        <p:blipFill rotWithShape="1">
          <a:blip r:embed="rId13">
            <a:alphaModFix/>
          </a:blip>
          <a:srcRect/>
          <a:stretch/>
        </p:blipFill>
        <p:spPr>
          <a:xfrm>
            <a:off x="195369" y="411162"/>
            <a:ext cx="8833502" cy="64468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www.youtube.com/watch?v=U-R7iZhdBUk&amp;list=PLeirXAjKXKFFD9tEGuIBszEtbofYsctGD&amp;index=2"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VIDEO%20GESTI&#211;N%20ESTRATEGIA%20DE%20LOS%20RIESGOS%20PSICOSOCIALES.mp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hyperlink" Target="LISTA%20DE%20CHEQUEO.doc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gif"/><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cepcordoba.org/talleres/?p=506" TargetMode="External"/><Relationship Id="rId4" Type="http://schemas.openxmlformats.org/officeDocument/2006/relationships/image" Target="../media/image47.jpe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iblioteca.uces.edu.ar/MEDIA/EDOCS/FACTORES_Texto.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santamaria.es/wp-content/uploads/2014/12/la-psicologia.jpg" TargetMode="External"/><Relationship Id="rId3" Type="http://schemas.openxmlformats.org/officeDocument/2006/relationships/image" Target="../media/image5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 Target="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ctrTitle"/>
          </p:nvPr>
        </p:nvSpPr>
        <p:spPr>
          <a:xfrm>
            <a:off x="5143504" y="2643182"/>
            <a:ext cx="3404512"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Font typeface="Calibri"/>
              <a:buNone/>
            </a:pPr>
            <a:r>
              <a:rPr lang="es-CO" sz="4400" b="0" i="0" u="none" strike="noStrike" cap="none" baseline="0" dirty="0" smtClean="0">
                <a:solidFill>
                  <a:schemeClr val="dk1"/>
                </a:solidFill>
                <a:effectLst>
                  <a:outerShdw blurRad="38100" dist="38100" dir="2700000" algn="tl">
                    <a:srgbClr val="000000">
                      <a:alpha val="43137"/>
                    </a:srgbClr>
                  </a:outerShdw>
                </a:effectLst>
                <a:latin typeface="Calibri"/>
                <a:ea typeface="Calibri"/>
                <a:cs typeface="Calibri"/>
                <a:sym typeface="Calibri"/>
              </a:rPr>
              <a:t>RESOLUCIÓN</a:t>
            </a:r>
            <a:r>
              <a:rPr lang="es-CO" sz="4400" b="0" i="0" u="none" strike="noStrike" cap="none" dirty="0" smtClean="0">
                <a:solidFill>
                  <a:schemeClr val="dk1"/>
                </a:solidFill>
                <a:effectLst>
                  <a:outerShdw blurRad="38100" dist="38100" dir="2700000" algn="tl">
                    <a:srgbClr val="000000">
                      <a:alpha val="43137"/>
                    </a:srgbClr>
                  </a:outerShdw>
                </a:effectLst>
                <a:latin typeface="Calibri"/>
                <a:ea typeface="Calibri"/>
                <a:cs typeface="Calibri"/>
                <a:sym typeface="Calibri"/>
              </a:rPr>
              <a:t> 2646 DE 2008</a:t>
            </a:r>
            <a:endParaRPr sz="4400" b="0" i="0" u="none" strike="noStrike" cap="none" baseline="0">
              <a:solidFill>
                <a:schemeClr val="dk1"/>
              </a:solidFill>
              <a:effectLst>
                <a:outerShdw blurRad="38100" dist="38100" dir="2700000" algn="tl">
                  <a:srgbClr val="000000">
                    <a:alpha val="43137"/>
                  </a:srgbClr>
                </a:outerShdw>
              </a:effectLst>
              <a:latin typeface="Calibri"/>
              <a:ea typeface="Calibri"/>
              <a:cs typeface="Calibri"/>
              <a:sym typeface="Calibri"/>
            </a:endParaRPr>
          </a:p>
        </p:txBody>
      </p:sp>
      <p:pic>
        <p:nvPicPr>
          <p:cNvPr id="82" name="Shape 82"/>
          <p:cNvPicPr preferRelativeResize="0"/>
          <p:nvPr/>
        </p:nvPicPr>
        <p:blipFill rotWithShape="1">
          <a:blip r:embed="rId3">
            <a:alphaModFix/>
          </a:blip>
          <a:srcRect/>
          <a:stretch/>
        </p:blipFill>
        <p:spPr>
          <a:xfrm>
            <a:off x="337653" y="1209869"/>
            <a:ext cx="4407824" cy="4407824"/>
          </a:xfrm>
          <a:prstGeom prst="rect">
            <a:avLst/>
          </a:prstGeom>
          <a:noFill/>
          <a:ln>
            <a:noFill/>
          </a:ln>
        </p:spPr>
      </p:pic>
      <p:sp>
        <p:nvSpPr>
          <p:cNvPr id="2" name="TextBox 1"/>
          <p:cNvSpPr txBox="1"/>
          <p:nvPr/>
        </p:nvSpPr>
        <p:spPr>
          <a:xfrm>
            <a:off x="5143505" y="4646699"/>
            <a:ext cx="3404512" cy="738664"/>
          </a:xfrm>
          <a:prstGeom prst="rect">
            <a:avLst/>
          </a:prstGeom>
          <a:noFill/>
        </p:spPr>
        <p:txBody>
          <a:bodyPr wrap="square" rtlCol="0">
            <a:spAutoFit/>
          </a:bodyPr>
          <a:lstStyle/>
          <a:p>
            <a:r>
              <a:rPr lang="es-CO" u="sng">
                <a:hlinkClick r:id="rId4"/>
              </a:rPr>
              <a:t>https://www.youtube.com/watch?v=U-R7iZhdBUk&amp;list=PLeirXAjKXKFFD9tEGuIBszEtbofYsctGD&amp;index=2</a:t>
            </a:r>
            <a:r>
              <a:rPr lang="es-CO" u="sng"/>
              <a:t> </a:t>
            </a:r>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p:nvPr/>
        </p:nvPicPr>
        <p:blipFill>
          <a:blip r:embed="rId2"/>
          <a:srcRect/>
          <a:stretch>
            <a:fillRect/>
          </a:stretch>
        </p:blipFill>
        <p:spPr bwMode="auto">
          <a:xfrm>
            <a:off x="1071538" y="1285860"/>
            <a:ext cx="5004755" cy="857256"/>
          </a:xfrm>
          <a:prstGeom prst="rect">
            <a:avLst/>
          </a:prstGeom>
          <a:noFill/>
          <a:ln w="9525">
            <a:noFill/>
            <a:miter lim="800000"/>
            <a:headEnd/>
            <a:tailEnd/>
          </a:ln>
        </p:spPr>
      </p:pic>
      <p:sp>
        <p:nvSpPr>
          <p:cNvPr id="12" name="11 Marcador de texto"/>
          <p:cNvSpPr>
            <a:spLocks noGrp="1"/>
          </p:cNvSpPr>
          <p:nvPr>
            <p:ph type="body" idx="1"/>
          </p:nvPr>
        </p:nvSpPr>
        <p:spPr>
          <a:xfrm>
            <a:off x="428596" y="2214554"/>
            <a:ext cx="8229600" cy="3571900"/>
          </a:xfrm>
        </p:spPr>
        <p:txBody>
          <a:bodyPr/>
          <a:lstStyle/>
          <a:p>
            <a:pPr algn="just">
              <a:buNone/>
            </a:pPr>
            <a:r>
              <a:rPr lang="es-CO" sz="1200" dirty="0" smtClean="0">
                <a:latin typeface="Calibri" pitchFamily="34" charset="0"/>
                <a:cs typeface="Calibri" pitchFamily="34" charset="0"/>
              </a:rPr>
              <a:t> “</a:t>
            </a:r>
            <a:r>
              <a:rPr lang="es-CO" sz="1200" i="1" dirty="0" smtClean="0">
                <a:latin typeface="Calibri" pitchFamily="34" charset="0"/>
                <a:cs typeface="Calibri" pitchFamily="34" charset="0"/>
              </a:rPr>
              <a:t>Los factores psicosociales en el trabajo consisten en interacciones entre el trabajo, su medio ambiente, la satisfacción en el trabajo y las condiciones de la organización, por una parte, y por la otra, las capacidades del trabajador, sus necesidades, su cultura y su situación personal fuera del trabajo, todo lo cual, a través de percepciones y experiencias, puede influir en la salud, en el rendimiento y en la satisfacción en el trabajo</a:t>
            </a:r>
            <a:r>
              <a:rPr lang="es-CO" sz="1200" dirty="0" smtClean="0">
                <a:latin typeface="Calibri" pitchFamily="34" charset="0"/>
                <a:cs typeface="Calibri" pitchFamily="34" charset="0"/>
              </a:rPr>
              <a:t>”(OIT, 1986, p. 3)</a:t>
            </a:r>
          </a:p>
          <a:p>
            <a:pPr algn="just">
              <a:buNone/>
            </a:pPr>
            <a:endParaRPr lang="es-CO" sz="1200" dirty="0" smtClean="0">
              <a:latin typeface="Calibri" pitchFamily="34" charset="0"/>
              <a:cs typeface="Calibri" pitchFamily="34" charset="0"/>
            </a:endParaRPr>
          </a:p>
          <a:p>
            <a:pPr algn="just">
              <a:buNone/>
            </a:pPr>
            <a:r>
              <a:rPr lang="es-CO" sz="1200" dirty="0" smtClean="0">
                <a:latin typeface="Calibri" pitchFamily="34" charset="0"/>
                <a:cs typeface="Calibri" pitchFamily="34" charset="0"/>
              </a:rPr>
              <a:t>   Los factores psicosociales pueden comportarse como condiciones protectoras o como condición de riesgo dependiendo del impacto que generan sobre los trabajadores. Si el factor tiene una gran probabilidad de afectar negativamente la salud y el bienestar del trabajador  es considerado un </a:t>
            </a:r>
            <a:r>
              <a:rPr lang="es-CO" sz="1200" b="1" dirty="0" smtClean="0">
                <a:latin typeface="Calibri" pitchFamily="34" charset="0"/>
                <a:cs typeface="Calibri" pitchFamily="34" charset="0"/>
              </a:rPr>
              <a:t>factor de riesgo </a:t>
            </a:r>
            <a:r>
              <a:rPr lang="es-CO" sz="1200" dirty="0" smtClean="0">
                <a:latin typeface="Calibri" pitchFamily="34" charset="0"/>
                <a:cs typeface="Calibri" pitchFamily="34" charset="0"/>
              </a:rPr>
              <a:t>pero si por el contrario genera un efecto positivo sobre la salud y el trabajo es un </a:t>
            </a:r>
            <a:r>
              <a:rPr lang="es-CO" sz="1200" b="1" dirty="0" smtClean="0">
                <a:latin typeface="Calibri" pitchFamily="34" charset="0"/>
                <a:cs typeface="Calibri" pitchFamily="34" charset="0"/>
              </a:rPr>
              <a:t>factor protector</a:t>
            </a:r>
            <a:r>
              <a:rPr lang="es-CO" sz="1200" dirty="0" smtClean="0">
                <a:latin typeface="Calibri" pitchFamily="34" charset="0"/>
                <a:cs typeface="Calibri" pitchFamily="34" charset="0"/>
              </a:rPr>
              <a:t>.</a:t>
            </a:r>
          </a:p>
          <a:p>
            <a:pPr algn="just">
              <a:buNone/>
            </a:pPr>
            <a:endParaRPr lang="es-CO" sz="1200" dirty="0" smtClean="0">
              <a:latin typeface="Calibri" pitchFamily="34" charset="0"/>
              <a:cs typeface="Calibri" pitchFamily="34" charset="0"/>
            </a:endParaRPr>
          </a:p>
          <a:p>
            <a:pPr algn="just">
              <a:buNone/>
            </a:pPr>
            <a:r>
              <a:rPr lang="es-CO" sz="1200" dirty="0" smtClean="0">
                <a:latin typeface="Calibri" pitchFamily="34" charset="0"/>
                <a:cs typeface="Calibri" pitchFamily="34" charset="0"/>
              </a:rPr>
              <a:t>   Por </a:t>
            </a:r>
            <a:r>
              <a:rPr lang="es-CO" sz="1200" b="1" dirty="0" smtClean="0">
                <a:latin typeface="Calibri" pitchFamily="34" charset="0"/>
                <a:cs typeface="Calibri" pitchFamily="34" charset="0"/>
              </a:rPr>
              <a:t>factor de riesgo de origen psicosocial</a:t>
            </a:r>
            <a:r>
              <a:rPr lang="es-CO" sz="1200" dirty="0" smtClean="0">
                <a:latin typeface="Calibri" pitchFamily="34" charset="0"/>
                <a:cs typeface="Calibri" pitchFamily="34" charset="0"/>
              </a:rPr>
              <a:t> se entiende todo  </a:t>
            </a:r>
            <a:r>
              <a:rPr lang="es-CO" sz="1200" i="1" dirty="0" smtClean="0">
                <a:latin typeface="Calibri" pitchFamily="34" charset="0"/>
                <a:cs typeface="Calibri" pitchFamily="34" charset="0"/>
              </a:rPr>
              <a:t>“aspecto de la concepción, organización y gestión del trabajo así como del contexto social y ambiental que tiene la potencialidad de causa daños físicos, sociales o psicológicos en los trabajadores </a:t>
            </a:r>
            <a:r>
              <a:rPr lang="es-CO" sz="1200" dirty="0" smtClean="0">
                <a:latin typeface="Calibri" pitchFamily="34" charset="0"/>
                <a:cs typeface="Calibri" pitchFamily="34" charset="0"/>
              </a:rPr>
              <a:t>(Agencia Europea de Salud y Seguridad en el Trabajo, OSHA, 2000)</a:t>
            </a:r>
            <a:endParaRPr lang="es-CO" sz="1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pic>
        <p:nvPicPr>
          <p:cNvPr id="17" name="16 Imagen"/>
          <p:cNvPicPr/>
          <p:nvPr/>
        </p:nvPicPr>
        <p:blipFill>
          <a:blip r:embed="rId2"/>
          <a:srcRect/>
          <a:stretch>
            <a:fillRect/>
          </a:stretch>
        </p:blipFill>
        <p:spPr bwMode="auto">
          <a:xfrm>
            <a:off x="1928794" y="1071546"/>
            <a:ext cx="5473309" cy="674688"/>
          </a:xfrm>
          <a:prstGeom prst="rect">
            <a:avLst/>
          </a:prstGeom>
          <a:noFill/>
          <a:ln w="9525">
            <a:noFill/>
            <a:miter lim="800000"/>
            <a:headEnd/>
            <a:tailEnd/>
          </a:ln>
        </p:spPr>
      </p:pic>
      <p:pic>
        <p:nvPicPr>
          <p:cNvPr id="18" name="17 Imagen"/>
          <p:cNvPicPr/>
          <p:nvPr/>
        </p:nvPicPr>
        <p:blipFill>
          <a:blip r:embed="rId3"/>
          <a:srcRect/>
          <a:stretch>
            <a:fillRect/>
          </a:stretch>
        </p:blipFill>
        <p:spPr bwMode="auto">
          <a:xfrm>
            <a:off x="1928794" y="1857364"/>
            <a:ext cx="5357850" cy="3714776"/>
          </a:xfrm>
          <a:prstGeom prst="rect">
            <a:avLst/>
          </a:prstGeom>
          <a:noFill/>
          <a:ln w="9525">
            <a:noFill/>
            <a:miter lim="800000"/>
            <a:headEnd/>
            <a:tailEnd/>
          </a:ln>
        </p:spPr>
      </p:pic>
    </p:spTree>
    <p:extLst>
      <p:ext uri="{BB962C8B-B14F-4D97-AF65-F5344CB8AC3E}">
        <p14:creationId xmlns:p14="http://schemas.microsoft.com/office/powerpoint/2010/main" val="3949786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sz="2400" dirty="0"/>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0" name="Rectangle 4"/>
          <p:cNvSpPr>
            <a:spLocks noChangeArrowheads="1"/>
          </p:cNvSpPr>
          <p:nvPr/>
        </p:nvSpPr>
        <p:spPr bwMode="auto">
          <a:xfrm>
            <a:off x="642910" y="1357298"/>
            <a:ext cx="21431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CONCLUSIONES</a:t>
            </a:r>
            <a:endParaRPr kumimoji="0" lang="es-CO" sz="180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3" name="CuadroTexto 2"/>
          <p:cNvSpPr txBox="1"/>
          <p:nvPr/>
        </p:nvSpPr>
        <p:spPr>
          <a:xfrm>
            <a:off x="571472" y="1857364"/>
            <a:ext cx="7994176" cy="2246769"/>
          </a:xfrm>
          <a:prstGeom prst="rect">
            <a:avLst/>
          </a:prstGeom>
          <a:noFill/>
          <a:ln>
            <a:solidFill>
              <a:schemeClr val="accent1"/>
            </a:solidFill>
          </a:ln>
        </p:spPr>
        <p:txBody>
          <a:bodyPr wrap="square" rtlCol="0">
            <a:spAutoFit/>
          </a:bodyPr>
          <a:lstStyle/>
          <a:p>
            <a:pPr lvl="0" algn="just"/>
            <a:r>
              <a:rPr lang="es-ES" dirty="0" smtClean="0">
                <a:latin typeface="Calibri" pitchFamily="34" charset="0"/>
                <a:cs typeface="Calibri" pitchFamily="34" charset="0"/>
              </a:rPr>
              <a:t>La gestión integral de los factores psicosociales no es una nueva exigencia de ley como se ha tratado de catalogar en ocasiones, es por el  contrario una </a:t>
            </a:r>
            <a:r>
              <a:rPr lang="es-ES"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estrategia que desde hace mas de 30 años se viene convirtiendo en un factor importante dentro de la gestión integral de salud y seguridad en el trabajo</a:t>
            </a:r>
            <a:r>
              <a:rPr lang="es-ES" dirty="0" smtClean="0">
                <a:latin typeface="Calibri" pitchFamily="34" charset="0"/>
                <a:cs typeface="Calibri" pitchFamily="34" charset="0"/>
              </a:rPr>
              <a:t>, se podría decir que en la actualidad es una de las mayores prioridades de intervención y no solo desde el componente laboral, sino social e individual porque tal y como se pudo observar en el ejercicio los efectos generados por los factores de riesgo psicosociales cada día tienen un mayor impacto tanto a nivel nacional como internacional.</a:t>
            </a:r>
            <a:endParaRPr lang="es-CO" dirty="0" smtClean="0">
              <a:latin typeface="Calibri" pitchFamily="34" charset="0"/>
              <a:cs typeface="Calibri" pitchFamily="34" charset="0"/>
            </a:endParaRPr>
          </a:p>
          <a:p>
            <a:r>
              <a:rPr lang="es-ES" b="1" i="1" dirty="0" smtClean="0">
                <a:latin typeface="Calibri" pitchFamily="34" charset="0"/>
                <a:cs typeface="Calibri" pitchFamily="34" charset="0"/>
              </a:rPr>
              <a:t> </a:t>
            </a:r>
            <a:endParaRPr lang="es-CO" dirty="0" smtClean="0">
              <a:latin typeface="Calibri" pitchFamily="34" charset="0"/>
              <a:cs typeface="Calibri" pitchFamily="34" charset="0"/>
            </a:endParaRPr>
          </a:p>
          <a:p>
            <a:pPr algn="ctr"/>
            <a:r>
              <a:rPr lang="es-ES" b="1" i="1" u="sng" dirty="0" smtClean="0">
                <a:latin typeface="Calibri" pitchFamily="34" charset="0"/>
                <a:cs typeface="Calibri" pitchFamily="34" charset="0"/>
                <a:hlinkClick r:id="rId2" action="ppaction://hlinkfile"/>
              </a:rPr>
              <a:t>Como estrategia para complementar la reflexión generada desde el cuidado de la palabra observen el siguiente video</a:t>
            </a:r>
            <a:endParaRPr lang="es-CO" dirty="0" smtClean="0">
              <a:latin typeface="Calibri" pitchFamily="34" charset="0"/>
              <a:cs typeface="Calibri" pitchFamily="34" charset="0"/>
            </a:endParaRPr>
          </a:p>
        </p:txBody>
      </p:sp>
      <p:sp>
        <p:nvSpPr>
          <p:cNvPr id="12" name="CuadroTexto 11"/>
          <p:cNvSpPr txBox="1"/>
          <p:nvPr/>
        </p:nvSpPr>
        <p:spPr>
          <a:xfrm>
            <a:off x="571472" y="4786322"/>
            <a:ext cx="8067533" cy="707886"/>
          </a:xfrm>
          <a:prstGeom prst="rect">
            <a:avLst/>
          </a:prstGeom>
          <a:noFill/>
          <a:ln>
            <a:solidFill>
              <a:schemeClr val="accent1"/>
            </a:solidFill>
          </a:ln>
        </p:spPr>
        <p:txBody>
          <a:bodyPr wrap="square" rtlCol="0">
            <a:spAutoFit/>
          </a:bodyPr>
          <a:lstStyle/>
          <a:p>
            <a:pPr algn="ctr"/>
            <a:r>
              <a:rPr lang="es-ES" sz="2000" i="1" dirty="0">
                <a:solidFill>
                  <a:srgbClr val="0070C0"/>
                </a:solidFill>
                <a:effectLst>
                  <a:outerShdw blurRad="38100" dist="38100" dir="2700000" algn="tl">
                    <a:srgbClr val="000000">
                      <a:alpha val="43137"/>
                    </a:srgbClr>
                  </a:outerShdw>
                </a:effectLst>
                <a:latin typeface="Calibri" pitchFamily="34" charset="0"/>
                <a:cs typeface="Calibri" pitchFamily="34" charset="0"/>
              </a:rPr>
              <a:t>Ahora estas en capacidad de continuar el recorrido para el momento </a:t>
            </a:r>
            <a:r>
              <a:rPr lang="es-ES" sz="2000" i="1" dirty="0" smtClean="0">
                <a:solidFill>
                  <a:srgbClr val="0070C0"/>
                </a:solidFill>
                <a:effectLst>
                  <a:outerShdw blurRad="38100" dist="38100" dir="2700000" algn="tl">
                    <a:srgbClr val="000000">
                      <a:alpha val="43137"/>
                    </a:srgbClr>
                  </a:outerShdw>
                </a:effectLst>
                <a:latin typeface="Calibri" pitchFamily="34" charset="0"/>
                <a:cs typeface="Calibri" pitchFamily="34" charset="0"/>
              </a:rPr>
              <a:t>3  </a:t>
            </a:r>
            <a:r>
              <a:rPr lang="es-ES" sz="2000" i="1" dirty="0">
                <a:solidFill>
                  <a:srgbClr val="0070C0"/>
                </a:solidFill>
                <a:effectLst>
                  <a:outerShdw blurRad="38100" dist="38100" dir="2700000" algn="tl">
                    <a:srgbClr val="000000">
                      <a:alpha val="43137"/>
                    </a:srgbClr>
                  </a:outerShdw>
                </a:effectLst>
                <a:latin typeface="Calibri" pitchFamily="34" charset="0"/>
                <a:cs typeface="Calibri" pitchFamily="34" charset="0"/>
              </a:rPr>
              <a:t>“cuidado </a:t>
            </a:r>
            <a:r>
              <a:rPr lang="es-ES" sz="2000" i="1" dirty="0" smtClean="0">
                <a:solidFill>
                  <a:srgbClr val="0070C0"/>
                </a:solidFill>
                <a:effectLst>
                  <a:outerShdw blurRad="38100" dist="38100" dir="2700000" algn="tl">
                    <a:srgbClr val="000000">
                      <a:alpha val="43137"/>
                    </a:srgbClr>
                  </a:outerShdw>
                </a:effectLst>
                <a:latin typeface="Calibri" pitchFamily="34" charset="0"/>
                <a:cs typeface="Calibri" pitchFamily="34" charset="0"/>
              </a:rPr>
              <a:t>del entorno” </a:t>
            </a:r>
            <a:endParaRPr lang="es-CO" sz="2000" i="1" dirty="0">
              <a:solidFill>
                <a:srgbClr val="0070C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3178667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9" name="Rectángulo 8"/>
          <p:cNvSpPr/>
          <p:nvPr/>
        </p:nvSpPr>
        <p:spPr>
          <a:xfrm>
            <a:off x="357158" y="1071546"/>
            <a:ext cx="4150495" cy="584775"/>
          </a:xfrm>
          <a:prstGeom prst="rect">
            <a:avLst/>
          </a:prstGeom>
        </p:spPr>
        <p:txBody>
          <a:bodyPr wrap="none">
            <a:spAutoFit/>
          </a:bodyPr>
          <a:lstStyle/>
          <a:p>
            <a:pPr eaLnBrk="0" fontAlgn="base" hangingPunct="0">
              <a:spcBef>
                <a:spcPct val="0"/>
              </a:spcBef>
              <a:spcAft>
                <a:spcPct val="0"/>
              </a:spcAft>
            </a:pPr>
            <a:r>
              <a:rPr kumimoji="0" lang="es-CO"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a:t>
            </a: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Cuidado </a:t>
            </a: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del entorno</a:t>
            </a:r>
            <a:endPar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Elipse 10"/>
          <p:cNvSpPr/>
          <p:nvPr/>
        </p:nvSpPr>
        <p:spPr>
          <a:xfrm>
            <a:off x="4429124" y="1000108"/>
            <a:ext cx="666750" cy="70528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2" name="1 Rectángulo"/>
          <p:cNvSpPr/>
          <p:nvPr/>
        </p:nvSpPr>
        <p:spPr>
          <a:xfrm>
            <a:off x="934278" y="2127768"/>
            <a:ext cx="7066746" cy="1200329"/>
          </a:xfrm>
          <a:prstGeom prst="rect">
            <a:avLst/>
          </a:prstGeom>
        </p:spPr>
        <p:txBody>
          <a:bodyPr wrap="square">
            <a:spAutoFit/>
          </a:bodyPr>
          <a:lstStyle/>
          <a:p>
            <a:pPr algn="ctr"/>
            <a:r>
              <a:rPr lang="es-ES" sz="1600" i="1" dirty="0" smtClean="0">
                <a:effectLst>
                  <a:outerShdw blurRad="38100" dist="38100" dir="2700000" algn="tl">
                    <a:srgbClr val="000000">
                      <a:alpha val="43137"/>
                    </a:srgbClr>
                  </a:outerShdw>
                </a:effectLst>
                <a:latin typeface="Calibri" pitchFamily="34" charset="0"/>
                <a:cs typeface="Calibri" pitchFamily="34" charset="0"/>
              </a:rPr>
              <a:t>“Algunas cosas están bajo nuestro control y otras no. Sólo tras haber hecho frente a esta regla fundamental y haber aprendido a distinguir entre lo que podemos controlar y lo que no, serán posibles la tranquilidad interior y la eficacia exterior” </a:t>
            </a:r>
            <a:r>
              <a:rPr lang="es-CO" sz="1200" i="1" u="sng" dirty="0" smtClean="0">
                <a:latin typeface="Calibri" pitchFamily="34" charset="0"/>
                <a:cs typeface="Calibri" pitchFamily="34" charset="0"/>
              </a:rPr>
              <a:t>Epíteto(</a:t>
            </a:r>
            <a:r>
              <a:rPr lang="es-CO" sz="1200" b="1" i="1" u="sng" dirty="0" smtClean="0">
                <a:latin typeface="Calibri" pitchFamily="34" charset="0"/>
                <a:cs typeface="Calibri" pitchFamily="34" charset="0"/>
              </a:rPr>
              <a:t>35 </a:t>
            </a:r>
            <a:r>
              <a:rPr lang="es-CO" sz="1200" b="1" i="1" u="sng" dirty="0" err="1" smtClean="0">
                <a:latin typeface="Calibri" pitchFamily="34" charset="0"/>
                <a:cs typeface="Calibri" pitchFamily="34" charset="0"/>
              </a:rPr>
              <a:t>d.C</a:t>
            </a:r>
            <a:r>
              <a:rPr lang="es-CO" sz="1200" b="1" i="1" u="sng" dirty="0" smtClean="0">
                <a:latin typeface="Calibri" pitchFamily="34" charset="0"/>
                <a:cs typeface="Calibri" pitchFamily="34" charset="0"/>
              </a:rPr>
              <a:t> - 135 d.C.</a:t>
            </a:r>
            <a:r>
              <a:rPr lang="es-CO" sz="1200" i="1" u="sng" dirty="0" smtClean="0">
                <a:latin typeface="Calibri" pitchFamily="34" charset="0"/>
                <a:cs typeface="Calibri" pitchFamily="34" charset="0"/>
              </a:rPr>
              <a:t>)</a:t>
            </a:r>
            <a:r>
              <a:rPr lang="es-ES" sz="1200" u="sng" dirty="0" smtClean="0">
                <a:latin typeface="Calibri" pitchFamily="34" charset="0"/>
                <a:cs typeface="Calibri" pitchFamily="34" charset="0"/>
              </a:rPr>
              <a:t>. Recuperado http://usmplider.files.wordpress.com/2009/10/epicteto_manualdevida_sharon-lebell.pdf</a:t>
            </a:r>
            <a:endParaRPr lang="es-CO" sz="1200" dirty="0">
              <a:latin typeface="Calibri" pitchFamily="34" charset="0"/>
              <a:cs typeface="Calibri" pitchFamily="34" charset="0"/>
            </a:endParaRPr>
          </a:p>
        </p:txBody>
      </p:sp>
      <p:sp>
        <p:nvSpPr>
          <p:cNvPr id="3" name="Rectangle 2" descr="5%"/>
          <p:cNvSpPr>
            <a:spLocks noChangeArrowheads="1"/>
          </p:cNvSpPr>
          <p:nvPr/>
        </p:nvSpPr>
        <p:spPr bwMode="auto">
          <a:xfrm>
            <a:off x="1035844" y="3656014"/>
            <a:ext cx="6746495" cy="1101517"/>
          </a:xfrm>
          <a:prstGeom prst="rect">
            <a:avLst/>
          </a:prstGeom>
          <a:pattFill prst="pct5">
            <a:fgClr>
              <a:srgbClr val="B7FFD8"/>
            </a:fgClr>
            <a:bgClr>
              <a:srgbClr val="FFFFFF"/>
            </a:bgClr>
          </a:pattFill>
          <a:ln w="25400">
            <a:solidFill>
              <a:srgbClr val="00B0F0"/>
            </a:solidFill>
            <a:miter lim="800000"/>
            <a:headEnd/>
            <a:tailEnd/>
          </a:ln>
        </p:spPr>
        <p:txBody>
          <a:bodyPr vert="horz" wrap="square" lIns="91440" tIns="45720" rIns="91440" bIns="45720" numCol="1" anchor="ctr" anchorCtr="0" compatLnSpc="1">
            <a:prstTxWarp prst="textNoShape">
              <a:avLst/>
            </a:prstTxWarp>
          </a:bodyPr>
          <a:lstStyle/>
          <a:p>
            <a:pPr algn="ctr"/>
            <a:r>
              <a:rPr lang="es-CO" sz="1600" dirty="0" smtClean="0">
                <a:effectLst>
                  <a:outerShdw blurRad="38100" dist="38100" dir="2700000" algn="tl">
                    <a:srgbClr val="000000">
                      <a:alpha val="43137"/>
                    </a:srgbClr>
                  </a:outerShdw>
                </a:effectLst>
                <a:latin typeface="Calibri" pitchFamily="34" charset="0"/>
                <a:cs typeface="Calibri" pitchFamily="34" charset="0"/>
              </a:rPr>
              <a:t>   ¿Qué condiciones del entorno laboral y extralaboral constituyen los factores psicosociales?</a:t>
            </a:r>
            <a:endParaRPr lang="es-CO" sz="1600" dirty="0">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672215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0" name="Rectángulo 9"/>
          <p:cNvSpPr/>
          <p:nvPr/>
        </p:nvSpPr>
        <p:spPr>
          <a:xfrm>
            <a:off x="1000100" y="1071546"/>
            <a:ext cx="6676828" cy="584775"/>
          </a:xfrm>
          <a:prstGeom prst="rect">
            <a:avLst/>
          </a:prstGeom>
        </p:spPr>
        <p:txBody>
          <a:bodyPr wrap="none">
            <a:spAutoFit/>
          </a:bodyPr>
          <a:lstStyle/>
          <a:p>
            <a:pPr eaLnBrk="0" fontAlgn="base" hangingPunct="0">
              <a:spcBef>
                <a:spcPct val="0"/>
              </a:spcBef>
              <a:spcAft>
                <a:spcPct val="0"/>
              </a:spcAft>
            </a:pP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Contextualización Cuidado del entorno</a:t>
            </a:r>
            <a:endPar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1 Rectángulo"/>
          <p:cNvSpPr/>
          <p:nvPr/>
        </p:nvSpPr>
        <p:spPr>
          <a:xfrm>
            <a:off x="928662" y="2500306"/>
            <a:ext cx="7643191" cy="1815882"/>
          </a:xfrm>
          <a:prstGeom prst="rect">
            <a:avLst/>
          </a:prstGeom>
        </p:spPr>
        <p:txBody>
          <a:bodyPr wrap="square">
            <a:spAutoFit/>
          </a:bodyPr>
          <a:lstStyle/>
          <a:p>
            <a:pPr algn="just"/>
            <a:r>
              <a:rPr lang="es-CO" dirty="0" smtClean="0">
                <a:latin typeface="Calibri" pitchFamily="34" charset="0"/>
                <a:cs typeface="Calibri" pitchFamily="34" charset="0"/>
              </a:rPr>
              <a:t>Dentro de los factores psicosociales se incluyen diversos aspectos que se encuentran en el </a:t>
            </a:r>
            <a:r>
              <a:rPr lang="es-CO"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entorno laboral, extralaboral e individual</a:t>
            </a:r>
            <a:r>
              <a:rPr lang="es-CO" dirty="0" smtClean="0">
                <a:latin typeface="Calibri" pitchFamily="34" charset="0"/>
                <a:cs typeface="Calibri" pitchFamily="34" charset="0"/>
              </a:rPr>
              <a:t>, los cuales están constantemente en interacción  y tiene la capacidad de modificar los efectos que los factores psicosociales generan sobre los trabajadores , lo que quiere decir que para poder </a:t>
            </a:r>
            <a:r>
              <a:rPr lang="es-CO"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realizar una gestión integral de los factores psicosociales </a:t>
            </a:r>
            <a:r>
              <a:rPr lang="es-CO" dirty="0" smtClean="0">
                <a:latin typeface="Calibri" pitchFamily="34" charset="0"/>
                <a:cs typeface="Calibri" pitchFamily="34" charset="0"/>
              </a:rPr>
              <a:t>hay que reconocer el impacto que el entorno genera sobre la su salud mental y las condiciones de seguridad de la organización. Es importante aclara que desde el contexto organizacional probablemente no se pueden modificar muchas condiciones del entorno extralaboral o individual pero si se deben reconocer porque eso permite entender el actuar del trabajador al interior de la organización.</a:t>
            </a:r>
            <a:endParaRPr lang="es-CO" dirty="0">
              <a:latin typeface="Calibri" pitchFamily="34" charset="0"/>
              <a:cs typeface="Calibri" pitchFamily="34" charset="0"/>
            </a:endParaRPr>
          </a:p>
        </p:txBody>
      </p:sp>
      <p:sp>
        <p:nvSpPr>
          <p:cNvPr id="9" name="8 Rectángulo"/>
          <p:cNvSpPr/>
          <p:nvPr/>
        </p:nvSpPr>
        <p:spPr>
          <a:xfrm>
            <a:off x="714348" y="2285992"/>
            <a:ext cx="7886700" cy="220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Elipse 10"/>
          <p:cNvSpPr/>
          <p:nvPr/>
        </p:nvSpPr>
        <p:spPr>
          <a:xfrm>
            <a:off x="357158" y="1071546"/>
            <a:ext cx="666750" cy="705283"/>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23553" name="Rectangle 1"/>
          <p:cNvSpPr>
            <a:spLocks noChangeArrowheads="1"/>
          </p:cNvSpPr>
          <p:nvPr/>
        </p:nvSpPr>
        <p:spPr bwMode="auto">
          <a:xfrm>
            <a:off x="1500166" y="4929198"/>
            <a:ext cx="7286676"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100" b="0" i="1"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Diligencie la siguiente </a:t>
            </a:r>
            <a:r>
              <a:rPr kumimoji="0" lang="es-CO" sz="1100" b="0" i="1" u="sng" strike="noStrike" cap="none" normalizeH="0" baseline="0" dirty="0" smtClean="0">
                <a:ln>
                  <a:noFill/>
                </a:ln>
                <a:solidFill>
                  <a:srgbClr val="0070C0"/>
                </a:solidFill>
                <a:effectLst/>
                <a:latin typeface="Calibri" pitchFamily="34" charset="0"/>
                <a:ea typeface="Calibri" pitchFamily="34" charset="0"/>
                <a:cs typeface="Times New Roman" pitchFamily="18" charset="0"/>
                <a:hlinkClick r:id="rId3" action="ppaction://hlinkfile"/>
              </a:rPr>
              <a:t>lista de</a:t>
            </a:r>
            <a:r>
              <a:rPr lang="es-CO" sz="1100" i="1" u="sng" dirty="0" smtClean="0">
                <a:solidFill>
                  <a:srgbClr val="0070C0"/>
                </a:solidFill>
                <a:latin typeface="Calibri" pitchFamily="34" charset="0"/>
                <a:ea typeface="Calibri" pitchFamily="34" charset="0"/>
                <a:cs typeface="Times New Roman" pitchFamily="18" charset="0"/>
                <a:hlinkClick r:id="rId3" action="ppaction://hlinkfile"/>
              </a:rPr>
              <a:t> verificación</a:t>
            </a:r>
            <a:r>
              <a:rPr lang="es-CO" sz="1100" i="1" u="sng" dirty="0" smtClean="0">
                <a:solidFill>
                  <a:srgbClr val="0070C0"/>
                </a:solidFill>
                <a:latin typeface="Calibri" pitchFamily="34" charset="0"/>
                <a:ea typeface="Calibri" pitchFamily="34" charset="0"/>
                <a:cs typeface="Times New Roman" pitchFamily="18" charset="0"/>
              </a:rPr>
              <a:t> </a:t>
            </a:r>
            <a:r>
              <a:rPr kumimoji="0" lang="es-CO" sz="1100" b="0" i="1"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teniendo en cuenta las actividades que se desarrollan en su organización para gestionar los factores psicosociales, es importante aclarar que esta lista de chequeo </a:t>
            </a:r>
            <a:r>
              <a:rPr kumimoji="0" lang="es-CO" sz="1100" b="1" i="1"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no constituye un diagnóstico de factores psicosociales</a:t>
            </a:r>
            <a:r>
              <a:rPr kumimoji="0" lang="es-CO" sz="1100" b="0" i="1"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 pero le dará herramientas para iniciar o fortalecer la gestión de organizacional de los factores psicosociales.</a:t>
            </a:r>
            <a:endParaRPr kumimoji="0" lang="es-CO" sz="1100" b="0" i="1" u="none" strike="noStrike" cap="none" normalizeH="0" baseline="0" dirty="0" smtClean="0">
              <a:ln>
                <a:noFill/>
              </a:ln>
              <a:solidFill>
                <a:srgbClr val="0070C0"/>
              </a:solidFill>
              <a:effectLst/>
              <a:latin typeface="Arial" pitchFamily="34" charset="0"/>
              <a:cs typeface="Arial" pitchFamily="34" charset="0"/>
            </a:endParaRPr>
          </a:p>
        </p:txBody>
      </p:sp>
    </p:spTree>
    <p:extLst>
      <p:ext uri="{BB962C8B-B14F-4D97-AF65-F5344CB8AC3E}">
        <p14:creationId xmlns:p14="http://schemas.microsoft.com/office/powerpoint/2010/main" val="4271681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857356" y="1000108"/>
            <a:ext cx="5062538" cy="600076"/>
          </a:xfrm>
          <a:prstGeom prst="rect">
            <a:avLst/>
          </a:prstGeom>
          <a:noFill/>
          <a:ln w="9525">
            <a:noFill/>
            <a:miter lim="800000"/>
            <a:headEnd/>
            <a:tailEnd/>
          </a:ln>
        </p:spPr>
      </p:pic>
      <p:pic>
        <p:nvPicPr>
          <p:cNvPr id="5" name="4 Imagen"/>
          <p:cNvPicPr/>
          <p:nvPr/>
        </p:nvPicPr>
        <p:blipFill>
          <a:blip r:embed="rId3"/>
          <a:srcRect/>
          <a:stretch>
            <a:fillRect/>
          </a:stretch>
        </p:blipFill>
        <p:spPr bwMode="auto">
          <a:xfrm>
            <a:off x="500034" y="1785926"/>
            <a:ext cx="6429420" cy="785818"/>
          </a:xfrm>
          <a:prstGeom prst="rect">
            <a:avLst/>
          </a:prstGeom>
          <a:noFill/>
          <a:ln w="9525">
            <a:noFill/>
            <a:miter lim="800000"/>
            <a:headEnd/>
            <a:tailEnd/>
          </a:ln>
        </p:spPr>
      </p:pic>
      <p:pic>
        <p:nvPicPr>
          <p:cNvPr id="6" name="5 Imagen"/>
          <p:cNvPicPr/>
          <p:nvPr/>
        </p:nvPicPr>
        <p:blipFill>
          <a:blip r:embed="rId4"/>
          <a:srcRect/>
          <a:stretch>
            <a:fillRect/>
          </a:stretch>
        </p:blipFill>
        <p:spPr bwMode="auto">
          <a:xfrm>
            <a:off x="2643174" y="2714620"/>
            <a:ext cx="4472303" cy="30956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142976" y="1357298"/>
            <a:ext cx="2643206" cy="357190"/>
          </a:xfrm>
          <a:prstGeom prst="rect">
            <a:avLst/>
          </a:prstGeom>
          <a:noFill/>
          <a:ln w="9525">
            <a:noFill/>
            <a:miter lim="800000"/>
            <a:headEnd/>
            <a:tailEnd/>
          </a:ln>
        </p:spPr>
      </p:pic>
      <p:sp>
        <p:nvSpPr>
          <p:cNvPr id="58369" name="Rectangle 1"/>
          <p:cNvSpPr>
            <a:spLocks noChangeArrowheads="1"/>
          </p:cNvSpPr>
          <p:nvPr/>
        </p:nvSpPr>
        <p:spPr bwMode="auto">
          <a:xfrm>
            <a:off x="857224" y="1928802"/>
            <a:ext cx="778674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48150" algn="l"/>
              </a:tabLst>
            </a:pPr>
            <a:r>
              <a:rPr kumimoji="0" lang="es-CO"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r>
              <a:rPr kumimoji="0" lang="es-CO" sz="1200" b="0"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Las condiciones intralaborales son entendidas como aquellas características  del trabajo y su organización que influyen en la salud y bienestar del individuo” </a:t>
            </a:r>
            <a:r>
              <a:rPr kumimoji="0" lang="es-CO"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(Ministerio de Protección, 2010)</a:t>
            </a:r>
            <a:endParaRPr kumimoji="0" lang="es-CO"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6 Imagen"/>
          <p:cNvPicPr/>
          <p:nvPr/>
        </p:nvPicPr>
        <p:blipFill>
          <a:blip r:embed="rId3"/>
          <a:srcRect/>
          <a:stretch>
            <a:fillRect/>
          </a:stretch>
        </p:blipFill>
        <p:spPr bwMode="auto">
          <a:xfrm>
            <a:off x="1428728" y="2714620"/>
            <a:ext cx="2071702" cy="357190"/>
          </a:xfrm>
          <a:prstGeom prst="rect">
            <a:avLst/>
          </a:prstGeom>
          <a:noFill/>
          <a:ln w="9525">
            <a:noFill/>
            <a:miter lim="800000"/>
            <a:headEnd/>
            <a:tailEnd/>
          </a:ln>
        </p:spPr>
      </p:pic>
      <p:pic>
        <p:nvPicPr>
          <p:cNvPr id="8" name="7 Imagen"/>
          <p:cNvPicPr/>
          <p:nvPr/>
        </p:nvPicPr>
        <p:blipFill>
          <a:blip r:embed="rId4"/>
          <a:srcRect/>
          <a:stretch>
            <a:fillRect/>
          </a:stretch>
        </p:blipFill>
        <p:spPr bwMode="auto">
          <a:xfrm>
            <a:off x="1714480" y="3357562"/>
            <a:ext cx="3429024" cy="500066"/>
          </a:xfrm>
          <a:prstGeom prst="rect">
            <a:avLst/>
          </a:prstGeom>
          <a:noFill/>
          <a:ln w="9525">
            <a:noFill/>
            <a:miter lim="800000"/>
            <a:headEnd/>
            <a:tailEnd/>
          </a:ln>
        </p:spPr>
      </p:pic>
      <p:pic>
        <p:nvPicPr>
          <p:cNvPr id="9" name="8 Imagen"/>
          <p:cNvPicPr/>
          <p:nvPr/>
        </p:nvPicPr>
        <p:blipFill>
          <a:blip r:embed="rId5"/>
          <a:srcRect/>
          <a:stretch>
            <a:fillRect/>
          </a:stretch>
        </p:blipFill>
        <p:spPr bwMode="auto">
          <a:xfrm>
            <a:off x="1000100" y="4143380"/>
            <a:ext cx="3357586" cy="500066"/>
          </a:xfrm>
          <a:prstGeom prst="rect">
            <a:avLst/>
          </a:prstGeom>
          <a:noFill/>
          <a:ln w="9525">
            <a:noFill/>
            <a:miter lim="800000"/>
            <a:headEnd/>
            <a:tailEnd/>
          </a:ln>
        </p:spPr>
      </p:pic>
      <p:pic>
        <p:nvPicPr>
          <p:cNvPr id="10" name="9 Imagen"/>
          <p:cNvPicPr/>
          <p:nvPr/>
        </p:nvPicPr>
        <p:blipFill>
          <a:blip r:embed="rId6"/>
          <a:srcRect/>
          <a:stretch>
            <a:fillRect/>
          </a:stretch>
        </p:blipFill>
        <p:spPr bwMode="auto">
          <a:xfrm>
            <a:off x="5643570" y="2714620"/>
            <a:ext cx="2286016" cy="428628"/>
          </a:xfrm>
          <a:prstGeom prst="rect">
            <a:avLst/>
          </a:prstGeom>
          <a:noFill/>
          <a:ln w="9525">
            <a:noFill/>
            <a:miter lim="800000"/>
            <a:headEnd/>
            <a:tailEnd/>
          </a:ln>
        </p:spPr>
      </p:pic>
      <p:pic>
        <p:nvPicPr>
          <p:cNvPr id="11" name="10 Imagen"/>
          <p:cNvPicPr/>
          <p:nvPr/>
        </p:nvPicPr>
        <p:blipFill>
          <a:blip r:embed="rId7"/>
          <a:srcRect/>
          <a:stretch>
            <a:fillRect/>
          </a:stretch>
        </p:blipFill>
        <p:spPr bwMode="auto">
          <a:xfrm>
            <a:off x="6572264" y="3429000"/>
            <a:ext cx="1643074" cy="357190"/>
          </a:xfrm>
          <a:prstGeom prst="rect">
            <a:avLst/>
          </a:prstGeom>
          <a:noFill/>
          <a:ln w="9525">
            <a:noFill/>
            <a:miter lim="800000"/>
            <a:headEnd/>
            <a:tailEnd/>
          </a:ln>
        </p:spPr>
      </p:pic>
      <p:pic>
        <p:nvPicPr>
          <p:cNvPr id="12" name="11 Imagen"/>
          <p:cNvPicPr/>
          <p:nvPr/>
        </p:nvPicPr>
        <p:blipFill>
          <a:blip r:embed="rId8"/>
          <a:srcRect/>
          <a:stretch>
            <a:fillRect/>
          </a:stretch>
        </p:blipFill>
        <p:spPr bwMode="auto">
          <a:xfrm>
            <a:off x="5000628" y="4143380"/>
            <a:ext cx="2409835" cy="519115"/>
          </a:xfrm>
          <a:prstGeom prst="rect">
            <a:avLst/>
          </a:prstGeom>
          <a:noFill/>
          <a:ln w="9525">
            <a:noFill/>
            <a:miter lim="800000"/>
            <a:headEnd/>
            <a:tailEnd/>
          </a:ln>
        </p:spPr>
      </p:pic>
      <p:pic>
        <p:nvPicPr>
          <p:cNvPr id="13" name="12 Imagen"/>
          <p:cNvPicPr/>
          <p:nvPr/>
        </p:nvPicPr>
        <p:blipFill>
          <a:blip r:embed="rId9"/>
          <a:srcRect/>
          <a:stretch>
            <a:fillRect/>
          </a:stretch>
        </p:blipFill>
        <p:spPr bwMode="auto">
          <a:xfrm>
            <a:off x="3786182" y="4929198"/>
            <a:ext cx="1857388" cy="571504"/>
          </a:xfrm>
          <a:prstGeom prst="rect">
            <a:avLst/>
          </a:prstGeom>
          <a:noFill/>
          <a:ln w="9525">
            <a:noFill/>
            <a:miter lim="800000"/>
            <a:headEnd/>
            <a:tailEnd/>
          </a:ln>
        </p:spPr>
      </p:pic>
      <p:sp>
        <p:nvSpPr>
          <p:cNvPr id="58371" name="Rectangle 3"/>
          <p:cNvSpPr>
            <a:spLocks noChangeArrowheads="1"/>
          </p:cNvSpPr>
          <p:nvPr/>
        </p:nvSpPr>
        <p:spPr bwMode="auto">
          <a:xfrm>
            <a:off x="5715008" y="5572140"/>
            <a:ext cx="292099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48150" algn="l"/>
              </a:tabLst>
            </a:pPr>
            <a:r>
              <a:rPr kumimoji="0" lang="es-CO" sz="1000" b="0" i="1" u="sng" strike="noStrike" cap="none" normalizeH="0" baseline="0" dirty="0" smtClean="0">
                <a:ln>
                  <a:noFill/>
                </a:ln>
                <a:solidFill>
                  <a:schemeClr val="tx1"/>
                </a:solidFill>
                <a:effectLst/>
                <a:latin typeface="Calibri" pitchFamily="34" charset="0"/>
                <a:ea typeface="Calibri" pitchFamily="34" charset="0"/>
                <a:cs typeface="Calibri" pitchFamily="34" charset="0"/>
              </a:rPr>
              <a:t>Tomado del Artículo 6 de la Resolución 2646 de 2008</a:t>
            </a:r>
            <a:endParaRPr kumimoji="0" lang="es-CO"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928662" y="1142984"/>
            <a:ext cx="3071834" cy="428628"/>
          </a:xfrm>
          <a:prstGeom prst="rect">
            <a:avLst/>
          </a:prstGeom>
          <a:noFill/>
          <a:ln w="9525">
            <a:noFill/>
            <a:miter lim="800000"/>
            <a:headEnd/>
            <a:tailEnd/>
          </a:ln>
        </p:spPr>
      </p:pic>
      <p:sp>
        <p:nvSpPr>
          <p:cNvPr id="60417" name="Rectangle 1"/>
          <p:cNvSpPr>
            <a:spLocks noChangeArrowheads="1"/>
          </p:cNvSpPr>
          <p:nvPr/>
        </p:nvSpPr>
        <p:spPr bwMode="auto">
          <a:xfrm>
            <a:off x="714348" y="1785926"/>
            <a:ext cx="7786742"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248150" algn="l"/>
              </a:tabLst>
            </a:pPr>
            <a:r>
              <a:rPr kumimoji="0" lang="es-CO" sz="12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“Comprenden los aspectos del entorno familiar, social y económico del trabajador. A su vez, abarca las condiciones del lugar de vivienda, que pueden influir en la salud y bienestar en la salud y bienestar del individuo</a:t>
            </a:r>
            <a:r>
              <a:rPr kumimoji="0" lang="es-CO" sz="1000" b="0" i="1"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es-CO" sz="1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(Ministerio de Protección, 2010)</a:t>
            </a:r>
            <a:endParaRPr kumimoji="0" lang="es-CO"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27" name="Picture 11"/>
          <p:cNvPicPr>
            <a:picLocks noChangeAspect="1" noChangeArrowheads="1"/>
          </p:cNvPicPr>
          <p:nvPr/>
        </p:nvPicPr>
        <p:blipFill>
          <a:blip r:embed="rId3"/>
          <a:srcRect/>
          <a:stretch>
            <a:fillRect/>
          </a:stretch>
        </p:blipFill>
        <p:spPr bwMode="auto">
          <a:xfrm>
            <a:off x="1071538" y="2643182"/>
            <a:ext cx="7572428" cy="2419360"/>
          </a:xfrm>
          <a:prstGeom prst="rect">
            <a:avLst/>
          </a:prstGeom>
          <a:noFill/>
          <a:ln w="9525">
            <a:noFill/>
            <a:miter lim="800000"/>
            <a:headEnd/>
            <a:tailEnd/>
          </a:ln>
          <a:effectLst/>
        </p:spPr>
      </p:pic>
      <p:pic>
        <p:nvPicPr>
          <p:cNvPr id="60428" name="Picture 12"/>
          <p:cNvPicPr>
            <a:picLocks noChangeAspect="1" noChangeArrowheads="1"/>
          </p:cNvPicPr>
          <p:nvPr/>
        </p:nvPicPr>
        <p:blipFill>
          <a:blip r:embed="rId4"/>
          <a:srcRect/>
          <a:stretch>
            <a:fillRect/>
          </a:stretch>
        </p:blipFill>
        <p:spPr bwMode="auto">
          <a:xfrm>
            <a:off x="1357290" y="5000636"/>
            <a:ext cx="5438775" cy="695325"/>
          </a:xfrm>
          <a:prstGeom prst="rect">
            <a:avLst/>
          </a:prstGeom>
          <a:noFill/>
          <a:ln w="9525">
            <a:noFill/>
            <a:miter lim="800000"/>
            <a:headEnd/>
            <a:tailEnd/>
          </a:ln>
          <a:effectLst/>
        </p:spPr>
      </p:pic>
      <p:sp>
        <p:nvSpPr>
          <p:cNvPr id="60429" name="Rectangle 13"/>
          <p:cNvSpPr>
            <a:spLocks noChangeArrowheads="1"/>
          </p:cNvSpPr>
          <p:nvPr/>
        </p:nvSpPr>
        <p:spPr bwMode="auto">
          <a:xfrm>
            <a:off x="-214346" y="557214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4248150" algn="l"/>
              </a:tabLst>
            </a:pPr>
            <a:r>
              <a:rPr kumimoji="0" lang="es-CO" sz="1000" b="0" i="1" u="sng" strike="noStrike" cap="none" normalizeH="0" baseline="0" dirty="0" smtClean="0">
                <a:ln>
                  <a:noFill/>
                </a:ln>
                <a:solidFill>
                  <a:schemeClr val="tx1"/>
                </a:solidFill>
                <a:effectLst/>
                <a:latin typeface="Gill Sans MT" pitchFamily="34" charset="0"/>
                <a:ea typeface="Calibri" pitchFamily="34" charset="0"/>
                <a:cs typeface="Calibri" pitchFamily="34" charset="0"/>
              </a:rPr>
              <a:t>Tomado del Art</a:t>
            </a:r>
            <a:r>
              <a:rPr kumimoji="0" lang="es-CO" sz="1000" b="0" i="1" u="sng" strike="noStrike" cap="none" normalizeH="0" baseline="0" dirty="0" smtClean="0">
                <a:ln>
                  <a:noFill/>
                </a:ln>
                <a:solidFill>
                  <a:schemeClr val="tx1"/>
                </a:solidFill>
                <a:effectLst/>
                <a:latin typeface="Calibri"/>
                <a:ea typeface="Calibri" pitchFamily="34" charset="0"/>
                <a:cs typeface="Calibri" pitchFamily="34" charset="0"/>
              </a:rPr>
              <a:t>í</a:t>
            </a:r>
            <a:r>
              <a:rPr kumimoji="0" lang="es-CO" sz="1000" b="0" i="1" u="sng" strike="noStrike" cap="none" normalizeH="0" baseline="0" dirty="0" smtClean="0">
                <a:ln>
                  <a:noFill/>
                </a:ln>
                <a:solidFill>
                  <a:schemeClr val="tx1"/>
                </a:solidFill>
                <a:effectLst/>
                <a:latin typeface="Gill Sans MT" pitchFamily="34" charset="0"/>
                <a:ea typeface="Calibri" pitchFamily="34" charset="0"/>
                <a:cs typeface="Calibri" pitchFamily="34" charset="0"/>
              </a:rPr>
              <a:t>culo 7 de la Resoluci</a:t>
            </a:r>
            <a:r>
              <a:rPr kumimoji="0" lang="es-CO" sz="1000" b="0" i="1" u="sng" strike="noStrike" cap="none" normalizeH="0" baseline="0" dirty="0" smtClean="0">
                <a:ln>
                  <a:noFill/>
                </a:ln>
                <a:solidFill>
                  <a:schemeClr val="tx1"/>
                </a:solidFill>
                <a:effectLst/>
                <a:latin typeface="Calibri"/>
                <a:ea typeface="Calibri" pitchFamily="34" charset="0"/>
                <a:cs typeface="Calibri" pitchFamily="34" charset="0"/>
              </a:rPr>
              <a:t>ó</a:t>
            </a:r>
            <a:r>
              <a:rPr kumimoji="0" lang="es-CO" sz="1000" b="0" i="1" u="sng" strike="noStrike" cap="none" normalizeH="0" baseline="0" dirty="0" smtClean="0">
                <a:ln>
                  <a:noFill/>
                </a:ln>
                <a:solidFill>
                  <a:schemeClr val="tx1"/>
                </a:solidFill>
                <a:effectLst/>
                <a:latin typeface="Gill Sans MT" pitchFamily="34" charset="0"/>
                <a:ea typeface="Calibri" pitchFamily="34" charset="0"/>
                <a:cs typeface="Calibri" pitchFamily="34" charset="0"/>
              </a:rPr>
              <a:t>n 2646 de 2008</a:t>
            </a: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928662" y="1000108"/>
            <a:ext cx="2857520" cy="428628"/>
          </a:xfrm>
          <a:prstGeom prst="rect">
            <a:avLst/>
          </a:prstGeom>
          <a:noFill/>
          <a:ln w="9525">
            <a:noFill/>
            <a:miter lim="800000"/>
            <a:headEnd/>
            <a:tailEnd/>
          </a:ln>
        </p:spPr>
      </p:pic>
      <p:sp>
        <p:nvSpPr>
          <p:cNvPr id="61441" name="Rectangle 1"/>
          <p:cNvSpPr>
            <a:spLocks noChangeArrowheads="1"/>
          </p:cNvSpPr>
          <p:nvPr/>
        </p:nvSpPr>
        <p:spPr bwMode="auto">
          <a:xfrm>
            <a:off x="500034" y="1643050"/>
            <a:ext cx="807249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248150" algn="l"/>
              </a:tabLst>
            </a:pPr>
            <a:r>
              <a:rPr kumimoji="0" lang="es-CO" sz="1200" b="0" i="1" u="sng" strike="noStrike" cap="none" normalizeH="0" baseline="0" dirty="0" smtClean="0">
                <a:ln>
                  <a:noFill/>
                </a:ln>
                <a:solidFill>
                  <a:schemeClr val="tx1"/>
                </a:solidFill>
                <a:effectLst/>
                <a:latin typeface="Calibri" pitchFamily="34" charset="0"/>
                <a:ea typeface="Calibri" pitchFamily="34" charset="0"/>
                <a:cs typeface="Calibri" pitchFamily="34" charset="0"/>
              </a:rPr>
              <a:t>Los factores psicosociales individuales que deben ser identificados y evaluados por el empleador</a:t>
            </a:r>
            <a:r>
              <a:rPr kumimoji="0" lang="es-CO" sz="1200" b="0" i="1" u="sng" strike="noStrike" cap="none" normalizeH="0" baseline="0" dirty="0" smtClean="0">
                <a:ln>
                  <a:noFill/>
                </a:ln>
                <a:solidFill>
                  <a:schemeClr val="tx1"/>
                </a:solidFill>
                <a:effectLst/>
                <a:latin typeface="Calibri" pitchFamily="34" charset="0"/>
                <a:ea typeface="Times New Roman" pitchFamily="18" charset="0"/>
                <a:cs typeface="Calibri" pitchFamily="34" charset="0"/>
              </a:rPr>
              <a:t> deben contar como mínimo</a:t>
            </a:r>
            <a:r>
              <a:rPr kumimoji="0" lang="es-CO" sz="1200" b="0" i="1" u="sng" strike="noStrike" cap="none" normalizeH="0" baseline="0" dirty="0" smtClean="0">
                <a:ln>
                  <a:noFill/>
                </a:ln>
                <a:solidFill>
                  <a:schemeClr val="tx1"/>
                </a:solidFill>
                <a:effectLst/>
                <a:latin typeface="Calibri" pitchFamily="34" charset="0"/>
                <a:ea typeface="Calibri" pitchFamily="34" charset="0"/>
                <a:cs typeface="Calibri" pitchFamily="34" charset="0"/>
              </a:rPr>
              <a:t> con la siguiente información:</a:t>
            </a:r>
            <a:endParaRPr kumimoji="0" lang="es-CO"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42" name="Picture 2"/>
          <p:cNvPicPr>
            <a:picLocks noChangeAspect="1" noChangeArrowheads="1"/>
          </p:cNvPicPr>
          <p:nvPr/>
        </p:nvPicPr>
        <p:blipFill>
          <a:blip r:embed="rId3"/>
          <a:srcRect/>
          <a:stretch>
            <a:fillRect/>
          </a:stretch>
        </p:blipFill>
        <p:spPr bwMode="auto">
          <a:xfrm>
            <a:off x="714348" y="2285992"/>
            <a:ext cx="7781925" cy="2214578"/>
          </a:xfrm>
          <a:prstGeom prst="rect">
            <a:avLst/>
          </a:prstGeom>
          <a:noFill/>
          <a:ln w="9525">
            <a:noFill/>
            <a:miter lim="800000"/>
            <a:headEnd/>
            <a:tailEnd/>
          </a:ln>
          <a:effectLst/>
        </p:spPr>
      </p:pic>
      <p:pic>
        <p:nvPicPr>
          <p:cNvPr id="61443" name="Picture 3"/>
          <p:cNvPicPr>
            <a:picLocks noChangeAspect="1" noChangeArrowheads="1"/>
          </p:cNvPicPr>
          <p:nvPr/>
        </p:nvPicPr>
        <p:blipFill>
          <a:blip r:embed="rId4"/>
          <a:srcRect/>
          <a:stretch>
            <a:fillRect/>
          </a:stretch>
        </p:blipFill>
        <p:spPr bwMode="auto">
          <a:xfrm>
            <a:off x="1785918" y="4857760"/>
            <a:ext cx="4257675" cy="704850"/>
          </a:xfrm>
          <a:prstGeom prst="rect">
            <a:avLst/>
          </a:prstGeom>
          <a:noFill/>
          <a:ln w="9525">
            <a:noFill/>
            <a:miter lim="800000"/>
            <a:headEnd/>
            <a:tailEnd/>
          </a:ln>
          <a:effectLst/>
        </p:spPr>
      </p:pic>
      <p:sp>
        <p:nvSpPr>
          <p:cNvPr id="61444" name="Rectangle 4"/>
          <p:cNvSpPr>
            <a:spLocks noChangeArrowheads="1"/>
          </p:cNvSpPr>
          <p:nvPr/>
        </p:nvSpPr>
        <p:spPr bwMode="auto">
          <a:xfrm>
            <a:off x="-214346" y="535782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4248150" algn="l"/>
              </a:tabLst>
            </a:pPr>
            <a:r>
              <a:rPr kumimoji="0" lang="es-CO" sz="1000" b="0" i="1" u="sng" strike="noStrike" cap="none" normalizeH="0" baseline="0" dirty="0" smtClean="0">
                <a:ln>
                  <a:noFill/>
                </a:ln>
                <a:solidFill>
                  <a:schemeClr val="tx1"/>
                </a:solidFill>
                <a:effectLst/>
                <a:latin typeface="Gill Sans MT" pitchFamily="34" charset="0"/>
                <a:ea typeface="Calibri" pitchFamily="34" charset="0"/>
                <a:cs typeface="Calibri" pitchFamily="34" charset="0"/>
              </a:rPr>
              <a:t>Tomado del Art</a:t>
            </a:r>
            <a:r>
              <a:rPr kumimoji="0" lang="es-CO" sz="1000" b="0" i="1" u="sng" strike="noStrike" cap="none" normalizeH="0" baseline="0" dirty="0" smtClean="0">
                <a:ln>
                  <a:noFill/>
                </a:ln>
                <a:solidFill>
                  <a:schemeClr val="tx1"/>
                </a:solidFill>
                <a:effectLst/>
                <a:latin typeface="Calibri"/>
                <a:ea typeface="Calibri" pitchFamily="34" charset="0"/>
                <a:cs typeface="Calibri" pitchFamily="34" charset="0"/>
              </a:rPr>
              <a:t>í</a:t>
            </a:r>
            <a:r>
              <a:rPr kumimoji="0" lang="es-CO" sz="1000" b="0" i="1" u="sng" strike="noStrike" cap="none" normalizeH="0" baseline="0" dirty="0" smtClean="0">
                <a:ln>
                  <a:noFill/>
                </a:ln>
                <a:solidFill>
                  <a:schemeClr val="tx1"/>
                </a:solidFill>
                <a:effectLst/>
                <a:latin typeface="Gill Sans MT" pitchFamily="34" charset="0"/>
                <a:ea typeface="Calibri" pitchFamily="34" charset="0"/>
                <a:cs typeface="Calibri" pitchFamily="34" charset="0"/>
              </a:rPr>
              <a:t>culo 8 de la Resoluci</a:t>
            </a:r>
            <a:r>
              <a:rPr kumimoji="0" lang="es-CO" sz="1000" b="0" i="1" u="sng" strike="noStrike" cap="none" normalizeH="0" baseline="0" dirty="0" smtClean="0">
                <a:ln>
                  <a:noFill/>
                </a:ln>
                <a:solidFill>
                  <a:schemeClr val="tx1"/>
                </a:solidFill>
                <a:effectLst/>
                <a:latin typeface="Calibri"/>
                <a:ea typeface="Calibri" pitchFamily="34" charset="0"/>
                <a:cs typeface="Calibri" pitchFamily="34" charset="0"/>
              </a:rPr>
              <a:t>ó</a:t>
            </a:r>
            <a:r>
              <a:rPr kumimoji="0" lang="es-CO" sz="1000" b="0" i="1" u="sng" strike="noStrike" cap="none" normalizeH="0" baseline="0" dirty="0" smtClean="0">
                <a:ln>
                  <a:noFill/>
                </a:ln>
                <a:solidFill>
                  <a:schemeClr val="tx1"/>
                </a:solidFill>
                <a:effectLst/>
                <a:latin typeface="Gill Sans MT" pitchFamily="34" charset="0"/>
                <a:ea typeface="Calibri" pitchFamily="34" charset="0"/>
                <a:cs typeface="Calibri" pitchFamily="34" charset="0"/>
              </a:rPr>
              <a:t>n 2646 de 2008</a:t>
            </a: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571472" y="857232"/>
            <a:ext cx="6296048" cy="1090617"/>
          </a:xfrm>
          <a:prstGeom prst="rect">
            <a:avLst/>
          </a:prstGeom>
          <a:noFill/>
          <a:ln w="9525">
            <a:noFill/>
            <a:miter lim="800000"/>
            <a:headEnd/>
            <a:tailEnd/>
          </a:ln>
        </p:spPr>
      </p:pic>
      <p:pic>
        <p:nvPicPr>
          <p:cNvPr id="63491" name="Picture 3"/>
          <p:cNvPicPr>
            <a:picLocks noChangeAspect="1" noChangeArrowheads="1"/>
          </p:cNvPicPr>
          <p:nvPr/>
        </p:nvPicPr>
        <p:blipFill>
          <a:blip r:embed="rId3"/>
          <a:srcRect/>
          <a:stretch>
            <a:fillRect/>
          </a:stretch>
        </p:blipFill>
        <p:spPr bwMode="auto">
          <a:xfrm>
            <a:off x="500034" y="2071678"/>
            <a:ext cx="8039100" cy="3338526"/>
          </a:xfrm>
          <a:prstGeom prst="rect">
            <a:avLst/>
          </a:prstGeom>
          <a:noFill/>
          <a:ln w="9525">
            <a:noFill/>
            <a:miter lim="800000"/>
            <a:headEnd/>
            <a:tailEnd/>
          </a:ln>
          <a:effectLst/>
        </p:spPr>
      </p:pic>
      <p:sp>
        <p:nvSpPr>
          <p:cNvPr id="63492" name="Rectangle 4"/>
          <p:cNvSpPr>
            <a:spLocks noChangeArrowheads="1"/>
          </p:cNvSpPr>
          <p:nvPr/>
        </p:nvSpPr>
        <p:spPr bwMode="auto">
          <a:xfrm>
            <a:off x="-500098" y="528638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4248150" algn="l"/>
              </a:tabLst>
            </a:pPr>
            <a:r>
              <a:rPr kumimoji="0" lang="es-CO" sz="1000" b="0" i="1" u="sng" strike="noStrike" cap="none" normalizeH="0" baseline="0" dirty="0" smtClean="0">
                <a:ln>
                  <a:noFill/>
                </a:ln>
                <a:solidFill>
                  <a:schemeClr val="tx1"/>
                </a:solidFill>
                <a:effectLst/>
                <a:latin typeface="Gill Sans MT" pitchFamily="34" charset="0"/>
                <a:ea typeface="Calibri" pitchFamily="34" charset="0"/>
                <a:cs typeface="Calibri" pitchFamily="34" charset="0"/>
              </a:rPr>
              <a:t>Tomado del Art</a:t>
            </a:r>
            <a:r>
              <a:rPr kumimoji="0" lang="es-CO" sz="1000" b="0" i="1" u="sng" strike="noStrike" cap="none" normalizeH="0" baseline="0" dirty="0" smtClean="0">
                <a:ln>
                  <a:noFill/>
                </a:ln>
                <a:solidFill>
                  <a:schemeClr val="tx1"/>
                </a:solidFill>
                <a:effectLst/>
                <a:latin typeface="Calibri"/>
                <a:ea typeface="Calibri" pitchFamily="34" charset="0"/>
                <a:cs typeface="Calibri" pitchFamily="34" charset="0"/>
              </a:rPr>
              <a:t>í</a:t>
            </a:r>
            <a:r>
              <a:rPr kumimoji="0" lang="es-CO" sz="1000" b="0" i="1" u="sng" strike="noStrike" cap="none" normalizeH="0" baseline="0" dirty="0" smtClean="0">
                <a:ln>
                  <a:noFill/>
                </a:ln>
                <a:solidFill>
                  <a:schemeClr val="tx1"/>
                </a:solidFill>
                <a:effectLst/>
                <a:latin typeface="Gill Sans MT" pitchFamily="34" charset="0"/>
                <a:ea typeface="Calibri" pitchFamily="34" charset="0"/>
                <a:cs typeface="Calibri" pitchFamily="34" charset="0"/>
              </a:rPr>
              <a:t>culo 9 de la Resoluci</a:t>
            </a:r>
            <a:r>
              <a:rPr kumimoji="0" lang="es-CO" sz="1000" b="0" i="1" u="sng" strike="noStrike" cap="none" normalizeH="0" baseline="0" dirty="0" smtClean="0">
                <a:ln>
                  <a:noFill/>
                </a:ln>
                <a:solidFill>
                  <a:schemeClr val="tx1"/>
                </a:solidFill>
                <a:effectLst/>
                <a:latin typeface="Calibri"/>
                <a:ea typeface="Calibri" pitchFamily="34" charset="0"/>
                <a:cs typeface="Calibri" pitchFamily="34" charset="0"/>
              </a:rPr>
              <a:t>ó</a:t>
            </a:r>
            <a:r>
              <a:rPr kumimoji="0" lang="es-CO" sz="1000" b="0" i="1" u="sng" strike="noStrike" cap="none" normalizeH="0" baseline="0" dirty="0" smtClean="0">
                <a:ln>
                  <a:noFill/>
                </a:ln>
                <a:solidFill>
                  <a:schemeClr val="tx1"/>
                </a:solidFill>
                <a:effectLst/>
                <a:latin typeface="Gill Sans MT" pitchFamily="34" charset="0"/>
                <a:ea typeface="Calibri" pitchFamily="34" charset="0"/>
                <a:cs typeface="Calibri" pitchFamily="34" charset="0"/>
              </a:rPr>
              <a:t>n 2646 de 2008</a:t>
            </a: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71604" y="2214554"/>
            <a:ext cx="6643734" cy="1357321"/>
          </a:xfrm>
          <a:prstGeom prst="rect">
            <a:avLst/>
          </a:prstGeom>
          <a:pattFill prst="pct5">
            <a:fgClr>
              <a:schemeClr val="accent1"/>
            </a:fgClr>
            <a:bgClr>
              <a:schemeClr val="bg1"/>
            </a:bgClr>
          </a:patt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solidFill>
                <a:srgbClr val="002060"/>
              </a:solidFill>
            </a:endParaRPr>
          </a:p>
        </p:txBody>
      </p:sp>
      <p:sp>
        <p:nvSpPr>
          <p:cNvPr id="5" name="5 Rectángulo"/>
          <p:cNvSpPr/>
          <p:nvPr/>
        </p:nvSpPr>
        <p:spPr>
          <a:xfrm>
            <a:off x="1714480" y="4429132"/>
            <a:ext cx="6500858" cy="928694"/>
          </a:xfrm>
          <a:prstGeom prst="rect">
            <a:avLst/>
          </a:prstGeom>
          <a:pattFill prst="pct5">
            <a:fgClr>
              <a:schemeClr val="accent1"/>
            </a:fgClr>
            <a:bgClr>
              <a:schemeClr val="bg1"/>
            </a:bgClr>
          </a:patt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6" name="Cuadro de texto 2"/>
          <p:cNvSpPr txBox="1">
            <a:spLocks noChangeArrowheads="1"/>
          </p:cNvSpPr>
          <p:nvPr/>
        </p:nvSpPr>
        <p:spPr bwMode="auto">
          <a:xfrm>
            <a:off x="428596" y="1643050"/>
            <a:ext cx="8001056" cy="400110"/>
          </a:xfrm>
          <a:prstGeom prst="rect">
            <a:avLst/>
          </a:prstGeom>
          <a:noFill/>
          <a:ln w="9525">
            <a:noFill/>
            <a:miter lim="800000"/>
            <a:headEnd/>
            <a:tailEnd/>
          </a:ln>
        </p:spPr>
        <p:txBody>
          <a:bodyPr rot="0" vert="horz" wrap="square" lIns="91440" tIns="45720" rIns="91440" bIns="45720" anchor="t" anchorCtr="0">
            <a:spAutoFit/>
          </a:bodyPr>
          <a:lstStyle/>
          <a:p>
            <a:pPr algn="ctr" eaLnBrk="0" fontAlgn="base" hangingPunct="0">
              <a:spcBef>
                <a:spcPct val="0"/>
              </a:spcBef>
              <a:spcAft>
                <a:spcPct val="0"/>
              </a:spcAft>
            </a:pPr>
            <a:r>
              <a:rPr lang="es-CO" sz="20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Objetivo general del contenido técnico en seguridad y salud en el trabajo </a:t>
            </a:r>
          </a:p>
        </p:txBody>
      </p:sp>
      <p:sp>
        <p:nvSpPr>
          <p:cNvPr id="7" name="Cuadro de texto 2"/>
          <p:cNvSpPr txBox="1">
            <a:spLocks noChangeArrowheads="1"/>
          </p:cNvSpPr>
          <p:nvPr/>
        </p:nvSpPr>
        <p:spPr bwMode="auto">
          <a:xfrm>
            <a:off x="500034" y="3786190"/>
            <a:ext cx="3821771" cy="446276"/>
          </a:xfrm>
          <a:prstGeom prst="rect">
            <a:avLst/>
          </a:prstGeom>
          <a:noFill/>
          <a:ln w="9525">
            <a:noFill/>
            <a:miter lim="800000"/>
            <a:headEnd/>
            <a:tailEnd/>
          </a:ln>
        </p:spPr>
        <p:txBody>
          <a:bodyPr rot="0" vert="horz" wrap="square" lIns="91440" tIns="45720" rIns="91440" bIns="45720" anchor="t" anchorCtr="0">
            <a:spAutoFit/>
          </a:bodyPr>
          <a:lstStyle/>
          <a:p>
            <a:pPr algn="ctr" eaLnBrk="0" fontAlgn="base" hangingPunct="0">
              <a:lnSpc>
                <a:spcPct val="115000"/>
              </a:lnSpc>
              <a:spcBef>
                <a:spcPct val="0"/>
              </a:spcBef>
              <a:spcAft>
                <a:spcPct val="0"/>
              </a:spcAft>
            </a:pPr>
            <a:r>
              <a:rPr lang="es-CO" sz="20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Objetivo general del cuidado</a:t>
            </a:r>
          </a:p>
        </p:txBody>
      </p:sp>
      <p:sp>
        <p:nvSpPr>
          <p:cNvPr id="8" name="Cuadro de texto 2"/>
          <p:cNvSpPr txBox="1">
            <a:spLocks noChangeArrowheads="1"/>
          </p:cNvSpPr>
          <p:nvPr/>
        </p:nvSpPr>
        <p:spPr bwMode="auto">
          <a:xfrm>
            <a:off x="1857356" y="2143116"/>
            <a:ext cx="6380429" cy="93154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CO" dirty="0">
                <a:solidFill>
                  <a:srgbClr val="4F6228"/>
                </a:solidFill>
                <a:effectLst/>
                <a:latin typeface="Calibri" panose="020F0502020204030204" pitchFamily="34" charset="0"/>
                <a:ea typeface="Calibri" panose="020F0502020204030204" pitchFamily="34" charset="0"/>
                <a:cs typeface="Times New Roman" panose="02020603050405020304" pitchFamily="18" charset="0"/>
              </a:rPr>
              <a:t>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s-CO" dirty="0" smtClean="0"/>
              <a:t>Apropiar al estudiante con </a:t>
            </a:r>
            <a:r>
              <a:rPr lang="es-CO" dirty="0" smtClean="0">
                <a:effectLst>
                  <a:outerShdw blurRad="38100" dist="38100" dir="2700000" algn="tl">
                    <a:srgbClr val="000000">
                      <a:alpha val="43137"/>
                    </a:srgbClr>
                  </a:outerShdw>
                </a:effectLst>
              </a:rPr>
              <a:t>herramientas técnicas acordes a la resolución 2646 de 2008 </a:t>
            </a:r>
            <a:r>
              <a:rPr lang="es-CO" dirty="0" smtClean="0"/>
              <a:t>que le permitan conocer  los mecanismos definidos en Colombia  para la identificación, evaluación, prevención,  intervención y monitoreo permanente de los factores de riesgo psicosocial en el trabajo.</a:t>
            </a:r>
            <a:endParaRPr lang="es-CO" dirty="0"/>
          </a:p>
        </p:txBody>
      </p:sp>
      <p:sp>
        <p:nvSpPr>
          <p:cNvPr id="9" name="Cuadro de texto 2"/>
          <p:cNvSpPr txBox="1">
            <a:spLocks noChangeArrowheads="1"/>
          </p:cNvSpPr>
          <p:nvPr/>
        </p:nvSpPr>
        <p:spPr bwMode="auto">
          <a:xfrm>
            <a:off x="1857356" y="4214818"/>
            <a:ext cx="6072230" cy="93154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es-ES"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 </a:t>
            </a:r>
            <a:endParaRPr lang="es-CO"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S" dirty="0"/>
              <a:t>Potencializar habilidades  del cuidado para generar hábitos  que promuevan la preservación y conservación de la vida.</a:t>
            </a:r>
            <a:endParaRPr lang="es-CO" dirty="0"/>
          </a:p>
          <a:p>
            <a:pPr algn="ctr">
              <a:lnSpc>
                <a:spcPct val="115000"/>
              </a:lnSpc>
              <a:spcAft>
                <a:spcPts val="1000"/>
              </a:spcAft>
            </a:pPr>
            <a:r>
              <a:rPr lang="es-CO" b="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7"/>
          <p:cNvSpPr>
            <a:spLocks noChangeArrowheads="1"/>
          </p:cNvSpPr>
          <p:nvPr/>
        </p:nvSpPr>
        <p:spPr bwMode="auto">
          <a:xfrm>
            <a:off x="357158" y="785794"/>
            <a:ext cx="432362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sz="3200" u="none" strike="noStrike" cap="none" normalizeH="0" baseline="0" dirty="0" smtClean="0">
                <a:ln>
                  <a:noFill/>
                </a:ln>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Objetivos</a:t>
            </a:r>
            <a:r>
              <a:rPr kumimoji="0" lang="es-CO" sz="3200" u="none" strike="noStrike" cap="none" normalizeH="0" dirty="0" smtClean="0">
                <a:ln>
                  <a:noFill/>
                </a:ln>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de aprendizaje</a:t>
            </a:r>
            <a:endParaRPr kumimoji="0" lang="es-CO" sz="3200" u="none" strike="noStrike" cap="none" normalizeH="0" baseline="0" dirty="0" smtClean="0">
              <a:ln>
                <a:noFill/>
              </a:ln>
              <a:solidFill>
                <a:schemeClr val="tx1"/>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sz="3600" b="0" u="none" strike="noStrike" cap="none" normalizeH="0" baseline="0" dirty="0" smtClean="0">
              <a:ln>
                <a:noFill/>
              </a:ln>
              <a:solidFill>
                <a:schemeClr val="bg1"/>
              </a:solidFill>
              <a:effectLst/>
              <a:latin typeface="Arial" panose="020B0604020202020204" pitchFamily="34" charset="0"/>
            </a:endParaRPr>
          </a:p>
        </p:txBody>
      </p:sp>
      <p:sp>
        <p:nvSpPr>
          <p:cNvPr id="11" name="Rectangle 12"/>
          <p:cNvSpPr>
            <a:spLocks noChangeArrowheads="1"/>
          </p:cNvSpPr>
          <p:nvPr/>
        </p:nvSpPr>
        <p:spPr bwMode="auto">
          <a:xfrm>
            <a:off x="0" y="50004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2430372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sz="2400" dirty="0"/>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0" name="Rectangle 4"/>
          <p:cNvSpPr>
            <a:spLocks noChangeArrowheads="1"/>
          </p:cNvSpPr>
          <p:nvPr/>
        </p:nvSpPr>
        <p:spPr bwMode="auto">
          <a:xfrm>
            <a:off x="500034" y="1357298"/>
            <a:ext cx="21431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CONCLUSIONES</a:t>
            </a:r>
            <a:endParaRPr kumimoji="0" lang="es-CO" sz="180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3" name="CuadroTexto 2"/>
          <p:cNvSpPr txBox="1"/>
          <p:nvPr/>
        </p:nvSpPr>
        <p:spPr>
          <a:xfrm>
            <a:off x="504989" y="2114042"/>
            <a:ext cx="7942997" cy="1600438"/>
          </a:xfrm>
          <a:prstGeom prst="rect">
            <a:avLst/>
          </a:prstGeom>
          <a:noFill/>
          <a:ln>
            <a:solidFill>
              <a:schemeClr val="accent1"/>
            </a:solidFill>
          </a:ln>
        </p:spPr>
        <p:txBody>
          <a:bodyPr wrap="square" rtlCol="0">
            <a:spAutoFit/>
          </a:bodyPr>
          <a:lstStyle/>
          <a:p>
            <a:pPr lvl="0" algn="just"/>
            <a:r>
              <a:rPr lang="es-ES" dirty="0" smtClean="0">
                <a:latin typeface="Calibri" pitchFamily="34" charset="0"/>
                <a:cs typeface="Calibri" pitchFamily="34" charset="0"/>
              </a:rPr>
              <a:t>Reconocer los factores psicosociales como elementos activos que se encuentran en todos los entornos, y que tiene una gran capacidad de impactar positiva o negativamente la salud y la seguridad de los trabajadores, permite que al interior de las organizaciones se cree la necesidad de generar mecanismos que fortalezcan los factores protectores y ayuden a controlar las condiciones de riesgo. Es importante resaltar que aunque el diagnostico de factores psicosociales debe ser realizado por  un experto </a:t>
            </a:r>
            <a:r>
              <a:rPr lang="es-ES" i="1" dirty="0" smtClean="0">
                <a:latin typeface="Calibri" pitchFamily="34" charset="0"/>
                <a:cs typeface="Calibri" pitchFamily="34" charset="0"/>
              </a:rPr>
              <a:t>(psicólogo especialista en salud ocupacional) </a:t>
            </a:r>
            <a:r>
              <a:rPr lang="es-ES" dirty="0" smtClean="0">
                <a:latin typeface="Calibri" pitchFamily="34" charset="0"/>
                <a:cs typeface="Calibri" pitchFamily="34" charset="0"/>
              </a:rPr>
              <a:t>según lineamientos de ley, </a:t>
            </a:r>
            <a:r>
              <a:rPr lang="es-ES"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la gestión de los factores psicosociales  es una responsabilidad que debe ser asumida por cada uno de los trabajadores de la organización</a:t>
            </a:r>
            <a:r>
              <a:rPr lang="es-ES" dirty="0" smtClean="0">
                <a:latin typeface="Calibri" pitchFamily="34" charset="0"/>
                <a:cs typeface="Calibri" pitchFamily="34" charset="0"/>
              </a:rPr>
              <a:t>.</a:t>
            </a:r>
            <a:endParaRPr lang="es-CO" dirty="0" smtClean="0">
              <a:latin typeface="Calibri" pitchFamily="34" charset="0"/>
              <a:cs typeface="Calibri" pitchFamily="34" charset="0"/>
            </a:endParaRPr>
          </a:p>
        </p:txBody>
      </p:sp>
      <p:sp>
        <p:nvSpPr>
          <p:cNvPr id="12" name="CuadroTexto 11"/>
          <p:cNvSpPr txBox="1"/>
          <p:nvPr/>
        </p:nvSpPr>
        <p:spPr>
          <a:xfrm>
            <a:off x="642910" y="4143380"/>
            <a:ext cx="8226167" cy="707886"/>
          </a:xfrm>
          <a:prstGeom prst="rect">
            <a:avLst/>
          </a:prstGeom>
          <a:noFill/>
          <a:ln>
            <a:solidFill>
              <a:schemeClr val="accent1"/>
            </a:solidFill>
          </a:ln>
        </p:spPr>
        <p:txBody>
          <a:bodyPr wrap="square" rtlCol="0">
            <a:spAutoFit/>
          </a:bodyPr>
          <a:lstStyle/>
          <a:p>
            <a:pPr algn="ctr"/>
            <a:r>
              <a:rPr lang="es-ES" sz="2000" i="1" dirty="0">
                <a:solidFill>
                  <a:srgbClr val="0070C0"/>
                </a:solidFill>
                <a:effectLst>
                  <a:outerShdw blurRad="38100" dist="38100" dir="2700000" algn="tl">
                    <a:srgbClr val="000000">
                      <a:alpha val="43137"/>
                    </a:srgbClr>
                  </a:outerShdw>
                </a:effectLst>
                <a:latin typeface="Calibri" pitchFamily="34" charset="0"/>
                <a:cs typeface="Calibri" pitchFamily="34" charset="0"/>
              </a:rPr>
              <a:t>Ahora estas en capacidad de continuar el recorrido para el momento </a:t>
            </a:r>
            <a:r>
              <a:rPr lang="es-ES" sz="2000" i="1" dirty="0" smtClean="0">
                <a:solidFill>
                  <a:srgbClr val="0070C0"/>
                </a:solidFill>
                <a:effectLst>
                  <a:outerShdw blurRad="38100" dist="38100" dir="2700000" algn="tl">
                    <a:srgbClr val="000000">
                      <a:alpha val="43137"/>
                    </a:srgbClr>
                  </a:outerShdw>
                </a:effectLst>
                <a:latin typeface="Calibri" pitchFamily="34" charset="0"/>
                <a:cs typeface="Calibri" pitchFamily="34" charset="0"/>
              </a:rPr>
              <a:t>4  </a:t>
            </a:r>
            <a:r>
              <a:rPr lang="es-ES" sz="2000" i="1" dirty="0">
                <a:solidFill>
                  <a:srgbClr val="0070C0"/>
                </a:solidFill>
                <a:effectLst>
                  <a:outerShdw blurRad="38100" dist="38100" dir="2700000" algn="tl">
                    <a:srgbClr val="000000">
                      <a:alpha val="43137"/>
                    </a:srgbClr>
                  </a:outerShdw>
                </a:effectLst>
                <a:latin typeface="Calibri" pitchFamily="34" charset="0"/>
                <a:cs typeface="Calibri" pitchFamily="34" charset="0"/>
              </a:rPr>
              <a:t>“cuidado </a:t>
            </a:r>
            <a:r>
              <a:rPr lang="es-ES" sz="2000" i="1" dirty="0" smtClean="0">
                <a:solidFill>
                  <a:srgbClr val="0070C0"/>
                </a:solidFill>
                <a:effectLst>
                  <a:outerShdw blurRad="38100" dist="38100" dir="2700000" algn="tl">
                    <a:srgbClr val="000000">
                      <a:alpha val="43137"/>
                    </a:srgbClr>
                  </a:outerShdw>
                </a:effectLst>
                <a:latin typeface="Calibri" pitchFamily="34" charset="0"/>
                <a:cs typeface="Calibri" pitchFamily="34" charset="0"/>
              </a:rPr>
              <a:t>del otro”</a:t>
            </a:r>
            <a:endParaRPr lang="es-CO" sz="2000" i="1" dirty="0">
              <a:solidFill>
                <a:srgbClr val="0070C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4257102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9" name="Rectángulo 8"/>
          <p:cNvSpPr/>
          <p:nvPr/>
        </p:nvSpPr>
        <p:spPr>
          <a:xfrm>
            <a:off x="571472" y="1071546"/>
            <a:ext cx="3567002" cy="584775"/>
          </a:xfrm>
          <a:prstGeom prst="rect">
            <a:avLst/>
          </a:prstGeom>
        </p:spPr>
        <p:txBody>
          <a:bodyPr wrap="none">
            <a:spAutoFit/>
          </a:bodyPr>
          <a:lstStyle/>
          <a:p>
            <a:pPr eaLnBrk="0" fontAlgn="base" hangingPunct="0">
              <a:spcBef>
                <a:spcPct val="0"/>
              </a:spcBef>
              <a:spcAft>
                <a:spcPct val="0"/>
              </a:spcAft>
            </a:pPr>
            <a:r>
              <a:rPr kumimoji="0" lang="es-CO" sz="3200" b="0" i="0" u="none" strike="noStrike" cap="none" normalizeH="0" baseline="0" dirty="0" smtClean="0">
                <a:ln>
                  <a:noFill/>
                </a:ln>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a:t>
            </a: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Cuidado </a:t>
            </a: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del otro</a:t>
            </a:r>
            <a:endPar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Elipse 9"/>
          <p:cNvSpPr/>
          <p:nvPr/>
        </p:nvSpPr>
        <p:spPr>
          <a:xfrm>
            <a:off x="4286248" y="1000108"/>
            <a:ext cx="666750" cy="746124"/>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2" name="1 Rectángulo"/>
          <p:cNvSpPr/>
          <p:nvPr/>
        </p:nvSpPr>
        <p:spPr>
          <a:xfrm>
            <a:off x="891425" y="2192089"/>
            <a:ext cx="7345017" cy="769441"/>
          </a:xfrm>
          <a:prstGeom prst="rect">
            <a:avLst/>
          </a:prstGeom>
        </p:spPr>
        <p:txBody>
          <a:bodyPr wrap="square">
            <a:spAutoFit/>
          </a:bodyPr>
          <a:lstStyle/>
          <a:p>
            <a:pPr algn="ctr"/>
            <a:r>
              <a:rPr lang="es-ES" sz="1600" i="1" dirty="0" smtClean="0">
                <a:effectLst>
                  <a:outerShdw blurRad="38100" dist="38100" dir="2700000" algn="tl">
                    <a:srgbClr val="000000">
                      <a:alpha val="43137"/>
                    </a:srgbClr>
                  </a:outerShdw>
                </a:effectLst>
                <a:latin typeface="Calibri" pitchFamily="34" charset="0"/>
                <a:cs typeface="Calibri" pitchFamily="34" charset="0"/>
              </a:rPr>
              <a:t>“El cuidado es el fenómeno constitutivo básico de la existencia humana, su asimilación requiere el reconocimiento del otro como un ser humano”</a:t>
            </a:r>
            <a:r>
              <a:rPr lang="es-ES" sz="1600" b="1" i="1" dirty="0" smtClean="0"/>
              <a:t> </a:t>
            </a:r>
            <a:r>
              <a:rPr lang="es-CO" sz="1200" i="1" u="sng" dirty="0" err="1" smtClean="0">
                <a:latin typeface="Calibri" pitchFamily="34" charset="0"/>
                <a:cs typeface="Calibri" pitchFamily="34" charset="0"/>
              </a:rPr>
              <a:t>May</a:t>
            </a:r>
            <a:r>
              <a:rPr lang="es-CO" sz="1200" i="1" u="sng" dirty="0" smtClean="0">
                <a:latin typeface="Calibri" pitchFamily="34" charset="0"/>
                <a:cs typeface="Calibri" pitchFamily="34" charset="0"/>
              </a:rPr>
              <a:t> R.(1969)</a:t>
            </a:r>
            <a:r>
              <a:rPr lang="es-CO" sz="1200" i="1" u="sng" dirty="0" err="1" smtClean="0">
                <a:latin typeface="Calibri" pitchFamily="34" charset="0"/>
                <a:cs typeface="Calibri" pitchFamily="34" charset="0"/>
              </a:rPr>
              <a:t>Love</a:t>
            </a:r>
            <a:r>
              <a:rPr lang="es-CO" sz="1200" i="1" u="sng" dirty="0" smtClean="0">
                <a:latin typeface="Calibri" pitchFamily="34" charset="0"/>
                <a:cs typeface="Calibri" pitchFamily="34" charset="0"/>
              </a:rPr>
              <a:t> and Hill. New York. Recuperado de: http://www.scielo.cl/scielo.php?pid=S1726-569X2007000200003&amp;script=sci_arttext</a:t>
            </a:r>
            <a:endParaRPr lang="es-CO" sz="1200" dirty="0">
              <a:latin typeface="Calibri" pitchFamily="34" charset="0"/>
              <a:cs typeface="Calibri" pitchFamily="34" charset="0"/>
            </a:endParaRPr>
          </a:p>
        </p:txBody>
      </p:sp>
      <p:sp>
        <p:nvSpPr>
          <p:cNvPr id="3" name="Rectangle 2" descr="5%"/>
          <p:cNvSpPr>
            <a:spLocks noChangeArrowheads="1"/>
          </p:cNvSpPr>
          <p:nvPr/>
        </p:nvSpPr>
        <p:spPr bwMode="auto">
          <a:xfrm>
            <a:off x="1363835" y="3532051"/>
            <a:ext cx="6597409" cy="1092959"/>
          </a:xfrm>
          <a:prstGeom prst="rect">
            <a:avLst/>
          </a:prstGeom>
          <a:pattFill prst="pct5">
            <a:fgClr>
              <a:srgbClr val="B7FFD8"/>
            </a:fgClr>
            <a:bgClr>
              <a:srgbClr val="FFFFFF"/>
            </a:bgClr>
          </a:pattFill>
          <a:ln w="25400">
            <a:solidFill>
              <a:srgbClr val="660066"/>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s-CO" sz="1600" dirty="0" smtClean="0">
                <a:effectLst>
                  <a:outerShdw blurRad="38100" dist="38100" dir="2700000" algn="tl">
                    <a:srgbClr val="000000">
                      <a:alpha val="43137"/>
                    </a:srgbClr>
                  </a:outerShdw>
                </a:effectLst>
                <a:latin typeface="Calibri" pitchFamily="34" charset="0"/>
                <a:cs typeface="Arial" pitchFamily="34" charset="0"/>
              </a:rPr>
              <a:t>¿La intervención de factores psicosociales fortalecen las estrategias de relacionamiento?</a:t>
            </a:r>
          </a:p>
        </p:txBody>
      </p:sp>
    </p:spTree>
    <p:extLst>
      <p:ext uri="{BB962C8B-B14F-4D97-AF65-F5344CB8AC3E}">
        <p14:creationId xmlns:p14="http://schemas.microsoft.com/office/powerpoint/2010/main" val="1519637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0" name="Rectángulo 9"/>
          <p:cNvSpPr/>
          <p:nvPr/>
        </p:nvSpPr>
        <p:spPr>
          <a:xfrm>
            <a:off x="1142976" y="1142984"/>
            <a:ext cx="6080511" cy="584775"/>
          </a:xfrm>
          <a:prstGeom prst="rect">
            <a:avLst/>
          </a:prstGeom>
        </p:spPr>
        <p:txBody>
          <a:bodyPr wrap="none">
            <a:spAutoFit/>
          </a:bodyPr>
          <a:lstStyle/>
          <a:p>
            <a:pPr eaLnBrk="0" fontAlgn="base" hangingPunct="0">
              <a:spcBef>
                <a:spcPct val="0"/>
              </a:spcBef>
              <a:spcAft>
                <a:spcPct val="0"/>
              </a:spcAft>
            </a:pPr>
            <a:r>
              <a:rPr kumimoji="0" lang="es-CO"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Contextualización Cuidado del otro</a:t>
            </a:r>
            <a:endPar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1 Rectángulo"/>
          <p:cNvSpPr/>
          <p:nvPr/>
        </p:nvSpPr>
        <p:spPr>
          <a:xfrm>
            <a:off x="642910" y="2357430"/>
            <a:ext cx="7921487" cy="2677656"/>
          </a:xfrm>
          <a:prstGeom prst="rect">
            <a:avLst/>
          </a:prstGeom>
        </p:spPr>
        <p:txBody>
          <a:bodyPr wrap="square">
            <a:spAutoFit/>
          </a:bodyPr>
          <a:lstStyle/>
          <a:p>
            <a:pPr algn="just"/>
            <a:r>
              <a:rPr lang="es-CO" dirty="0" smtClean="0">
                <a:latin typeface="Calibri" pitchFamily="34" charset="0"/>
                <a:cs typeface="Calibri" pitchFamily="34" charset="0"/>
              </a:rPr>
              <a:t>La gestión integral de factores psicosociales  incluye no solo la identificación y evaluación, sino también la generación de planes de </a:t>
            </a:r>
            <a:r>
              <a:rPr lang="es-CO"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intervención que favorezcan la presencia de factores protectores y el control </a:t>
            </a:r>
            <a:r>
              <a:rPr lang="es-CO" dirty="0" smtClean="0">
                <a:latin typeface="Calibri" pitchFamily="34" charset="0"/>
                <a:cs typeface="Calibri" pitchFamily="34" charset="0"/>
              </a:rPr>
              <a:t>de aquellos factores de riesgo psicosociales que de acuerdo a la naturaleza de la impresa sean imposibles de eliminar, fortaleciendo así las estrategias de relacionamiento generadas al interior de la organización tanto entre compañeros de trabajo como con los superiores  y personas objeto de servicio, lo cual favorece el cuidado del otro, entendiendo el  otro no como un ser lejano sino como cada una de las personas con las que el trabajador se relaciona en su día a día.</a:t>
            </a:r>
          </a:p>
          <a:p>
            <a:pPr algn="just"/>
            <a:r>
              <a:rPr lang="es-CO" dirty="0" smtClean="0">
                <a:latin typeface="Calibri" pitchFamily="34" charset="0"/>
                <a:cs typeface="Calibri" pitchFamily="34" charset="0"/>
              </a:rPr>
              <a:t> </a:t>
            </a:r>
          </a:p>
          <a:p>
            <a:pPr algn="just"/>
            <a:r>
              <a:rPr lang="es-CO" dirty="0" smtClean="0">
                <a:latin typeface="Calibri" pitchFamily="34" charset="0"/>
                <a:cs typeface="Calibri" pitchFamily="34" charset="0"/>
              </a:rPr>
              <a:t>La evidencia científica ha soportado que entre </a:t>
            </a:r>
            <a:r>
              <a:rPr lang="es-CO"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más efectiva sea la intervención que se realiza a los factores de riesgo psicosociales y sus efectos, mejor serán las estrategias de relacionamiento generadas al interior de la organización </a:t>
            </a:r>
            <a:r>
              <a:rPr lang="es-CO" dirty="0" smtClean="0">
                <a:latin typeface="Calibri" pitchFamily="34" charset="0"/>
                <a:cs typeface="Calibri" pitchFamily="34" charset="0"/>
              </a:rPr>
              <a:t>lo cual se ve representado en un mejor clima organización y la construcción de una cultura de cuidado personal e interpersonal</a:t>
            </a:r>
            <a:endParaRPr lang="es-CO" dirty="0">
              <a:latin typeface="Calibri" pitchFamily="34" charset="0"/>
              <a:cs typeface="Calibri" pitchFamily="34" charset="0"/>
            </a:endParaRPr>
          </a:p>
        </p:txBody>
      </p:sp>
      <p:sp>
        <p:nvSpPr>
          <p:cNvPr id="7" name="Elipse 9"/>
          <p:cNvSpPr/>
          <p:nvPr/>
        </p:nvSpPr>
        <p:spPr>
          <a:xfrm>
            <a:off x="428596" y="1071546"/>
            <a:ext cx="666750" cy="746124"/>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Tree>
    <p:extLst>
      <p:ext uri="{BB962C8B-B14F-4D97-AF65-F5344CB8AC3E}">
        <p14:creationId xmlns:p14="http://schemas.microsoft.com/office/powerpoint/2010/main" val="847362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2285984" y="1071546"/>
            <a:ext cx="4429156" cy="500066"/>
          </a:xfrm>
          <a:prstGeom prst="rect">
            <a:avLst/>
          </a:prstGeom>
          <a:noFill/>
          <a:ln w="9525">
            <a:noFill/>
            <a:miter lim="800000"/>
            <a:headEnd/>
            <a:tailEnd/>
          </a:ln>
        </p:spPr>
      </p:pic>
      <p:pic>
        <p:nvPicPr>
          <p:cNvPr id="5" name="4 Imagen"/>
          <p:cNvPicPr/>
          <p:nvPr/>
        </p:nvPicPr>
        <p:blipFill>
          <a:blip r:embed="rId3"/>
          <a:srcRect/>
          <a:stretch>
            <a:fillRect/>
          </a:stretch>
        </p:blipFill>
        <p:spPr bwMode="auto">
          <a:xfrm>
            <a:off x="428596" y="1857364"/>
            <a:ext cx="6634187" cy="719141"/>
          </a:xfrm>
          <a:prstGeom prst="rect">
            <a:avLst/>
          </a:prstGeom>
          <a:noFill/>
          <a:ln w="9525">
            <a:noFill/>
            <a:miter lim="800000"/>
            <a:headEnd/>
            <a:tailEnd/>
          </a:ln>
        </p:spPr>
      </p:pic>
      <p:pic>
        <p:nvPicPr>
          <p:cNvPr id="62466" name="Picture 2"/>
          <p:cNvPicPr>
            <a:picLocks noChangeAspect="1" noChangeArrowheads="1"/>
          </p:cNvPicPr>
          <p:nvPr/>
        </p:nvPicPr>
        <p:blipFill>
          <a:blip r:embed="rId4"/>
          <a:srcRect/>
          <a:stretch>
            <a:fillRect/>
          </a:stretch>
        </p:blipFill>
        <p:spPr bwMode="auto">
          <a:xfrm>
            <a:off x="642910" y="2786058"/>
            <a:ext cx="8048625" cy="2500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714348" y="1285860"/>
            <a:ext cx="3424252" cy="762004"/>
          </a:xfrm>
          <a:prstGeom prst="rect">
            <a:avLst/>
          </a:prstGeom>
          <a:noFill/>
          <a:ln w="9525">
            <a:noFill/>
            <a:miter lim="800000"/>
            <a:headEnd/>
            <a:tailEnd/>
          </a:ln>
        </p:spPr>
      </p:pic>
      <p:pic>
        <p:nvPicPr>
          <p:cNvPr id="64514" name="Picture 2" descr="http://1.bp.blogspot.com/_9wO4rLn4Iug/TBU7yDTBZjI/AAAAAAAAARQ/aS2PghV1tyQ/S250/4_abstinenciaII.jpg"/>
          <p:cNvPicPr>
            <a:picLocks noChangeAspect="1" noChangeArrowheads="1"/>
          </p:cNvPicPr>
          <p:nvPr/>
        </p:nvPicPr>
        <p:blipFill>
          <a:blip r:embed="rId3"/>
          <a:srcRect/>
          <a:stretch>
            <a:fillRect/>
          </a:stretch>
        </p:blipFill>
        <p:spPr bwMode="auto">
          <a:xfrm>
            <a:off x="3000364" y="2143116"/>
            <a:ext cx="3214710" cy="3005754"/>
          </a:xfrm>
          <a:prstGeom prst="rect">
            <a:avLst/>
          </a:prstGeom>
          <a:noFill/>
        </p:spPr>
      </p:pic>
      <p:pic>
        <p:nvPicPr>
          <p:cNvPr id="6" name="5 Imagen"/>
          <p:cNvPicPr/>
          <p:nvPr/>
        </p:nvPicPr>
        <p:blipFill>
          <a:blip r:embed="rId4"/>
          <a:srcRect/>
          <a:stretch>
            <a:fillRect/>
          </a:stretch>
        </p:blipFill>
        <p:spPr bwMode="auto">
          <a:xfrm>
            <a:off x="5429256" y="1357298"/>
            <a:ext cx="3286148" cy="785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2752595" y="121013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sz="2400" dirty="0"/>
          </a:p>
        </p:txBody>
      </p:sp>
      <p:sp>
        <p:nvSpPr>
          <p:cNvPr id="7" name="Rectangle 4"/>
          <p:cNvSpPr>
            <a:spLocks noChangeArrowheads="1"/>
          </p:cNvSpPr>
          <p:nvPr/>
        </p:nvSpPr>
        <p:spPr bwMode="auto">
          <a:xfrm>
            <a:off x="-428660" y="1000108"/>
            <a:ext cx="81610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CO" sz="36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Construyendo el cuidado del otro</a:t>
            </a:r>
            <a:endPar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0" name="Rectangle 4"/>
          <p:cNvSpPr>
            <a:spLocks noChangeArrowheads="1"/>
          </p:cNvSpPr>
          <p:nvPr/>
        </p:nvSpPr>
        <p:spPr bwMode="auto">
          <a:xfrm>
            <a:off x="500034" y="1785926"/>
            <a:ext cx="13682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OBJETIVO</a:t>
            </a:r>
            <a:endParaRPr kumimoji="0" lang="es-CO" sz="180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3" name="CuadroTexto 2"/>
          <p:cNvSpPr txBox="1"/>
          <p:nvPr/>
        </p:nvSpPr>
        <p:spPr>
          <a:xfrm>
            <a:off x="428596" y="2214554"/>
            <a:ext cx="8096534" cy="738664"/>
          </a:xfrm>
          <a:prstGeom prst="rect">
            <a:avLst/>
          </a:prstGeom>
          <a:noFill/>
          <a:ln>
            <a:solidFill>
              <a:schemeClr val="accent1"/>
            </a:solidFill>
          </a:ln>
        </p:spPr>
        <p:txBody>
          <a:bodyPr wrap="square" rtlCol="0">
            <a:spAutoFit/>
          </a:bodyPr>
          <a:lstStyle/>
          <a:p>
            <a:pPr lvl="0" algn="just"/>
            <a:r>
              <a:rPr lang="es-ES" dirty="0" smtClean="0">
                <a:latin typeface="Calibri" pitchFamily="34" charset="0"/>
                <a:cs typeface="Calibri" pitchFamily="34" charset="0"/>
              </a:rPr>
              <a:t>Propiciar un espacio que permita pensar la intervención de factores psicosociales como un mecanismo que favorece las estrategias de relacionamiento, mediante la construcción colectiva de </a:t>
            </a:r>
            <a:r>
              <a:rPr lang="es-ES"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pensamientos positivos que derrumben las actitudes distantes y negativas</a:t>
            </a:r>
            <a:r>
              <a:rPr lang="es-ES" dirty="0" smtClean="0">
                <a:latin typeface="Calibri" pitchFamily="34" charset="0"/>
                <a:cs typeface="Calibri" pitchFamily="34" charset="0"/>
              </a:rPr>
              <a:t> que se generan en la interacción con el otro</a:t>
            </a:r>
            <a:endParaRPr lang="es-CO" dirty="0" smtClean="0">
              <a:latin typeface="Calibri" pitchFamily="34" charset="0"/>
              <a:cs typeface="Calibri" pitchFamily="34" charset="0"/>
            </a:endParaRPr>
          </a:p>
        </p:txBody>
      </p:sp>
      <p:sp>
        <p:nvSpPr>
          <p:cNvPr id="11" name="Rectangle 4"/>
          <p:cNvSpPr>
            <a:spLocks noChangeArrowheads="1"/>
          </p:cNvSpPr>
          <p:nvPr/>
        </p:nvSpPr>
        <p:spPr bwMode="auto">
          <a:xfrm>
            <a:off x="471393" y="3140053"/>
            <a:ext cx="20289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s-CO" sz="2000"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PASO A </a:t>
            </a:r>
            <a:r>
              <a:rPr lang="es-CO" sz="1800"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PASO</a:t>
            </a:r>
          </a:p>
        </p:txBody>
      </p:sp>
      <p:sp>
        <p:nvSpPr>
          <p:cNvPr id="12" name="CuadroTexto 11"/>
          <p:cNvSpPr txBox="1"/>
          <p:nvPr/>
        </p:nvSpPr>
        <p:spPr>
          <a:xfrm>
            <a:off x="427773" y="3634729"/>
            <a:ext cx="8096534" cy="2246769"/>
          </a:xfrm>
          <a:prstGeom prst="rect">
            <a:avLst/>
          </a:prstGeom>
          <a:noFill/>
          <a:ln>
            <a:solidFill>
              <a:schemeClr val="accent1"/>
            </a:solidFill>
          </a:ln>
        </p:spPr>
        <p:txBody>
          <a:bodyPr wrap="square" rtlCol="0">
            <a:spAutoFit/>
          </a:bodyPr>
          <a:lstStyle/>
          <a:p>
            <a:r>
              <a:rPr lang="es-ES" b="1" i="1" u="sng" dirty="0" smtClean="0">
                <a:latin typeface="Calibri" pitchFamily="34" charset="0"/>
                <a:cs typeface="Calibri" pitchFamily="34" charset="0"/>
              </a:rPr>
              <a:t>De manera individual realice la siguiente actividad </a:t>
            </a:r>
            <a:endParaRPr lang="es-CO" b="1" i="1" u="sng" dirty="0" smtClean="0">
              <a:latin typeface="Calibri" pitchFamily="34" charset="0"/>
              <a:cs typeface="Calibri" pitchFamily="34" charset="0"/>
            </a:endParaRPr>
          </a:p>
          <a:p>
            <a:endParaRPr lang="es-CO" dirty="0">
              <a:latin typeface="Calibri" pitchFamily="34" charset="0"/>
              <a:cs typeface="Calibri" pitchFamily="34" charset="0"/>
            </a:endParaRPr>
          </a:p>
          <a:p>
            <a:r>
              <a:rPr lang="es-ES" dirty="0" smtClean="0">
                <a:latin typeface="Calibri" pitchFamily="34" charset="0"/>
                <a:cs typeface="Calibri" pitchFamily="34" charset="0"/>
              </a:rPr>
              <a:t>	Observe las</a:t>
            </a:r>
            <a:r>
              <a:rPr lang="es-ES" dirty="0" smtClean="0">
                <a:latin typeface="Calibri" pitchFamily="34" charset="0"/>
                <a:cs typeface="Calibri" pitchFamily="34" charset="0"/>
                <a:hlinkClick r:id="rId2" action="ppaction://hlinksldjump"/>
              </a:rPr>
              <a:t> imágenes </a:t>
            </a:r>
            <a:r>
              <a:rPr lang="es-ES" dirty="0" smtClean="0">
                <a:latin typeface="Calibri" pitchFamily="34" charset="0"/>
                <a:cs typeface="Calibri" pitchFamily="34" charset="0"/>
              </a:rPr>
              <a:t>e identifique para cada una la </a:t>
            </a:r>
            <a:r>
              <a:rPr lang="es-ES" i="1" u="sng" dirty="0" smtClean="0">
                <a:latin typeface="Calibri" pitchFamily="34" charset="0"/>
                <a:cs typeface="Calibri" pitchFamily="34" charset="0"/>
              </a:rPr>
              <a:t>situación</a:t>
            </a:r>
            <a:r>
              <a:rPr lang="es-ES" dirty="0" smtClean="0">
                <a:latin typeface="Calibri" pitchFamily="34" charset="0"/>
                <a:cs typeface="Calibri" pitchFamily="34" charset="0"/>
              </a:rPr>
              <a:t> laboral que representa, el 	</a:t>
            </a:r>
            <a:r>
              <a:rPr lang="es-ES" i="1" u="sng" dirty="0" smtClean="0">
                <a:latin typeface="Calibri" pitchFamily="34" charset="0"/>
                <a:cs typeface="Calibri" pitchFamily="34" charset="0"/>
              </a:rPr>
              <a:t>pensamiento</a:t>
            </a:r>
            <a:r>
              <a:rPr lang="es-ES" dirty="0" smtClean="0">
                <a:latin typeface="Calibri" pitchFamily="34" charset="0"/>
                <a:cs typeface="Calibri" pitchFamily="34" charset="0"/>
              </a:rPr>
              <a:t>  y la </a:t>
            </a:r>
            <a:r>
              <a:rPr lang="es-ES" i="1" u="sng" dirty="0" smtClean="0">
                <a:latin typeface="Calibri" pitchFamily="34" charset="0"/>
                <a:cs typeface="Calibri" pitchFamily="34" charset="0"/>
              </a:rPr>
              <a:t>emoción  </a:t>
            </a:r>
            <a:r>
              <a:rPr lang="es-ES" dirty="0" smtClean="0">
                <a:latin typeface="Calibri" pitchFamily="34" charset="0"/>
                <a:cs typeface="Calibri" pitchFamily="34" charset="0"/>
              </a:rPr>
              <a:t>que tendría usted frente a quien genera la situación y escíbalo en el 	cuadro cambio de pensamiento </a:t>
            </a:r>
            <a:r>
              <a:rPr lang="es-ES" sz="1200" i="1" dirty="0" smtClean="0">
                <a:latin typeface="Calibri" pitchFamily="34" charset="0"/>
                <a:cs typeface="Calibri" pitchFamily="34" charset="0"/>
              </a:rPr>
              <a:t>(un cuadro para cada imagen)</a:t>
            </a:r>
          </a:p>
          <a:p>
            <a:endParaRPr lang="es-ES" dirty="0" smtClean="0">
              <a:latin typeface="Calibri" pitchFamily="34" charset="0"/>
              <a:cs typeface="Calibri" pitchFamily="34" charset="0"/>
            </a:endParaRPr>
          </a:p>
          <a:p>
            <a:r>
              <a:rPr lang="es-ES" dirty="0" smtClean="0">
                <a:latin typeface="Calibri" pitchFamily="34" charset="0"/>
                <a:cs typeface="Calibri" pitchFamily="34" charset="0"/>
              </a:rPr>
              <a:t>	Genere una lista de </a:t>
            </a:r>
            <a:r>
              <a:rPr lang="es-ES" b="1" i="1" u="sng" dirty="0" smtClean="0">
                <a:latin typeface="Calibri" pitchFamily="34" charset="0"/>
                <a:cs typeface="Calibri" pitchFamily="34" charset="0"/>
              </a:rPr>
              <a:t>pensamientos negativos</a:t>
            </a:r>
            <a:r>
              <a:rPr lang="es-ES" dirty="0" smtClean="0">
                <a:latin typeface="Calibri" pitchFamily="34" charset="0"/>
                <a:cs typeface="Calibri" pitchFamily="34" charset="0"/>
              </a:rPr>
              <a:t> frente al otro </a:t>
            </a:r>
            <a:r>
              <a:rPr lang="es-ES" sz="1200" i="1" dirty="0" smtClean="0">
                <a:latin typeface="Calibri" pitchFamily="34" charset="0"/>
                <a:cs typeface="Calibri" pitchFamily="34" charset="0"/>
              </a:rPr>
              <a:t>(mínimo 4 por cada situación)</a:t>
            </a:r>
            <a:r>
              <a:rPr lang="es-ES" sz="1200" dirty="0" smtClean="0">
                <a:latin typeface="Calibri" pitchFamily="34" charset="0"/>
                <a:cs typeface="Calibri" pitchFamily="34" charset="0"/>
              </a:rPr>
              <a:t> </a:t>
            </a:r>
            <a:r>
              <a:rPr lang="es-ES" dirty="0" smtClean="0">
                <a:latin typeface="Calibri" pitchFamily="34" charset="0"/>
                <a:cs typeface="Calibri" pitchFamily="34" charset="0"/>
              </a:rPr>
              <a:t>para 	cada una de las situaciones ilustrada y escríbalas en la parte del  cuadro “cambio de 	pensamiento” destinada para tal fin.</a:t>
            </a:r>
            <a:endParaRPr lang="es-ES" dirty="0">
              <a:latin typeface="Calibri" pitchFamily="34" charset="0"/>
              <a:cs typeface="Calibri" pitchFamily="34" charset="0"/>
            </a:endParaRPr>
          </a:p>
          <a:p>
            <a:r>
              <a:rPr lang="es-ES" dirty="0" smtClean="0">
                <a:latin typeface="Calibri" pitchFamily="34" charset="0"/>
                <a:cs typeface="Calibri" pitchFamily="34" charset="0"/>
              </a:rPr>
              <a:t>	</a:t>
            </a:r>
          </a:p>
        </p:txBody>
      </p:sp>
      <p:pic>
        <p:nvPicPr>
          <p:cNvPr id="15" name="14 Imagen"/>
          <p:cNvPicPr/>
          <p:nvPr/>
        </p:nvPicPr>
        <p:blipFill>
          <a:blip r:embed="rId3"/>
          <a:srcRect/>
          <a:stretch>
            <a:fillRect/>
          </a:stretch>
        </p:blipFill>
        <p:spPr bwMode="auto">
          <a:xfrm>
            <a:off x="989866" y="4000504"/>
            <a:ext cx="438862" cy="385123"/>
          </a:xfrm>
          <a:prstGeom prst="rect">
            <a:avLst/>
          </a:prstGeom>
          <a:noFill/>
          <a:ln w="9525">
            <a:noFill/>
            <a:miter lim="800000"/>
            <a:headEnd/>
            <a:tailEnd/>
          </a:ln>
        </p:spPr>
      </p:pic>
      <p:pic>
        <p:nvPicPr>
          <p:cNvPr id="16" name="15 Imagen"/>
          <p:cNvPicPr/>
          <p:nvPr/>
        </p:nvPicPr>
        <p:blipFill>
          <a:blip r:embed="rId3"/>
          <a:srcRect/>
          <a:stretch>
            <a:fillRect/>
          </a:stretch>
        </p:blipFill>
        <p:spPr bwMode="auto">
          <a:xfrm>
            <a:off x="1000100" y="4857760"/>
            <a:ext cx="428628" cy="385123"/>
          </a:xfrm>
          <a:prstGeom prst="rect">
            <a:avLst/>
          </a:prstGeom>
          <a:noFill/>
          <a:ln w="9525">
            <a:noFill/>
            <a:miter lim="800000"/>
            <a:headEnd/>
            <a:tailEnd/>
          </a:ln>
        </p:spPr>
      </p:pic>
      <p:sp>
        <p:nvSpPr>
          <p:cNvPr id="14" name="Elipse 9"/>
          <p:cNvSpPr/>
          <p:nvPr/>
        </p:nvSpPr>
        <p:spPr>
          <a:xfrm>
            <a:off x="214282" y="928670"/>
            <a:ext cx="666750" cy="746124"/>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Tree>
    <p:extLst>
      <p:ext uri="{BB962C8B-B14F-4D97-AF65-F5344CB8AC3E}">
        <p14:creationId xmlns:p14="http://schemas.microsoft.com/office/powerpoint/2010/main" val="2493307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500166" y="1643050"/>
            <a:ext cx="2524137" cy="2581286"/>
          </a:xfrm>
          <a:prstGeom prst="rect">
            <a:avLst/>
          </a:prstGeom>
          <a:noFill/>
          <a:ln w="9525">
            <a:noFill/>
            <a:miter lim="800000"/>
            <a:headEnd/>
            <a:tailEnd/>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785786" y="1428736"/>
            <a:ext cx="583250" cy="442915"/>
          </a:xfrm>
          <a:prstGeom prst="rect">
            <a:avLst/>
          </a:prstGeom>
          <a:noFill/>
          <a:ln>
            <a:noFill/>
          </a:ln>
        </p:spPr>
      </p:pic>
      <p:pic>
        <p:nvPicPr>
          <p:cNvPr id="6" name="5 Imagen"/>
          <p:cNvPicPr/>
          <p:nvPr/>
        </p:nvPicPr>
        <p:blipFill>
          <a:blip r:embed="rId4"/>
          <a:srcRect/>
          <a:stretch>
            <a:fillRect/>
          </a:stretch>
        </p:blipFill>
        <p:spPr bwMode="auto">
          <a:xfrm>
            <a:off x="4929190" y="2214554"/>
            <a:ext cx="415290" cy="371475"/>
          </a:xfrm>
          <a:prstGeom prst="rect">
            <a:avLst/>
          </a:prstGeom>
          <a:noFill/>
          <a:ln w="9525">
            <a:noFill/>
            <a:miter lim="800000"/>
            <a:headEnd/>
            <a:tailEnd/>
          </a:ln>
        </p:spPr>
      </p:pic>
      <p:pic>
        <p:nvPicPr>
          <p:cNvPr id="7" name="6 Imagen" descr="grupo de trabajo"/>
          <p:cNvPicPr/>
          <p:nvPr/>
        </p:nvPicPr>
        <p:blipFill>
          <a:blip r:embed="rId5"/>
          <a:srcRect/>
          <a:stretch>
            <a:fillRect/>
          </a:stretch>
        </p:blipFill>
        <p:spPr bwMode="auto">
          <a:xfrm>
            <a:off x="5357818" y="2857496"/>
            <a:ext cx="2928958" cy="1857388"/>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sz="2400" dirty="0"/>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0" name="Rectangle 4"/>
          <p:cNvSpPr>
            <a:spLocks noChangeArrowheads="1"/>
          </p:cNvSpPr>
          <p:nvPr/>
        </p:nvSpPr>
        <p:spPr bwMode="auto">
          <a:xfrm>
            <a:off x="214282" y="1500174"/>
            <a:ext cx="21431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CONCLUSIONES</a:t>
            </a:r>
            <a:endParaRPr kumimoji="0" lang="es-CO" sz="180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3" name="CuadroTexto 2"/>
          <p:cNvSpPr txBox="1"/>
          <p:nvPr/>
        </p:nvSpPr>
        <p:spPr>
          <a:xfrm>
            <a:off x="481084" y="2154227"/>
            <a:ext cx="7963469" cy="1169551"/>
          </a:xfrm>
          <a:prstGeom prst="rect">
            <a:avLst/>
          </a:prstGeom>
          <a:noFill/>
          <a:ln>
            <a:solidFill>
              <a:schemeClr val="accent1"/>
            </a:solidFill>
          </a:ln>
        </p:spPr>
        <p:txBody>
          <a:bodyPr wrap="square" rtlCol="0">
            <a:spAutoFit/>
          </a:bodyPr>
          <a:lstStyle/>
          <a:p>
            <a:pPr algn="just"/>
            <a:r>
              <a:rPr lang="es-ES" dirty="0" smtClean="0">
                <a:latin typeface="Calibri" pitchFamily="34" charset="0"/>
                <a:cs typeface="Calibri" pitchFamily="34" charset="0"/>
              </a:rPr>
              <a:t>La intervención de factores psicosociales nace a través del </a:t>
            </a:r>
            <a:r>
              <a:rPr lang="es-ES"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cuidado de los pensamientos, emociones y necesidades del otro</a:t>
            </a:r>
            <a:r>
              <a:rPr lang="es-ES" dirty="0" smtClean="0">
                <a:latin typeface="Calibri" pitchFamily="34" charset="0"/>
                <a:cs typeface="Calibri" pitchFamily="34" charset="0"/>
              </a:rPr>
              <a:t>, en los que no solamente se construyen grandes estrategias de intervención sino que se cuida los pequeños detalles que pueden afectar el clima laboral y las pautas de relacionamiento, tales como la comunicación, la escucha activa, la actitud proactiva en busca de soluciones, el respeto, el reconocimiento del otro como un ser integral.</a:t>
            </a:r>
            <a:endParaRPr lang="es-CO" dirty="0" smtClean="0">
              <a:latin typeface="Calibri" pitchFamily="34" charset="0"/>
              <a:cs typeface="Calibri" pitchFamily="34" charset="0"/>
            </a:endParaRPr>
          </a:p>
        </p:txBody>
      </p:sp>
      <p:sp>
        <p:nvSpPr>
          <p:cNvPr id="12" name="CuadroTexto 11"/>
          <p:cNvSpPr txBox="1"/>
          <p:nvPr/>
        </p:nvSpPr>
        <p:spPr>
          <a:xfrm>
            <a:off x="652535" y="4190096"/>
            <a:ext cx="7963469" cy="707886"/>
          </a:xfrm>
          <a:prstGeom prst="rect">
            <a:avLst/>
          </a:prstGeom>
          <a:noFill/>
          <a:ln>
            <a:solidFill>
              <a:schemeClr val="accent1"/>
            </a:solidFill>
          </a:ln>
        </p:spPr>
        <p:txBody>
          <a:bodyPr wrap="square" rtlCol="0">
            <a:spAutoFit/>
          </a:bodyPr>
          <a:lstStyle/>
          <a:p>
            <a:pPr algn="ctr"/>
            <a:r>
              <a:rPr lang="es-ES" sz="2000" i="1" dirty="0">
                <a:solidFill>
                  <a:srgbClr val="0070C0"/>
                </a:solidFill>
                <a:effectLst>
                  <a:outerShdw blurRad="38100" dist="38100" dir="2700000" algn="tl">
                    <a:srgbClr val="000000">
                      <a:alpha val="43137"/>
                    </a:srgbClr>
                  </a:outerShdw>
                </a:effectLst>
                <a:latin typeface="Calibri" pitchFamily="34" charset="0"/>
                <a:cs typeface="Calibri" pitchFamily="34" charset="0"/>
              </a:rPr>
              <a:t>Ahora estas en capacidad de continuar el recorrido para el momento </a:t>
            </a:r>
            <a:r>
              <a:rPr lang="es-ES" sz="2000" i="1" dirty="0" smtClean="0">
                <a:solidFill>
                  <a:srgbClr val="0070C0"/>
                </a:solidFill>
                <a:effectLst>
                  <a:outerShdw blurRad="38100" dist="38100" dir="2700000" algn="tl">
                    <a:srgbClr val="000000">
                      <a:alpha val="43137"/>
                    </a:srgbClr>
                  </a:outerShdw>
                </a:effectLst>
                <a:latin typeface="Calibri" pitchFamily="34" charset="0"/>
                <a:cs typeface="Calibri" pitchFamily="34" charset="0"/>
              </a:rPr>
              <a:t>5  </a:t>
            </a:r>
            <a:r>
              <a:rPr lang="es-ES" sz="2000" i="1" dirty="0">
                <a:solidFill>
                  <a:srgbClr val="0070C0"/>
                </a:solidFill>
                <a:effectLst>
                  <a:outerShdw blurRad="38100" dist="38100" dir="2700000" algn="tl">
                    <a:srgbClr val="000000">
                      <a:alpha val="43137"/>
                    </a:srgbClr>
                  </a:outerShdw>
                </a:effectLst>
                <a:latin typeface="Calibri" pitchFamily="34" charset="0"/>
                <a:cs typeface="Calibri" pitchFamily="34" charset="0"/>
              </a:rPr>
              <a:t>“cuidado </a:t>
            </a:r>
            <a:r>
              <a:rPr lang="es-ES" sz="2000" i="1" dirty="0" smtClean="0">
                <a:solidFill>
                  <a:srgbClr val="0070C0"/>
                </a:solidFill>
                <a:effectLst>
                  <a:outerShdw blurRad="38100" dist="38100" dir="2700000" algn="tl">
                    <a:srgbClr val="000000">
                      <a:alpha val="43137"/>
                    </a:srgbClr>
                  </a:outerShdw>
                </a:effectLst>
                <a:latin typeface="Calibri" pitchFamily="34" charset="0"/>
                <a:cs typeface="Calibri" pitchFamily="34" charset="0"/>
              </a:rPr>
              <a:t>del planeta” </a:t>
            </a:r>
            <a:endParaRPr lang="es-CO" sz="2000" i="1" dirty="0">
              <a:solidFill>
                <a:srgbClr val="0070C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1440633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785786" y="1500174"/>
            <a:ext cx="7153275" cy="895350"/>
          </a:xfrm>
          <a:prstGeom prst="rect">
            <a:avLst/>
          </a:prstGeom>
          <a:noFill/>
          <a:ln w="9525">
            <a:noFill/>
            <a:miter lim="800000"/>
            <a:headEnd/>
            <a:tailEnd/>
          </a:ln>
        </p:spPr>
      </p:pic>
      <p:pic>
        <p:nvPicPr>
          <p:cNvPr id="68610" name="Picture 2" descr="saludMental">
            <a:hlinkClick r:id="rId3" tooltip="12148ET01. PROMOCIÓN SALUD MENTAL INFANTO JUVENIL Y EDUCACIÓN EMOCIONAL (Curso)"/>
          </p:cNvPr>
          <p:cNvPicPr>
            <a:picLocks noChangeAspect="1" noChangeArrowheads="1"/>
          </p:cNvPicPr>
          <p:nvPr/>
        </p:nvPicPr>
        <p:blipFill>
          <a:blip r:embed="rId4"/>
          <a:srcRect/>
          <a:stretch>
            <a:fillRect/>
          </a:stretch>
        </p:blipFill>
        <p:spPr bwMode="auto">
          <a:xfrm>
            <a:off x="3428992" y="2643182"/>
            <a:ext cx="3357586" cy="251819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sz="2400" dirty="0"/>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0" name="Rectangle 4"/>
          <p:cNvSpPr>
            <a:spLocks noChangeArrowheads="1"/>
          </p:cNvSpPr>
          <p:nvPr/>
        </p:nvSpPr>
        <p:spPr bwMode="auto">
          <a:xfrm>
            <a:off x="555509" y="1927219"/>
            <a:ext cx="21431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CONCLUSIONES</a:t>
            </a:r>
            <a:endParaRPr kumimoji="0" lang="es-CO" sz="180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3" name="CuadroTexto 2"/>
          <p:cNvSpPr txBox="1"/>
          <p:nvPr/>
        </p:nvSpPr>
        <p:spPr>
          <a:xfrm>
            <a:off x="644857" y="2467745"/>
            <a:ext cx="7758752" cy="954107"/>
          </a:xfrm>
          <a:prstGeom prst="rect">
            <a:avLst/>
          </a:prstGeom>
          <a:noFill/>
          <a:ln>
            <a:solidFill>
              <a:schemeClr val="accent1"/>
            </a:solidFill>
          </a:ln>
        </p:spPr>
        <p:txBody>
          <a:bodyPr wrap="square" rtlCol="0">
            <a:spAutoFit/>
          </a:bodyPr>
          <a:lstStyle/>
          <a:p>
            <a:pPr lvl="0" algn="just"/>
            <a:r>
              <a:rPr lang="es-ES" dirty="0" smtClean="0">
                <a:latin typeface="Calibri" pitchFamily="34" charset="0"/>
                <a:cs typeface="Calibri" pitchFamily="34" charset="0"/>
              </a:rPr>
              <a:t>La gestión integral de factores psicosociales debe pasar de ser vista como una exigencia de ley para convertirse en un elemento fundamental dentro de  la gestión organizacional, ya que favorece </a:t>
            </a:r>
            <a:r>
              <a:rPr lang="es-CO"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promueve y protege la salud, seguridad y bienestar de los trabajadores y la sustentabilidad del ambiente de trabajo</a:t>
            </a:r>
            <a:endParaRPr lang="es-CO" dirty="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endParaRPr>
          </a:p>
        </p:txBody>
      </p:sp>
    </p:spTree>
    <p:extLst>
      <p:ext uri="{BB962C8B-B14F-4D97-AF65-F5344CB8AC3E}">
        <p14:creationId xmlns:p14="http://schemas.microsoft.com/office/powerpoint/2010/main" val="2297990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5143504" y="1214422"/>
            <a:ext cx="642942" cy="642942"/>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6" name="Rectangle 3"/>
          <p:cNvSpPr>
            <a:spLocks noChangeArrowheads="1"/>
          </p:cNvSpPr>
          <p:nvPr/>
        </p:nvSpPr>
        <p:spPr bwMode="auto">
          <a:xfrm>
            <a:off x="0"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9" name="Rectángulo 8"/>
          <p:cNvSpPr/>
          <p:nvPr/>
        </p:nvSpPr>
        <p:spPr>
          <a:xfrm>
            <a:off x="571472" y="1214422"/>
            <a:ext cx="4576894" cy="584775"/>
          </a:xfrm>
          <a:prstGeom prst="rect">
            <a:avLst/>
          </a:prstGeom>
        </p:spPr>
        <p:txBody>
          <a:bodyPr wrap="none">
            <a:spAutoFit/>
          </a:bodyPr>
          <a:lstStyle/>
          <a:p>
            <a:pPr eaLnBrk="0" fontAlgn="base" hangingPunct="0">
              <a:spcBef>
                <a:spcPct val="0"/>
              </a:spcBef>
              <a:spcAft>
                <a:spcPct val="0"/>
              </a:spcAft>
            </a:pPr>
            <a:r>
              <a:rPr kumimoji="0" lang="es-CO"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  Cuidado de uno mismo</a:t>
            </a:r>
          </a:p>
        </p:txBody>
      </p:sp>
      <p:sp>
        <p:nvSpPr>
          <p:cNvPr id="2" name="1 Rectángulo"/>
          <p:cNvSpPr/>
          <p:nvPr/>
        </p:nvSpPr>
        <p:spPr>
          <a:xfrm>
            <a:off x="642910" y="2357430"/>
            <a:ext cx="7817540" cy="1015663"/>
          </a:xfrm>
          <a:prstGeom prst="rect">
            <a:avLst/>
          </a:prstGeom>
        </p:spPr>
        <p:txBody>
          <a:bodyPr wrap="square">
            <a:spAutoFit/>
          </a:bodyPr>
          <a:lstStyle/>
          <a:p>
            <a:pPr algn="ctr"/>
            <a:r>
              <a:rPr lang="es-CO" sz="1600" i="1" dirty="0" smtClean="0">
                <a:effectLst>
                  <a:outerShdw blurRad="38100" dist="38100" dir="2700000" algn="tl">
                    <a:srgbClr val="000000">
                      <a:alpha val="43137"/>
                    </a:srgbClr>
                  </a:outerShdw>
                </a:effectLst>
                <a:latin typeface="Calibri" pitchFamily="34" charset="0"/>
                <a:cs typeface="Calibri" pitchFamily="34" charset="0"/>
              </a:rPr>
              <a:t>“La salud se produce cuando se devuelve a la gente el poder para efectuar las transformaciones necesarias que aseguren un buen vivir y se reduzcan las causas que atentan contra la salud y el bienestar” </a:t>
            </a:r>
            <a:r>
              <a:rPr lang="es-CO" sz="1200" i="1" u="sng" dirty="0" smtClean="0">
                <a:latin typeface="Calibri" pitchFamily="34" charset="0"/>
                <a:cs typeface="Calibri" pitchFamily="34" charset="0"/>
              </a:rPr>
              <a:t>Carta de Ottawa, 1986. Recuperado de http://www.bvsde.ops-oms.org/bvsdeps/fulltext/conf1.pdf</a:t>
            </a:r>
            <a:endParaRPr lang="es-CO" sz="1200" dirty="0">
              <a:latin typeface="Calibri" pitchFamily="34" charset="0"/>
              <a:cs typeface="Calibri" pitchFamily="34" charset="0"/>
            </a:endParaRPr>
          </a:p>
        </p:txBody>
      </p:sp>
      <p:sp>
        <p:nvSpPr>
          <p:cNvPr id="10" name="Rectangle 3" descr="5%"/>
          <p:cNvSpPr>
            <a:spLocks noChangeArrowheads="1"/>
          </p:cNvSpPr>
          <p:nvPr/>
        </p:nvSpPr>
        <p:spPr bwMode="auto">
          <a:xfrm>
            <a:off x="1142976" y="3714752"/>
            <a:ext cx="6816069" cy="831504"/>
          </a:xfrm>
          <a:prstGeom prst="rect">
            <a:avLst/>
          </a:prstGeom>
          <a:noFill/>
          <a:ln w="25400">
            <a:solidFill>
              <a:srgbClr val="ED117F"/>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r>
              <a:rPr lang="es-CO" sz="1600" dirty="0" smtClean="0">
                <a:solidFill>
                  <a:srgbClr val="000000"/>
                </a:solidFill>
                <a:effectLst>
                  <a:outerShdw blurRad="38100" dist="38100" dir="2700000" algn="tl">
                    <a:srgbClr val="000000">
                      <a:alpha val="43137"/>
                    </a:srgbClr>
                  </a:outerShdw>
                </a:effectLst>
                <a:latin typeface="Calibri" pitchFamily="34" charset="0"/>
                <a:cs typeface="Arial" pitchFamily="34" charset="0"/>
              </a:rPr>
              <a:t>¿Conozco los factores psicosociales que rodean mi vida?</a:t>
            </a:r>
          </a:p>
        </p:txBody>
      </p:sp>
    </p:spTree>
    <p:extLst>
      <p:ext uri="{BB962C8B-B14F-4D97-AF65-F5344CB8AC3E}">
        <p14:creationId xmlns:p14="http://schemas.microsoft.com/office/powerpoint/2010/main" val="4146639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57354" y="857232"/>
            <a:ext cx="81610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ctr" eaLnBrk="0" fontAlgn="base" hangingPunct="0">
              <a:spcBef>
                <a:spcPct val="0"/>
              </a:spcBef>
              <a:spcAft>
                <a:spcPct val="0"/>
              </a:spcAft>
            </a:pP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Resumen- Mapa mental</a:t>
            </a:r>
            <a:endPar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1538" y="1500174"/>
            <a:ext cx="6858048" cy="4600575"/>
          </a:xfrm>
          <a:prstGeom prst="rect">
            <a:avLst/>
          </a:prstGeom>
          <a:noFill/>
          <a:ln>
            <a:noFill/>
          </a:ln>
        </p:spPr>
      </p:pic>
    </p:spTree>
    <p:extLst>
      <p:ext uri="{BB962C8B-B14F-4D97-AF65-F5344CB8AC3E}">
        <p14:creationId xmlns:p14="http://schemas.microsoft.com/office/powerpoint/2010/main" val="3745244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sz="2400" dirty="0"/>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9" name="Rectangle 4"/>
          <p:cNvSpPr>
            <a:spLocks noChangeArrowheads="1"/>
          </p:cNvSpPr>
          <p:nvPr/>
        </p:nvSpPr>
        <p:spPr bwMode="auto">
          <a:xfrm>
            <a:off x="-2071734" y="857232"/>
            <a:ext cx="81610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ctr" eaLnBrk="0" fontAlgn="base" hangingPunct="0">
              <a:spcBef>
                <a:spcPct val="0"/>
              </a:spcBef>
              <a:spcAft>
                <a:spcPct val="0"/>
              </a:spcAft>
            </a:pP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Evaluación final</a:t>
            </a:r>
            <a:endPar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69" name="Picture 1"/>
          <p:cNvPicPr>
            <a:picLocks noChangeAspect="1" noChangeArrowheads="1"/>
          </p:cNvPicPr>
          <p:nvPr/>
        </p:nvPicPr>
        <p:blipFill>
          <a:blip r:embed="rId2"/>
          <a:srcRect/>
          <a:stretch>
            <a:fillRect/>
          </a:stretch>
        </p:blipFill>
        <p:spPr bwMode="auto">
          <a:xfrm>
            <a:off x="1428728" y="1571612"/>
            <a:ext cx="5722144" cy="4250735"/>
          </a:xfrm>
          <a:prstGeom prst="rect">
            <a:avLst/>
          </a:prstGeom>
          <a:noFill/>
          <a:ln w="9525">
            <a:noFill/>
            <a:miter lim="800000"/>
            <a:headEnd/>
            <a:tailEnd/>
          </a:ln>
          <a:effectLst/>
        </p:spPr>
      </p:pic>
    </p:spTree>
    <p:extLst>
      <p:ext uri="{BB962C8B-B14F-4D97-AF65-F5344CB8AC3E}">
        <p14:creationId xmlns:p14="http://schemas.microsoft.com/office/powerpoint/2010/main" val="3265230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sz="2400" dirty="0"/>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3" name="CuadroTexto 2"/>
          <p:cNvSpPr txBox="1"/>
          <p:nvPr/>
        </p:nvSpPr>
        <p:spPr>
          <a:xfrm>
            <a:off x="428596" y="1643050"/>
            <a:ext cx="8482130" cy="3970318"/>
          </a:xfrm>
          <a:prstGeom prst="rect">
            <a:avLst/>
          </a:prstGeom>
          <a:noFill/>
          <a:ln>
            <a:solidFill>
              <a:schemeClr val="accent1"/>
            </a:solidFill>
          </a:ln>
        </p:spPr>
        <p:txBody>
          <a:bodyPr wrap="square" rtlCol="0">
            <a:spAutoFit/>
          </a:bodyPr>
          <a:lstStyle/>
          <a:p>
            <a:pPr lvl="0">
              <a:buFont typeface="Arial" pitchFamily="34" charset="0"/>
              <a:buChar char="•"/>
            </a:pPr>
            <a:r>
              <a:rPr lang="es-CO" dirty="0" smtClean="0"/>
              <a:t> Congreso de Colombia (2006). </a:t>
            </a:r>
            <a:r>
              <a:rPr lang="es-CO" i="1" dirty="0" smtClean="0"/>
              <a:t>Ley 1010 de 2006. </a:t>
            </a:r>
            <a:r>
              <a:rPr lang="es-CO" dirty="0" smtClean="0"/>
              <a:t>Recuperado el 29 de Octubre, de </a:t>
            </a:r>
            <a:r>
              <a:rPr lang="es-CO" sz="1400" u="sng" dirty="0" smtClean="0">
                <a:solidFill>
                  <a:srgbClr val="0070C0"/>
                </a:solidFill>
              </a:rPr>
              <a:t>http://www.alcaldiabogota.gov.co/sisjur/normas/Norma1.jsp?i=18843#9</a:t>
            </a:r>
          </a:p>
          <a:p>
            <a:pPr lvl="0"/>
            <a:endParaRPr lang="es-CO" u="sng" dirty="0" smtClean="0"/>
          </a:p>
          <a:p>
            <a:pPr lvl="0">
              <a:buFont typeface="Arial" pitchFamily="34" charset="0"/>
              <a:buChar char="•"/>
            </a:pPr>
            <a:r>
              <a:rPr lang="es-CO" dirty="0" smtClean="0"/>
              <a:t>Ministerio de protección social (1984). Decreto 614 de 1984. Recuperado el 30 de Octubre, de </a:t>
            </a:r>
            <a:r>
              <a:rPr lang="es-CO" sz="1400" u="sng" dirty="0" smtClean="0">
                <a:solidFill>
                  <a:srgbClr val="0070C0"/>
                </a:solidFill>
              </a:rPr>
              <a:t>http://www.alcaldiabogota.gov.co/sisjur/normas/Norma1.jsp?i=1357</a:t>
            </a:r>
            <a:r>
              <a:rPr lang="es-CO" dirty="0" smtClean="0"/>
              <a:t>														</a:t>
            </a:r>
          </a:p>
          <a:p>
            <a:pPr lvl="0">
              <a:buFont typeface="Arial" pitchFamily="34" charset="0"/>
              <a:buChar char="•"/>
            </a:pPr>
            <a:r>
              <a:rPr lang="es-CO" dirty="0" smtClean="0"/>
              <a:t>Ministerio de protección social (1989). Resolución 1016 de 1989. Recuperado el 30 de Octubre, de </a:t>
            </a:r>
            <a:r>
              <a:rPr lang="es-CO" sz="1400" u="sng" dirty="0" smtClean="0">
                <a:solidFill>
                  <a:srgbClr val="0070C0"/>
                </a:solidFill>
              </a:rPr>
              <a:t>http://www.alcaldiabogota.gov.co/sisjur/normas/Norma1.jsp?i=5412#1</a:t>
            </a:r>
            <a:r>
              <a:rPr lang="es-CO" dirty="0" smtClean="0"/>
              <a:t>																</a:t>
            </a:r>
          </a:p>
          <a:p>
            <a:pPr lvl="0">
              <a:buFont typeface="Arial" pitchFamily="34" charset="0"/>
              <a:buChar char="•"/>
            </a:pPr>
            <a:r>
              <a:rPr lang="es-CO" dirty="0" smtClean="0"/>
              <a:t>Ministerio de protección social (1994). Decreto 1832 de 1994. Recuperado el 30 de Octubre, de </a:t>
            </a:r>
            <a:r>
              <a:rPr lang="es-CO" sz="1400" u="sng" dirty="0" smtClean="0">
                <a:solidFill>
                  <a:srgbClr val="0070C0"/>
                </a:solidFill>
              </a:rPr>
              <a:t>http://www.alcaldiabogota.gov.co/sisjur/normas/Norma1.jsp?i=8802</a:t>
            </a:r>
            <a:r>
              <a:rPr lang="es-CO" dirty="0" smtClean="0"/>
              <a:t>															</a:t>
            </a:r>
          </a:p>
          <a:p>
            <a:pPr lvl="0">
              <a:buFont typeface="Arial" pitchFamily="34" charset="0"/>
              <a:buChar char="•"/>
            </a:pPr>
            <a:r>
              <a:rPr lang="es-CO" dirty="0" smtClean="0"/>
              <a:t>Ministerio de la Protección Social. (2007). “Primera Encuesta Nacional de Condiciones de Salud y Trabajo en el Sistema General de Riesgos Profesionales”. Bogotá: El Ministerio.												</a:t>
            </a:r>
          </a:p>
        </p:txBody>
      </p:sp>
      <p:sp>
        <p:nvSpPr>
          <p:cNvPr id="9" name="Rectangle 4"/>
          <p:cNvSpPr>
            <a:spLocks noChangeArrowheads="1"/>
          </p:cNvSpPr>
          <p:nvPr/>
        </p:nvSpPr>
        <p:spPr bwMode="auto">
          <a:xfrm>
            <a:off x="-2500362" y="928670"/>
            <a:ext cx="81610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algn="ctr" eaLnBrk="0" fontAlgn="base" hangingPunct="0">
              <a:spcBef>
                <a:spcPct val="0"/>
              </a:spcBef>
              <a:spcAft>
                <a:spcPct val="0"/>
              </a:spcAft>
            </a:pP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Bibliografía.</a:t>
            </a:r>
            <a:endPar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3889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sz="2400" dirty="0"/>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3" name="CuadroTexto 2"/>
          <p:cNvSpPr txBox="1"/>
          <p:nvPr/>
        </p:nvSpPr>
        <p:spPr>
          <a:xfrm>
            <a:off x="428596" y="2143116"/>
            <a:ext cx="8187377" cy="2031325"/>
          </a:xfrm>
          <a:prstGeom prst="rect">
            <a:avLst/>
          </a:prstGeom>
          <a:noFill/>
          <a:ln>
            <a:solidFill>
              <a:schemeClr val="accent1"/>
            </a:solidFill>
          </a:ln>
        </p:spPr>
        <p:txBody>
          <a:bodyPr wrap="square" rtlCol="0">
            <a:spAutoFit/>
          </a:bodyPr>
          <a:lstStyle/>
          <a:p>
            <a:pPr lvl="0">
              <a:buFont typeface="Arial" pitchFamily="34" charset="0"/>
              <a:buChar char="•"/>
            </a:pPr>
            <a:r>
              <a:rPr lang="es-CO" dirty="0" smtClean="0"/>
              <a:t>Ministerio de Protección Social (2010). Batería de instrumentos para la evaluación de factores de riesgo psicosocial. Bogotá. El Ministerio.</a:t>
            </a:r>
          </a:p>
          <a:p>
            <a:r>
              <a:rPr lang="es-CO" dirty="0" smtClean="0"/>
              <a:t> </a:t>
            </a:r>
          </a:p>
          <a:p>
            <a:pPr lvl="0">
              <a:buFont typeface="Arial" pitchFamily="34" charset="0"/>
              <a:buChar char="•"/>
            </a:pPr>
            <a:r>
              <a:rPr lang="es-ES" dirty="0" smtClean="0"/>
              <a:t>OIT/OMS. (1986). </a:t>
            </a:r>
            <a:r>
              <a:rPr lang="es-ES" i="1" dirty="0" smtClean="0"/>
              <a:t>Factores psicosociales en el trabajo: Naturaleza, incidencia y prevención. Recuperado el 30 de Octubre de 2014, de </a:t>
            </a:r>
            <a:r>
              <a:rPr lang="es-CO" sz="1400" u="sng" dirty="0" smtClean="0">
                <a:hlinkClick r:id="rId2"/>
              </a:rPr>
              <a:t>http://biblioteca.uces.edu.ar/MEDIA/EDOCS/FACTORES_Texto.pdf</a:t>
            </a:r>
            <a:endParaRPr lang="es-CO" sz="1400" dirty="0" smtClean="0"/>
          </a:p>
          <a:p>
            <a:r>
              <a:rPr lang="es-CO" dirty="0" smtClean="0"/>
              <a:t> </a:t>
            </a:r>
          </a:p>
          <a:p>
            <a:pPr lvl="0">
              <a:buFont typeface="Arial" pitchFamily="34" charset="0"/>
              <a:buChar char="•"/>
            </a:pPr>
            <a:r>
              <a:rPr lang="es-CO" dirty="0" smtClean="0"/>
              <a:t>OMS. (2010) Contextualización, Prácticas y Literatura de Apoyo. Recuperado el 4 de Noviembre de 2014 de </a:t>
            </a:r>
            <a:r>
              <a:rPr lang="es-CO" sz="1400" u="sng" dirty="0" smtClean="0">
                <a:solidFill>
                  <a:srgbClr val="0070C0"/>
                </a:solidFill>
              </a:rPr>
              <a:t>http://www.who.int/occupational_health/evelyn_hwp_spanish.pdf</a:t>
            </a:r>
            <a:endParaRPr lang="es-CO" sz="1400" dirty="0" smtClean="0">
              <a:solidFill>
                <a:srgbClr val="0070C0"/>
              </a:solidFill>
            </a:endParaRPr>
          </a:p>
        </p:txBody>
      </p:sp>
      <p:sp>
        <p:nvSpPr>
          <p:cNvPr id="9" name="Rectangle 4"/>
          <p:cNvSpPr>
            <a:spLocks noChangeArrowheads="1"/>
          </p:cNvSpPr>
          <p:nvPr/>
        </p:nvSpPr>
        <p:spPr bwMode="auto">
          <a:xfrm>
            <a:off x="-2714676" y="928670"/>
            <a:ext cx="81610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algn="ctr" eaLnBrk="0" fontAlgn="base" hangingPunct="0">
              <a:spcBef>
                <a:spcPct val="0"/>
              </a:spcBef>
              <a:spcAft>
                <a:spcPct val="0"/>
              </a:spcAft>
            </a:pP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Bibliografía.</a:t>
            </a:r>
            <a:endPar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7560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sz="2400" dirty="0"/>
          </a:p>
        </p:txBody>
      </p:sp>
      <p:sp>
        <p:nvSpPr>
          <p:cNvPr id="8" name="Rectangle 6"/>
          <p:cNvSpPr>
            <a:spLocks noChangeArrowheads="1"/>
          </p:cNvSpPr>
          <p:nvPr/>
        </p:nvSpPr>
        <p:spPr bwMode="auto">
          <a:xfrm>
            <a:off x="-191022" y="116062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3" name="CuadroTexto 2"/>
          <p:cNvSpPr txBox="1"/>
          <p:nvPr/>
        </p:nvSpPr>
        <p:spPr>
          <a:xfrm>
            <a:off x="1071538" y="4143380"/>
            <a:ext cx="7625687" cy="861774"/>
          </a:xfrm>
          <a:prstGeom prst="rect">
            <a:avLst/>
          </a:prstGeom>
          <a:noFill/>
          <a:ln>
            <a:solidFill>
              <a:schemeClr val="accent1"/>
            </a:solidFill>
          </a:ln>
        </p:spPr>
        <p:txBody>
          <a:bodyPr wrap="square" rtlCol="0">
            <a:spAutoFit/>
          </a:bodyPr>
          <a:lstStyle/>
          <a:p>
            <a:endParaRPr lang="es-CO" dirty="0" smtClean="0"/>
          </a:p>
          <a:p>
            <a:pPr algn="ctr"/>
            <a:r>
              <a:rPr lang="es-CO" sz="2000" dirty="0" smtClean="0">
                <a:effectLst>
                  <a:outerShdw blurRad="38100" dist="38100" dir="2700000" algn="tl">
                    <a:srgbClr val="000000">
                      <a:alpha val="43137"/>
                    </a:srgbClr>
                  </a:outerShdw>
                </a:effectLst>
              </a:rPr>
              <a:t>LILIANA PATIÑO RESTREPO</a:t>
            </a:r>
          </a:p>
          <a:p>
            <a:pPr algn="ctr"/>
            <a:r>
              <a:rPr lang="es-CO" sz="1600" dirty="0" smtClean="0"/>
              <a:t>PSICOLOGA OCUPACIONAL </a:t>
            </a:r>
          </a:p>
        </p:txBody>
      </p:sp>
      <p:sp>
        <p:nvSpPr>
          <p:cNvPr id="9" name="Rectangle 4"/>
          <p:cNvSpPr>
            <a:spLocks noChangeArrowheads="1"/>
          </p:cNvSpPr>
          <p:nvPr/>
        </p:nvSpPr>
        <p:spPr bwMode="auto">
          <a:xfrm>
            <a:off x="-2857552" y="1000108"/>
            <a:ext cx="81610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2" algn="ctr" eaLnBrk="0" fontAlgn="base" hangingPunct="0">
              <a:spcBef>
                <a:spcPct val="0"/>
              </a:spcBef>
              <a:spcAft>
                <a:spcPct val="0"/>
              </a:spcAft>
            </a:pP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Autores</a:t>
            </a:r>
            <a:r>
              <a:rPr lang="es-CO" sz="3200" b="1"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endParaRPr lang="es-CO" sz="32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la-psicologia">
            <a:hlinkClick r:id="rId2"/>
          </p:cNvPr>
          <p:cNvPicPr>
            <a:picLocks noChangeAspect="1" noChangeArrowheads="1"/>
          </p:cNvPicPr>
          <p:nvPr/>
        </p:nvPicPr>
        <p:blipFill>
          <a:blip r:embed="rId3"/>
          <a:srcRect/>
          <a:stretch>
            <a:fillRect/>
          </a:stretch>
        </p:blipFill>
        <p:spPr bwMode="auto">
          <a:xfrm>
            <a:off x="1571604" y="1571612"/>
            <a:ext cx="2357434" cy="2357434"/>
          </a:xfrm>
          <a:prstGeom prst="rect">
            <a:avLst/>
          </a:prstGeom>
          <a:noFill/>
        </p:spPr>
      </p:pic>
    </p:spTree>
    <p:extLst>
      <p:ext uri="{BB962C8B-B14F-4D97-AF65-F5344CB8AC3E}">
        <p14:creationId xmlns:p14="http://schemas.microsoft.com/office/powerpoint/2010/main" val="1008252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Shape 81"/>
          <p:cNvSpPr txBox="1">
            <a:spLocks noGrp="1"/>
          </p:cNvSpPr>
          <p:nvPr>
            <p:ph type="subTitle" idx="1"/>
          </p:nvPr>
        </p:nvSpPr>
        <p:spPr>
          <a:xfrm>
            <a:off x="1101725" y="203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Font typeface="Arial"/>
              <a:buNone/>
            </a:pPr>
            <a:endParaRPr sz="3200" b="0" i="0" u="none" strike="noStrike" cap="none" baseline="0">
              <a:solidFill>
                <a:srgbClr val="0070C0"/>
              </a:solidFill>
              <a:latin typeface="Calibri"/>
              <a:ea typeface="Calibri"/>
              <a:cs typeface="Calibri"/>
              <a:sym typeface="Calibri"/>
            </a:endParaRPr>
          </a:p>
          <a:p>
            <a:pPr marL="0" marR="0" lvl="0" indent="0" algn="ctr" rtl="0">
              <a:spcBef>
                <a:spcPts val="640"/>
              </a:spcBef>
              <a:buClr>
                <a:srgbClr val="0070C0"/>
              </a:buClr>
              <a:buSzPct val="25000"/>
              <a:buFont typeface="Arial"/>
              <a:buNone/>
            </a:pPr>
            <a:r>
              <a:rPr lang="es-CO" sz="3200" b="0" i="0" u="none" strike="noStrike" cap="none" baseline="0">
                <a:solidFill>
                  <a:srgbClr val="0070C0"/>
                </a:solidFill>
                <a:latin typeface="Calibri"/>
                <a:ea typeface="Calibri"/>
                <a:cs typeface="Calibri"/>
                <a:sym typeface="Calibri"/>
              </a:rPr>
              <a:t>     </a:t>
            </a:r>
            <a:r>
              <a:rPr lang="es-CO" sz="3200" b="0" i="0" u="none" strike="noStrike" cap="none" baseline="0">
                <a:solidFill>
                  <a:schemeClr val="lt1"/>
                </a:solidFill>
                <a:latin typeface="Calibri"/>
                <a:ea typeface="Calibri"/>
                <a:cs typeface="Calibri"/>
                <a:sym typeface="Calibri"/>
              </a:rPr>
              <a:t>PRIMEROS AUXILIOS</a:t>
            </a:r>
          </a:p>
          <a:p>
            <a:pPr marL="0" marR="0" lvl="0" indent="0" algn="ctr" rtl="0">
              <a:spcBef>
                <a:spcPts val="640"/>
              </a:spcBef>
              <a:buClr>
                <a:srgbClr val="888888"/>
              </a:buClr>
              <a:buFont typeface="Arial"/>
              <a:buNone/>
            </a:pPr>
            <a:endParaRPr sz="3200" b="0" i="0" u="none" strike="noStrike" cap="none" baseline="0">
              <a:solidFill>
                <a:srgbClr val="888888"/>
              </a:solidFill>
              <a:latin typeface="Calibri"/>
              <a:ea typeface="Calibri"/>
              <a:cs typeface="Calibri"/>
              <a:sym typeface="Calibri"/>
            </a:endParaRPr>
          </a:p>
        </p:txBody>
      </p:sp>
      <p:pic>
        <p:nvPicPr>
          <p:cNvPr id="82" name="Shape 82"/>
          <p:cNvPicPr preferRelativeResize="0"/>
          <p:nvPr/>
        </p:nvPicPr>
        <p:blipFill rotWithShape="1">
          <a:blip r:embed="rId3">
            <a:alphaModFix/>
          </a:blip>
          <a:srcRect/>
          <a:stretch/>
        </p:blipFill>
        <p:spPr>
          <a:xfrm>
            <a:off x="337653" y="1209869"/>
            <a:ext cx="4407824" cy="4407824"/>
          </a:xfrm>
          <a:prstGeom prst="rect">
            <a:avLst/>
          </a:prstGeom>
          <a:noFill/>
          <a:ln>
            <a:noFill/>
          </a:ln>
        </p:spPr>
      </p:pic>
      <p:sp>
        <p:nvSpPr>
          <p:cNvPr id="6" name="Rectángulo 1"/>
          <p:cNvSpPr/>
          <p:nvPr/>
        </p:nvSpPr>
        <p:spPr>
          <a:xfrm>
            <a:off x="5286380" y="2357430"/>
            <a:ext cx="3183885" cy="1015663"/>
          </a:xfrm>
          <a:prstGeom prst="rect">
            <a:avLst/>
          </a:prstGeom>
          <a:noFill/>
        </p:spPr>
        <p:txBody>
          <a:bodyPr wrap="none" lIns="91440" tIns="45720" rIns="91440" bIns="45720">
            <a:spAutoFit/>
          </a:bodyPr>
          <a:lstStyle/>
          <a:p>
            <a:pPr algn="ctr"/>
            <a:r>
              <a:rPr lang="es-ES" sz="6000" b="0" cap="none" spc="0" dirty="0" smtClean="0">
                <a:ln w="0"/>
                <a:solidFill>
                  <a:schemeClr val="tx1"/>
                </a:solidFill>
                <a:effectLst>
                  <a:outerShdw blurRad="38100" dist="25400" dir="5400000" algn="ctr" rotWithShape="0">
                    <a:srgbClr val="6E747A">
                      <a:alpha val="43000"/>
                    </a:srgbClr>
                  </a:outerShdw>
                </a:effectLst>
                <a:latin typeface="Calibri" pitchFamily="34" charset="0"/>
                <a:cs typeface="Calibri" pitchFamily="34" charset="0"/>
              </a:rPr>
              <a:t>Gracias… </a:t>
            </a:r>
            <a:endParaRPr lang="es-ES" sz="6000" b="0" cap="none" spc="0" dirty="0">
              <a:ln w="0"/>
              <a:solidFill>
                <a:schemeClr val="tx1"/>
              </a:solidFill>
              <a:effectLst>
                <a:outerShdw blurRad="38100" dist="25400" dir="5400000" algn="ctr" rotWithShape="0">
                  <a:srgbClr val="6E747A">
                    <a:alpha val="43000"/>
                  </a:srgbClr>
                </a:outerShdw>
              </a:effectLst>
              <a:latin typeface="Calibri" pitchFamily="34" charset="0"/>
              <a:cs typeface="Calibri" pitchFamily="34" charset="0"/>
            </a:endParaRPr>
          </a:p>
        </p:txBody>
      </p:sp>
      <p:sp>
        <p:nvSpPr>
          <p:cNvPr id="7" name="CuadroTexto 4"/>
          <p:cNvSpPr txBox="1"/>
          <p:nvPr/>
        </p:nvSpPr>
        <p:spPr>
          <a:xfrm>
            <a:off x="5286380" y="3929066"/>
            <a:ext cx="3120389" cy="738664"/>
          </a:xfrm>
          <a:prstGeom prst="rect">
            <a:avLst/>
          </a:prstGeom>
          <a:noFill/>
        </p:spPr>
        <p:txBody>
          <a:bodyPr wrap="square" rtlCol="0">
            <a:spAutoFit/>
          </a:bodyPr>
          <a:lstStyle/>
          <a:p>
            <a:pPr algn="ctr"/>
            <a:r>
              <a:rPr lang="es-CO" dirty="0" smtClean="0">
                <a:effectLst>
                  <a:outerShdw blurRad="38100" dist="38100" dir="2700000" algn="tl">
                    <a:srgbClr val="000000">
                      <a:alpha val="43137"/>
                    </a:srgbClr>
                  </a:outerShdw>
                </a:effectLst>
                <a:latin typeface="Calibri" pitchFamily="34" charset="0"/>
                <a:cs typeface="Calibri" pitchFamily="34" charset="0"/>
              </a:rPr>
              <a:t>Te invitamos que sigas construyendo momentos del cuidado en tu vida familiar, laboral y social.</a:t>
            </a:r>
            <a:endParaRPr lang="es-CO" dirty="0">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357158" y="1214422"/>
            <a:ext cx="595312" cy="642942"/>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6" name="Rectangle 3"/>
          <p:cNvSpPr>
            <a:spLocks noChangeArrowheads="1"/>
          </p:cNvSpPr>
          <p:nvPr/>
        </p:nvSpPr>
        <p:spPr bwMode="auto">
          <a:xfrm>
            <a:off x="0"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9" name="Rectángulo 8"/>
          <p:cNvSpPr/>
          <p:nvPr/>
        </p:nvSpPr>
        <p:spPr>
          <a:xfrm>
            <a:off x="714348" y="1214422"/>
            <a:ext cx="7287954" cy="646331"/>
          </a:xfrm>
          <a:prstGeom prst="rect">
            <a:avLst/>
          </a:prstGeom>
        </p:spPr>
        <p:txBody>
          <a:bodyPr wrap="square">
            <a:spAutoFit/>
          </a:bodyPr>
          <a:lstStyle/>
          <a:p>
            <a:pPr eaLnBrk="0" fontAlgn="base" hangingPunct="0">
              <a:spcBef>
                <a:spcPct val="0"/>
              </a:spcBef>
              <a:spcAft>
                <a:spcPct val="0"/>
              </a:spcAft>
            </a:pPr>
            <a:r>
              <a:rPr kumimoji="0" lang="es-CO"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s-CO" sz="3600" i="0" u="none" strike="noStrike" cap="none" normalizeH="0" dirty="0" smtClean="0">
                <a:ln>
                  <a:noFill/>
                </a:ln>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Contextualización cuidado </a:t>
            </a:r>
            <a:r>
              <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 uno mismo</a:t>
            </a:r>
          </a:p>
        </p:txBody>
      </p:sp>
      <p:sp>
        <p:nvSpPr>
          <p:cNvPr id="3" name="2 Rectángulo"/>
          <p:cNvSpPr/>
          <p:nvPr/>
        </p:nvSpPr>
        <p:spPr>
          <a:xfrm>
            <a:off x="857224" y="2071678"/>
            <a:ext cx="7205870" cy="3519874"/>
          </a:xfrm>
          <a:prstGeom prst="rect">
            <a:avLst/>
          </a:prstGeom>
        </p:spPr>
        <p:txBody>
          <a:bodyPr wrap="square">
            <a:spAutoFit/>
          </a:bodyPr>
          <a:lstStyle/>
          <a:p>
            <a:pPr algn="just"/>
            <a:r>
              <a:rPr lang="es-ES" sz="1600" dirty="0" smtClean="0">
                <a:latin typeface="Calibri" pitchFamily="34" charset="0"/>
                <a:cs typeface="Calibri" pitchFamily="34" charset="0"/>
              </a:rPr>
              <a:t>Cuando se habla de gestión integral de factores psicosociales no se hace referencia sólo al contexto laboral o a las responsabilidades que los demás tienen sobre las condiciones de bienestar de los trabajadores, se hace referencia al </a:t>
            </a:r>
            <a:r>
              <a:rPr lang="es-ES" sz="1600"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trabajador mirándolo desde una óptica integral</a:t>
            </a:r>
            <a:r>
              <a:rPr lang="es-ES" sz="1600" dirty="0" smtClean="0">
                <a:latin typeface="Calibri" pitchFamily="34" charset="0"/>
                <a:cs typeface="Calibri" pitchFamily="34" charset="0"/>
              </a:rPr>
              <a:t>, donde es claro que el contexto laboral y extralaboral tiene un gran impacto, pero las prácticas cotidianas para cuidar la salud y bienestar  que son empleadas por libre decisión por parte del trabajador representan el elemento principal.</a:t>
            </a:r>
            <a:endParaRPr lang="es-CO" sz="1600" dirty="0" smtClean="0">
              <a:latin typeface="Calibri" pitchFamily="34" charset="0"/>
              <a:cs typeface="Calibri" pitchFamily="34" charset="0"/>
            </a:endParaRPr>
          </a:p>
          <a:p>
            <a:pPr algn="just"/>
            <a:endParaRPr lang="es-ES" sz="1600" dirty="0" smtClean="0">
              <a:latin typeface="Calibri" pitchFamily="34" charset="0"/>
              <a:cs typeface="Calibri" pitchFamily="34" charset="0"/>
            </a:endParaRPr>
          </a:p>
          <a:p>
            <a:pPr algn="just"/>
            <a:r>
              <a:rPr lang="es-ES" sz="1600" dirty="0" smtClean="0">
                <a:latin typeface="Calibri" pitchFamily="34" charset="0"/>
                <a:cs typeface="Calibri" pitchFamily="34" charset="0"/>
              </a:rPr>
              <a:t>Reconocer que los </a:t>
            </a:r>
            <a:r>
              <a:rPr lang="es-ES" sz="1600"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factores psicosociales  están al alcance de todos </a:t>
            </a:r>
            <a:r>
              <a:rPr lang="es-ES" sz="1600" dirty="0" smtClean="0">
                <a:latin typeface="Calibri" pitchFamily="34" charset="0"/>
                <a:cs typeface="Calibri" pitchFamily="34" charset="0"/>
              </a:rPr>
              <a:t>y que dentro de ellos existen condiciones de riesgo pero que  también existen condiciones protectoras, da la posibilidad de construir desde lo individual estrategias centradas en el cuidado de si mismo que permiten favorecer la relación que se tiene con los factores psicosociales generando bienestar emocional, psicológico y físico.</a:t>
            </a:r>
            <a:endParaRPr lang="es-CO" sz="1600" dirty="0" smtClean="0">
              <a:latin typeface="Calibri" pitchFamily="34" charset="0"/>
              <a:cs typeface="Calibri" pitchFamily="34" charset="0"/>
            </a:endParaRPr>
          </a:p>
          <a:p>
            <a:pPr algn="just">
              <a:lnSpc>
                <a:spcPct val="115000"/>
              </a:lnSpc>
              <a:spcAft>
                <a:spcPts val="1000"/>
              </a:spcAft>
            </a:pPr>
            <a:endParaRPr lang="es-CO" dirty="0">
              <a:ea typeface="Calibri"/>
              <a:cs typeface="Times New Roman"/>
            </a:endParaRPr>
          </a:p>
        </p:txBody>
      </p:sp>
    </p:spTree>
    <p:extLst>
      <p:ext uri="{BB962C8B-B14F-4D97-AF65-F5344CB8AC3E}">
        <p14:creationId xmlns:p14="http://schemas.microsoft.com/office/powerpoint/2010/main" val="3257911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sz="2400" dirty="0"/>
          </a:p>
        </p:txBody>
      </p:sp>
      <p:sp>
        <p:nvSpPr>
          <p:cNvPr id="7" name="Rectangle 4"/>
          <p:cNvSpPr>
            <a:spLocks noChangeArrowheads="1"/>
          </p:cNvSpPr>
          <p:nvPr/>
        </p:nvSpPr>
        <p:spPr bwMode="auto">
          <a:xfrm>
            <a:off x="285720" y="1000108"/>
            <a:ext cx="81610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CO" sz="3600"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Construyendo el cuidado de uno mismo </a:t>
            </a:r>
            <a:endPar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4"/>
          <p:cNvSpPr>
            <a:spLocks noChangeArrowheads="1"/>
          </p:cNvSpPr>
          <p:nvPr/>
        </p:nvSpPr>
        <p:spPr bwMode="auto">
          <a:xfrm>
            <a:off x="571472" y="1785926"/>
            <a:ext cx="13682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OBJETIVO</a:t>
            </a:r>
            <a:endParaRPr kumimoji="0" lang="es-CO" sz="180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3" name="CuadroTexto 2"/>
          <p:cNvSpPr txBox="1"/>
          <p:nvPr/>
        </p:nvSpPr>
        <p:spPr>
          <a:xfrm>
            <a:off x="428596" y="2143116"/>
            <a:ext cx="7891819" cy="954107"/>
          </a:xfrm>
          <a:prstGeom prst="rect">
            <a:avLst/>
          </a:prstGeom>
          <a:noFill/>
          <a:ln>
            <a:solidFill>
              <a:schemeClr val="accent1"/>
            </a:solidFill>
          </a:ln>
        </p:spPr>
        <p:txBody>
          <a:bodyPr wrap="square" rtlCol="0">
            <a:spAutoFit/>
          </a:bodyPr>
          <a:lstStyle/>
          <a:p>
            <a:pPr algn="just"/>
            <a:r>
              <a:rPr lang="es-ES" dirty="0" smtClean="0">
                <a:latin typeface="Calibri" pitchFamily="34" charset="0"/>
                <a:cs typeface="Calibri" pitchFamily="34" charset="0"/>
              </a:rPr>
              <a:t>Permitir que el estudiante tenga un primer acercamiento a los factores psicosociales, </a:t>
            </a:r>
            <a:r>
              <a:rPr lang="es-ES"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identificando desde lo cotidiano elementos que tienen la posibilidad de convertirse en un factor de riesgo psicosocial</a:t>
            </a:r>
            <a:r>
              <a:rPr lang="es-ES" dirty="0" smtClean="0">
                <a:latin typeface="Calibri" pitchFamily="34" charset="0"/>
                <a:cs typeface="Calibri" pitchFamily="34" charset="0"/>
              </a:rPr>
              <a:t>, reconociendo la relación que genera con esto elementos e identificando los efectos que tienen sobre su vida</a:t>
            </a:r>
            <a:endParaRPr lang="es-CO" dirty="0">
              <a:latin typeface="Calibri" pitchFamily="34" charset="0"/>
              <a:cs typeface="Calibri" pitchFamily="34" charset="0"/>
            </a:endParaRPr>
          </a:p>
        </p:txBody>
      </p:sp>
      <p:sp>
        <p:nvSpPr>
          <p:cNvPr id="11" name="Rectangle 4"/>
          <p:cNvSpPr>
            <a:spLocks noChangeArrowheads="1"/>
          </p:cNvSpPr>
          <p:nvPr/>
        </p:nvSpPr>
        <p:spPr bwMode="auto">
          <a:xfrm>
            <a:off x="214282" y="3214686"/>
            <a:ext cx="246321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PASO A</a:t>
            </a:r>
            <a:r>
              <a:rPr kumimoji="0" lang="es-CO" sz="1800" b="1"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kumimoji="0" lang="es-CO" sz="180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PASO</a:t>
            </a:r>
            <a:endParaRPr kumimoji="0" lang="es-CO" sz="180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12" name="CuadroTexto 11"/>
          <p:cNvSpPr txBox="1"/>
          <p:nvPr/>
        </p:nvSpPr>
        <p:spPr>
          <a:xfrm>
            <a:off x="500034" y="3643315"/>
            <a:ext cx="7891819" cy="2277547"/>
          </a:xfrm>
          <a:prstGeom prst="rect">
            <a:avLst/>
          </a:prstGeom>
          <a:noFill/>
          <a:ln>
            <a:solidFill>
              <a:schemeClr val="accent1"/>
            </a:solidFill>
          </a:ln>
        </p:spPr>
        <p:txBody>
          <a:bodyPr wrap="square" rtlCol="0">
            <a:spAutoFit/>
          </a:bodyPr>
          <a:lstStyle/>
          <a:p>
            <a:r>
              <a:rPr lang="es-CO" dirty="0"/>
              <a:t>	</a:t>
            </a:r>
            <a:r>
              <a:rPr lang="es-ES" dirty="0" smtClean="0">
                <a:latin typeface="Calibri" pitchFamily="34" charset="0"/>
                <a:cs typeface="Calibri" pitchFamily="34" charset="0"/>
              </a:rPr>
              <a:t>Observe los elementos que se encuentran en el </a:t>
            </a:r>
            <a:r>
              <a:rPr lang="es-ES" dirty="0" smtClean="0">
                <a:latin typeface="Calibri" pitchFamily="34" charset="0"/>
                <a:cs typeface="Calibri" pitchFamily="34" charset="0"/>
                <a:hlinkClick r:id="rId2" action="ppaction://hlinksldjump"/>
              </a:rPr>
              <a:t>pictograma</a:t>
            </a:r>
            <a:r>
              <a:rPr lang="es-ES" dirty="0" smtClean="0">
                <a:latin typeface="Calibri" pitchFamily="34" charset="0"/>
                <a:cs typeface="Calibri" pitchFamily="34" charset="0"/>
              </a:rPr>
              <a:t> y escriba para cada uno de ellos</a:t>
            </a:r>
          </a:p>
          <a:p>
            <a:r>
              <a:rPr lang="es-ES" dirty="0" smtClean="0">
                <a:latin typeface="Calibri" pitchFamily="34" charset="0"/>
                <a:cs typeface="Calibri" pitchFamily="34" charset="0"/>
              </a:rPr>
              <a:t>	una emoción positiva o negativa, teniendo en cuanta la sensación que le genera cada 	elemento en la vida cotidiana.</a:t>
            </a:r>
            <a:endParaRPr lang="es-CO" dirty="0" smtClean="0">
              <a:latin typeface="Calibri" pitchFamily="34" charset="0"/>
              <a:cs typeface="Calibri" pitchFamily="34" charset="0"/>
            </a:endParaRPr>
          </a:p>
          <a:p>
            <a:endParaRPr lang="es-CO" dirty="0" smtClean="0">
              <a:latin typeface="Calibri" pitchFamily="34" charset="0"/>
              <a:cs typeface="Calibri" pitchFamily="34" charset="0"/>
            </a:endParaRPr>
          </a:p>
          <a:p>
            <a:r>
              <a:rPr lang="es-ES" dirty="0" smtClean="0">
                <a:latin typeface="Calibri" pitchFamily="34" charset="0"/>
                <a:cs typeface="Calibri" pitchFamily="34" charset="0"/>
              </a:rPr>
              <a:t>	Escriba una historia que articule los nueve elementos y que permita identificar la relación que 	genera en el día a día con ellos</a:t>
            </a:r>
            <a:endParaRPr lang="es-CO" dirty="0">
              <a:latin typeface="Calibri" pitchFamily="34" charset="0"/>
              <a:cs typeface="Calibri" pitchFamily="34" charset="0"/>
            </a:endParaRPr>
          </a:p>
          <a:p>
            <a:endParaRPr lang="es-CO" dirty="0" smtClean="0">
              <a:latin typeface="Calibri" pitchFamily="34" charset="0"/>
              <a:cs typeface="Calibri" pitchFamily="34" charset="0"/>
            </a:endParaRPr>
          </a:p>
          <a:p>
            <a:r>
              <a:rPr lang="es-ES" dirty="0" smtClean="0">
                <a:latin typeface="Calibri" pitchFamily="34" charset="0"/>
                <a:cs typeface="Calibri" pitchFamily="34" charset="0"/>
              </a:rPr>
              <a:t>	Teniendo en cuenta las respuestas dadas en los puntos anteriores conteste las siguientes 	preguntas</a:t>
            </a:r>
          </a:p>
          <a:p>
            <a:endParaRPr lang="es-CO" sz="1600" dirty="0" smtClean="0"/>
          </a:p>
        </p:txBody>
      </p:sp>
      <p:pic>
        <p:nvPicPr>
          <p:cNvPr id="13" name="12 Imagen"/>
          <p:cNvPicPr/>
          <p:nvPr/>
        </p:nvPicPr>
        <p:blipFill>
          <a:blip r:embed="rId3"/>
          <a:srcRect/>
          <a:stretch>
            <a:fillRect/>
          </a:stretch>
        </p:blipFill>
        <p:spPr bwMode="auto">
          <a:xfrm>
            <a:off x="1142976" y="3714752"/>
            <a:ext cx="267614" cy="371787"/>
          </a:xfrm>
          <a:prstGeom prst="rect">
            <a:avLst/>
          </a:prstGeom>
          <a:noFill/>
          <a:ln w="9525">
            <a:noFill/>
            <a:miter lim="800000"/>
            <a:headEnd/>
            <a:tailEnd/>
          </a:ln>
        </p:spPr>
      </p:pic>
      <p:pic>
        <p:nvPicPr>
          <p:cNvPr id="16" name="15 Imagen"/>
          <p:cNvPicPr/>
          <p:nvPr/>
        </p:nvPicPr>
        <p:blipFill>
          <a:blip r:embed="rId4" cstate="print"/>
          <a:srcRect/>
          <a:stretch>
            <a:fillRect/>
          </a:stretch>
        </p:blipFill>
        <p:spPr bwMode="auto">
          <a:xfrm>
            <a:off x="1142976" y="4500570"/>
            <a:ext cx="278906" cy="357590"/>
          </a:xfrm>
          <a:prstGeom prst="rect">
            <a:avLst/>
          </a:prstGeom>
          <a:noFill/>
          <a:ln w="9525">
            <a:noFill/>
            <a:miter lim="800000"/>
            <a:headEnd/>
            <a:tailEnd/>
          </a:ln>
        </p:spPr>
      </p:pic>
      <p:pic>
        <p:nvPicPr>
          <p:cNvPr id="17" name="16 Imagen"/>
          <p:cNvPicPr/>
          <p:nvPr/>
        </p:nvPicPr>
        <p:blipFill>
          <a:blip r:embed="rId5"/>
          <a:srcRect/>
          <a:stretch>
            <a:fillRect/>
          </a:stretch>
        </p:blipFill>
        <p:spPr bwMode="auto">
          <a:xfrm>
            <a:off x="1142976" y="5072074"/>
            <a:ext cx="278114" cy="380448"/>
          </a:xfrm>
          <a:prstGeom prst="rect">
            <a:avLst/>
          </a:prstGeom>
          <a:noFill/>
          <a:ln w="9525">
            <a:noFill/>
            <a:miter lim="800000"/>
            <a:headEnd/>
            <a:tailEnd/>
          </a:ln>
        </p:spPr>
      </p:pic>
      <p:sp>
        <p:nvSpPr>
          <p:cNvPr id="15" name="Elipse 4"/>
          <p:cNvSpPr/>
          <p:nvPr/>
        </p:nvSpPr>
        <p:spPr>
          <a:xfrm>
            <a:off x="285720" y="1000108"/>
            <a:ext cx="595312" cy="642942"/>
          </a:xfrm>
          <a:prstGeom prst="ellipse">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Tree>
    <p:extLst>
      <p:ext uri="{BB962C8B-B14F-4D97-AF65-F5344CB8AC3E}">
        <p14:creationId xmlns:p14="http://schemas.microsoft.com/office/powerpoint/2010/main" val="3646195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857356" y="1214422"/>
            <a:ext cx="5286411" cy="4429156"/>
          </a:xfrm>
          <a:prstGeom prst="rect">
            <a:avLst/>
          </a:prstGeom>
          <a:noFill/>
          <a:ln w="9525">
            <a:no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1214414" y="1500174"/>
            <a:ext cx="5572164" cy="1285884"/>
          </a:xfrm>
          <a:prstGeom prst="rect">
            <a:avLst/>
          </a:prstGeom>
          <a:noFill/>
          <a:ln w="9525">
            <a:noFill/>
            <a:miter lim="800000"/>
            <a:headEnd/>
            <a:tailEnd/>
          </a:ln>
        </p:spPr>
      </p:pic>
      <p:pic>
        <p:nvPicPr>
          <p:cNvPr id="5" name="4 Imagen"/>
          <p:cNvPicPr/>
          <p:nvPr/>
        </p:nvPicPr>
        <p:blipFill>
          <a:blip r:embed="rId3"/>
          <a:srcRect/>
          <a:stretch>
            <a:fillRect/>
          </a:stretch>
        </p:blipFill>
        <p:spPr bwMode="auto">
          <a:xfrm>
            <a:off x="2500298" y="3286124"/>
            <a:ext cx="5214974"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 y="-223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sz="2400" dirty="0"/>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0" name="Rectangle 4"/>
          <p:cNvSpPr>
            <a:spLocks noChangeArrowheads="1"/>
          </p:cNvSpPr>
          <p:nvPr/>
        </p:nvSpPr>
        <p:spPr bwMode="auto">
          <a:xfrm>
            <a:off x="357158" y="1643050"/>
            <a:ext cx="21431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600" u="none" strike="noStrike" cap="none" normalizeH="0" baseline="0" dirty="0" smtClean="0">
                <a:ln>
                  <a:noFill/>
                </a:ln>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CONCLUSIONES</a:t>
            </a:r>
            <a:endParaRPr kumimoji="0" lang="es-CO" sz="160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3" name="CuadroTexto 2"/>
          <p:cNvSpPr txBox="1"/>
          <p:nvPr/>
        </p:nvSpPr>
        <p:spPr>
          <a:xfrm>
            <a:off x="644857" y="2331270"/>
            <a:ext cx="7840639" cy="1200329"/>
          </a:xfrm>
          <a:prstGeom prst="rect">
            <a:avLst/>
          </a:prstGeom>
          <a:noFill/>
          <a:ln>
            <a:solidFill>
              <a:schemeClr val="accent1"/>
            </a:solidFill>
          </a:ln>
        </p:spPr>
        <p:txBody>
          <a:bodyPr wrap="square" rtlCol="0">
            <a:spAutoFit/>
          </a:bodyPr>
          <a:lstStyle/>
          <a:p>
            <a:pPr lvl="0" algn="just"/>
            <a:r>
              <a:rPr lang="es-ES" dirty="0" smtClean="0">
                <a:latin typeface="Calibri" pitchFamily="34" charset="0"/>
                <a:cs typeface="Calibri" pitchFamily="34" charset="0"/>
              </a:rPr>
              <a:t>Descubrir los factores psicosociales como elementos activos que se encuentran presentes en la cotidianidad, y que no necesariamente son condiciones de riesgo, sino que en ocasiones pueden comportarse como condiciones protectoras, permite reconocer la </a:t>
            </a:r>
            <a:r>
              <a:rPr lang="es-ES" dirty="0" smtClean="0">
                <a:solidFill>
                  <a:srgbClr val="2EF80C"/>
                </a:solidFill>
                <a:effectLst>
                  <a:outerShdw blurRad="38100" dist="38100" dir="2700000" algn="tl">
                    <a:srgbClr val="000000">
                      <a:alpha val="43137"/>
                    </a:srgbClr>
                  </a:outerShdw>
                </a:effectLst>
                <a:latin typeface="Calibri" pitchFamily="34" charset="0"/>
                <a:ea typeface="Calibri"/>
                <a:cs typeface="Calibri" pitchFamily="34" charset="0"/>
              </a:rPr>
              <a:t>importancia que el cuidado de sí mismo tiene en la  búsqueda de  estrategias que potencialicen la gestión integral de los factores psicosociales</a:t>
            </a:r>
            <a:r>
              <a:rPr lang="es-ES" dirty="0" smtClean="0"/>
              <a:t>.</a:t>
            </a:r>
            <a:endParaRPr lang="es-CO" dirty="0"/>
          </a:p>
        </p:txBody>
      </p:sp>
      <p:sp>
        <p:nvSpPr>
          <p:cNvPr id="12" name="CuadroTexto 11"/>
          <p:cNvSpPr txBox="1"/>
          <p:nvPr/>
        </p:nvSpPr>
        <p:spPr>
          <a:xfrm>
            <a:off x="692482" y="4284454"/>
            <a:ext cx="7840639" cy="707886"/>
          </a:xfrm>
          <a:prstGeom prst="rect">
            <a:avLst/>
          </a:prstGeom>
          <a:noFill/>
          <a:ln>
            <a:solidFill>
              <a:schemeClr val="accent1"/>
            </a:solidFill>
          </a:ln>
        </p:spPr>
        <p:txBody>
          <a:bodyPr wrap="square" rtlCol="0">
            <a:spAutoFit/>
          </a:bodyPr>
          <a:lstStyle/>
          <a:p>
            <a:pPr algn="ctr"/>
            <a:r>
              <a:rPr lang="es-ES" sz="2000" i="1" dirty="0">
                <a:solidFill>
                  <a:srgbClr val="0070C0"/>
                </a:solidFill>
                <a:effectLst>
                  <a:outerShdw blurRad="38100" dist="38100" dir="2700000" algn="tl">
                    <a:srgbClr val="000000">
                      <a:alpha val="43137"/>
                    </a:srgbClr>
                  </a:outerShdw>
                </a:effectLst>
                <a:latin typeface="Calibri" pitchFamily="34" charset="0"/>
                <a:cs typeface="Calibri" pitchFamily="34" charset="0"/>
              </a:rPr>
              <a:t>Ahora estas en capacidad de continuar el recorrido para el momento 2  “cuidado de la palabra” </a:t>
            </a:r>
            <a:endParaRPr lang="es-CO" sz="2000" i="1" dirty="0">
              <a:solidFill>
                <a:srgbClr val="0070C0"/>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4053409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0" y="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7" name="Rectangle 4"/>
          <p:cNvSpPr>
            <a:spLocks noChangeArrowheads="1"/>
          </p:cNvSpPr>
          <p:nvPr/>
        </p:nvSpPr>
        <p:spPr bwMode="auto">
          <a:xfrm>
            <a:off x="594484" y="2097770"/>
            <a:ext cx="7873656"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s-CO" b="1" i="1" dirty="0" smtClean="0"/>
              <a:t>“</a:t>
            </a:r>
            <a:r>
              <a:rPr lang="es-CO" sz="1600" i="1" dirty="0" smtClean="0">
                <a:effectLst>
                  <a:outerShdw blurRad="38100" dist="38100" dir="2700000" algn="tl">
                    <a:srgbClr val="000000">
                      <a:alpha val="43137"/>
                    </a:srgbClr>
                  </a:outerShdw>
                </a:effectLst>
                <a:latin typeface="Calibri" pitchFamily="34" charset="0"/>
                <a:cs typeface="Calibri" pitchFamily="34" charset="0"/>
              </a:rPr>
              <a:t>Cuidar requería y requiere conocimientos ensamblados, saberes de muchas tradiciones, trabajos sostenidos en el acervo transmitido por la memoria de múltiples generaciones” </a:t>
            </a:r>
            <a:r>
              <a:rPr lang="es-CO" sz="1200" i="1" u="sng" dirty="0" smtClean="0">
                <a:latin typeface="Calibri" pitchFamily="34" charset="0"/>
                <a:cs typeface="Calibri" pitchFamily="34" charset="0"/>
              </a:rPr>
              <a:t>Rafael Gagliano(2007).Recuperado de http://servicios2.abc.gov.ar/lainstitucion/revistacomponents/revista/archivos/anales/numero06/archivosparadescargar/13_gagliano.pdf</a:t>
            </a:r>
            <a:endParaRPr lang="es-CO" sz="1200" i="1" u="sng" dirty="0">
              <a:latin typeface="Calibri" pitchFamily="34" charset="0"/>
              <a:cs typeface="Calibri" pitchFamily="34" charset="0"/>
            </a:endParaRPr>
          </a:p>
        </p:txBody>
      </p:sp>
      <p:sp>
        <p:nvSpPr>
          <p:cNvPr id="8" name="Rectangle 6"/>
          <p:cNvSpPr>
            <a:spLocks noChangeArrowheads="1"/>
          </p:cNvSpPr>
          <p:nvPr/>
        </p:nvSpPr>
        <p:spPr bwMode="auto">
          <a:xfrm>
            <a:off x="0" y="914400"/>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9" name="Rectángulo 8"/>
          <p:cNvSpPr/>
          <p:nvPr/>
        </p:nvSpPr>
        <p:spPr>
          <a:xfrm>
            <a:off x="500034" y="1000108"/>
            <a:ext cx="4352474" cy="584775"/>
          </a:xfrm>
          <a:prstGeom prst="rect">
            <a:avLst/>
          </a:prstGeom>
        </p:spPr>
        <p:txBody>
          <a:bodyPr wrap="none">
            <a:spAutoFit/>
          </a:bodyPr>
          <a:lstStyle/>
          <a:p>
            <a:pPr eaLnBrk="0" fontAlgn="base" hangingPunct="0">
              <a:spcBef>
                <a:spcPct val="0"/>
              </a:spcBef>
              <a:spcAft>
                <a:spcPct val="0"/>
              </a:spcAft>
            </a:pPr>
            <a:r>
              <a:rPr kumimoji="0" lang="es-CO"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  </a:t>
            </a:r>
            <a:r>
              <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Cuidado de </a:t>
            </a:r>
            <a:r>
              <a:rPr lang="es-CO" sz="32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palabra</a:t>
            </a:r>
            <a:endParaRPr lang="es-CO" sz="32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Elipse 9"/>
          <p:cNvSpPr/>
          <p:nvPr/>
        </p:nvSpPr>
        <p:spPr>
          <a:xfrm>
            <a:off x="4929190" y="1000108"/>
            <a:ext cx="666750" cy="714396"/>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s-CO"/>
          </a:p>
        </p:txBody>
      </p:sp>
      <p:sp>
        <p:nvSpPr>
          <p:cNvPr id="2" name="Rectangle 2" descr="5%"/>
          <p:cNvSpPr>
            <a:spLocks noChangeArrowheads="1"/>
          </p:cNvSpPr>
          <p:nvPr/>
        </p:nvSpPr>
        <p:spPr bwMode="auto">
          <a:xfrm>
            <a:off x="1214414" y="3786190"/>
            <a:ext cx="6865765" cy="812945"/>
          </a:xfrm>
          <a:prstGeom prst="rect">
            <a:avLst/>
          </a:prstGeom>
          <a:pattFill prst="pct5">
            <a:fgClr>
              <a:srgbClr val="B7FFD8"/>
            </a:fgClr>
            <a:bgClr>
              <a:srgbClr val="FFFFFF"/>
            </a:bgClr>
          </a:pattFill>
          <a:ln w="25400">
            <a:solidFill>
              <a:srgbClr val="0070C0"/>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CO" sz="1600" dirty="0" smtClean="0">
                <a:effectLst>
                  <a:outerShdw blurRad="38100" dist="38100" dir="2700000" algn="tl">
                    <a:srgbClr val="000000">
                      <a:alpha val="43137"/>
                    </a:srgbClr>
                  </a:outerShdw>
                </a:effectLst>
                <a:latin typeface="Calibri" pitchFamily="34" charset="0"/>
                <a:cs typeface="Arial" pitchFamily="34" charset="0"/>
              </a:rPr>
              <a:t>¿Pueden considerarse los riesgos  psicosociales un riesgo nuevo?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11372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1807</Words>
  <Application>Microsoft Macintosh PowerPoint</Application>
  <PresentationFormat>On-screen Show (4:3)</PresentationFormat>
  <Paragraphs>104</Paragraphs>
  <Slides>35</Slides>
  <Notes>2</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Gill Sans MT</vt:lpstr>
      <vt:lpstr>Times New Roman</vt:lpstr>
      <vt:lpstr>Tema de Office</vt:lpstr>
      <vt:lpstr>RESOLUCIÓN 2646 DE 2008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RESOLUCIÓN 2646 DE 2008</dc:title>
  <dc:creator>user</dc:creator>
  <cp:lastModifiedBy>Clara E Restrepo B</cp:lastModifiedBy>
  <cp:revision>17</cp:revision>
  <dcterms:modified xsi:type="dcterms:W3CDTF">2016-04-01T18:25:29Z</dcterms:modified>
</cp:coreProperties>
</file>