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85" r:id="rId5"/>
  </p:sldMasterIdLst>
  <p:notesMasterIdLst>
    <p:notesMasterId r:id="rId35"/>
  </p:notesMasterIdLst>
  <p:handoutMasterIdLst>
    <p:handoutMasterId r:id="rId36"/>
  </p:handoutMasterIdLst>
  <p:sldIdLst>
    <p:sldId id="372" r:id="rId6"/>
    <p:sldId id="374" r:id="rId7"/>
    <p:sldId id="375" r:id="rId8"/>
    <p:sldId id="376" r:id="rId9"/>
    <p:sldId id="377" r:id="rId10"/>
    <p:sldId id="378" r:id="rId11"/>
    <p:sldId id="379" r:id="rId12"/>
    <p:sldId id="380" r:id="rId13"/>
    <p:sldId id="381" r:id="rId14"/>
    <p:sldId id="382" r:id="rId15"/>
    <p:sldId id="383" r:id="rId16"/>
    <p:sldId id="384" r:id="rId17"/>
    <p:sldId id="385" r:id="rId18"/>
    <p:sldId id="386" r:id="rId19"/>
    <p:sldId id="387" r:id="rId20"/>
    <p:sldId id="388" r:id="rId21"/>
    <p:sldId id="389" r:id="rId22"/>
    <p:sldId id="390" r:id="rId23"/>
    <p:sldId id="391" r:id="rId24"/>
    <p:sldId id="392" r:id="rId25"/>
    <p:sldId id="393" r:id="rId26"/>
    <p:sldId id="394" r:id="rId27"/>
    <p:sldId id="395" r:id="rId28"/>
    <p:sldId id="396" r:id="rId29"/>
    <p:sldId id="402" r:id="rId30"/>
    <p:sldId id="399" r:id="rId31"/>
    <p:sldId id="400" r:id="rId32"/>
    <p:sldId id="401" r:id="rId33"/>
    <p:sldId id="330" r:id="rId34"/>
  </p:sldIdLst>
  <p:sldSz cx="9144000" cy="6858000" type="screen4x3"/>
  <p:notesSz cx="6858000" cy="9144000"/>
  <p:custDataLst>
    <p:tags r:id="rId37"/>
  </p:custDataLst>
  <p:defaultTextStyle>
    <a:defPPr>
      <a:defRPr lang="es-E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69900"/>
    <a:srgbClr val="007300"/>
    <a:srgbClr val="003399"/>
    <a:srgbClr val="000066"/>
    <a:srgbClr val="FF0000"/>
    <a:srgbClr val="0000FF"/>
    <a:srgbClr val="0033CC"/>
    <a:srgbClr val="006600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37" autoAdjust="0"/>
  </p:normalViewPr>
  <p:slideViewPr>
    <p:cSldViewPr snapToGrid="0" snapToObjects="1">
      <p:cViewPr varScale="1">
        <p:scale>
          <a:sx n="75" d="100"/>
          <a:sy n="75" d="100"/>
        </p:scale>
        <p:origin x="1242" y="54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4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9E1B4B04-ADDB-4C74-B3BF-D79FA16E1347}" type="datetimeFigureOut">
              <a:rPr lang="es-ES"/>
              <a:pPr>
                <a:defRPr/>
              </a:pPr>
              <a:t>07/06/2019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6456583-C822-474A-9F1E-A34953C7279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75494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5720FA52-B8C8-4034-A61D-4BD57155DBB7}" type="datetimeFigureOut">
              <a:rPr lang="es-ES"/>
              <a:pPr>
                <a:defRPr/>
              </a:pPr>
              <a:t>07/06/2019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  <a:endParaRPr lang="es-ES" noProof="0" smtClean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F00C7F9-E8BB-43AE-B60B-7DC4C5BA288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21962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00C7F9-E8BB-43AE-B60B-7DC4C5BA2883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504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14 Grupo"/>
          <p:cNvGrpSpPr/>
          <p:nvPr userDrawn="1"/>
        </p:nvGrpSpPr>
        <p:grpSpPr>
          <a:xfrm>
            <a:off x="-89208" y="-111125"/>
            <a:ext cx="9166302" cy="6972300"/>
            <a:chOff x="-89208" y="-111125"/>
            <a:chExt cx="9166302" cy="6972300"/>
          </a:xfrm>
        </p:grpSpPr>
        <p:grpSp>
          <p:nvGrpSpPr>
            <p:cNvPr id="4" name="Grupo 3"/>
            <p:cNvGrpSpPr/>
            <p:nvPr userDrawn="1"/>
          </p:nvGrpSpPr>
          <p:grpSpPr>
            <a:xfrm>
              <a:off x="-89208" y="3175"/>
              <a:ext cx="9144000" cy="6858000"/>
              <a:chOff x="-89208" y="3175"/>
              <a:chExt cx="9144000" cy="6858000"/>
            </a:xfrm>
          </p:grpSpPr>
          <p:pic>
            <p:nvPicPr>
              <p:cNvPr id="2" name="Imagen 3" descr="Plantilla general-arl sura 2013-39.png"/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9208" y="3175"/>
                <a:ext cx="9144000" cy="6858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" name="Rectangle 5"/>
              <p:cNvSpPr>
                <a:spLocks noChangeArrowheads="1"/>
              </p:cNvSpPr>
              <p:nvPr userDrawn="1"/>
            </p:nvSpPr>
            <p:spPr bwMode="auto">
              <a:xfrm>
                <a:off x="33338" y="6239193"/>
                <a:ext cx="947737" cy="24923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s-CO"/>
              </a:p>
            </p:txBody>
          </p:sp>
        </p:grpSp>
        <p:grpSp>
          <p:nvGrpSpPr>
            <p:cNvPr id="10" name="Grupo 1"/>
            <p:cNvGrpSpPr/>
            <p:nvPr userDrawn="1"/>
          </p:nvGrpSpPr>
          <p:grpSpPr>
            <a:xfrm>
              <a:off x="-76332" y="-111125"/>
              <a:ext cx="9153426" cy="6376400"/>
              <a:chOff x="-133308" y="-111125"/>
              <a:chExt cx="9209988" cy="6376400"/>
            </a:xfrm>
          </p:grpSpPr>
          <p:pic>
            <p:nvPicPr>
              <p:cNvPr id="11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133308" y="-111125"/>
                <a:ext cx="9209988" cy="5240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" name="Picture 1"/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53050" y="3231562"/>
                <a:ext cx="3079750" cy="3033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" name="Picture 5"/>
              <p:cNvPicPr>
                <a:picLocks noChangeAspect="1" noChangeArrowheads="1"/>
              </p:cNvPicPr>
              <p:nvPr userDrawn="1"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3450" y="3281363"/>
                <a:ext cx="5143500" cy="993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" name="Imagen 2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4213" y="560682"/>
                <a:ext cx="7129462" cy="15065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0" y="2973233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5400" b="1">
                <a:solidFill>
                  <a:srgbClr val="669900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2076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3" descr="Plantilla general-arl sura 2013-39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208" y="317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10 Conector recto"/>
          <p:cNvCxnSpPr/>
          <p:nvPr userDrawn="1"/>
        </p:nvCxnSpPr>
        <p:spPr>
          <a:xfrm>
            <a:off x="0" y="671655"/>
            <a:ext cx="9144000" cy="0"/>
          </a:xfrm>
          <a:prstGeom prst="line">
            <a:avLst/>
          </a:prstGeom>
          <a:ln w="38100">
            <a:solidFill>
              <a:srgbClr val="669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200727" y="111514"/>
            <a:ext cx="8229600" cy="493235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669900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40110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 userDrawn="1"/>
        </p:nvGrpSpPr>
        <p:grpSpPr>
          <a:xfrm>
            <a:off x="-89208" y="0"/>
            <a:ext cx="9233208" cy="6861175"/>
            <a:chOff x="-89208" y="0"/>
            <a:chExt cx="9233208" cy="6861175"/>
          </a:xfrm>
        </p:grpSpPr>
        <p:grpSp>
          <p:nvGrpSpPr>
            <p:cNvPr id="4" name="Grupo 3"/>
            <p:cNvGrpSpPr/>
            <p:nvPr userDrawn="1"/>
          </p:nvGrpSpPr>
          <p:grpSpPr>
            <a:xfrm>
              <a:off x="-89208" y="3175"/>
              <a:ext cx="9144000" cy="6858000"/>
              <a:chOff x="-89208" y="3175"/>
              <a:chExt cx="9144000" cy="6858000"/>
            </a:xfrm>
          </p:grpSpPr>
          <p:pic>
            <p:nvPicPr>
              <p:cNvPr id="7" name="Imagen 3" descr="Plantilla general-arl sura 2013-39.png"/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9208" y="3175"/>
                <a:ext cx="9144000" cy="6858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" name="Rectangle 5"/>
              <p:cNvSpPr>
                <a:spLocks noChangeArrowheads="1"/>
              </p:cNvSpPr>
              <p:nvPr userDrawn="1"/>
            </p:nvSpPr>
            <p:spPr bwMode="auto">
              <a:xfrm>
                <a:off x="33338" y="6239193"/>
                <a:ext cx="947737" cy="24923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s-CO"/>
              </a:p>
            </p:txBody>
          </p:sp>
        </p:grpSp>
        <p:pic>
          <p:nvPicPr>
            <p:cNvPr id="5" name="Imagen 1" descr="arp sura nov 22-38.pn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6342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ángulo redondeado 3"/>
            <p:cNvSpPr/>
            <p:nvPr userDrawn="1"/>
          </p:nvSpPr>
          <p:spPr>
            <a:xfrm>
              <a:off x="716433" y="2436362"/>
              <a:ext cx="8017565" cy="110217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CO" sz="6000" b="1" i="1" dirty="0">
                  <a:solidFill>
                    <a:srgbClr val="6699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Muchas Gracias!!!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205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93" r:id="rId2"/>
    <p:sldLayoutId id="2147483894" r:id="rId3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-9426" y="-111125"/>
            <a:ext cx="9153426" cy="6376400"/>
            <a:chOff x="-65988" y="-111125"/>
            <a:chExt cx="9209988" cy="6376400"/>
          </a:xfrm>
        </p:grpSpPr>
        <p:pic>
          <p:nvPicPr>
            <p:cNvPr id="4098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65988" y="-111125"/>
              <a:ext cx="9209988" cy="5240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99" name="Picture 1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53050" y="3231562"/>
              <a:ext cx="3079750" cy="3033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0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550" y="3281363"/>
              <a:ext cx="5143500" cy="993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Imagen 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4213" y="560682"/>
              <a:ext cx="7129462" cy="1506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upo 4"/>
          <p:cNvGrpSpPr/>
          <p:nvPr/>
        </p:nvGrpSpPr>
        <p:grpSpPr>
          <a:xfrm>
            <a:off x="408001" y="3177806"/>
            <a:ext cx="4612258" cy="1200888"/>
            <a:chOff x="503545" y="2931864"/>
            <a:chExt cx="4612258" cy="1200888"/>
          </a:xfrm>
        </p:grpSpPr>
        <p:sp>
          <p:nvSpPr>
            <p:cNvPr id="3" name="Rectángulo 2"/>
            <p:cNvSpPr/>
            <p:nvPr/>
          </p:nvSpPr>
          <p:spPr>
            <a:xfrm>
              <a:off x="543803" y="2931864"/>
              <a:ext cx="4572000" cy="107721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s-ES_tradnl" sz="3200" b="1" dirty="0">
                  <a:solidFill>
                    <a:srgbClr val="6699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Estrategia </a:t>
              </a:r>
              <a:br>
                <a:rPr lang="es-ES_tradnl" sz="3200" b="1" dirty="0">
                  <a:solidFill>
                    <a:srgbClr val="6699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endParaRPr lang="es-ES_tradnl" sz="3200" b="1" dirty="0" smtClean="0">
                <a:solidFill>
                  <a:srgbClr val="6699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" name="Rectángulo 3"/>
            <p:cNvSpPr/>
            <p:nvPr/>
          </p:nvSpPr>
          <p:spPr>
            <a:xfrm>
              <a:off x="503545" y="3209422"/>
              <a:ext cx="3962495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_tradnl" sz="5400" b="1" dirty="0" smtClean="0">
                  <a:solidFill>
                    <a:srgbClr val="6699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Orden y aseo</a:t>
              </a:r>
              <a:endParaRPr lang="es-CO" sz="5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1505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Verificación</a:t>
            </a:r>
            <a:endParaRPr lang="es-CO" dirty="0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35224" y="4040920"/>
            <a:ext cx="5775489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•"/>
              <a:defRPr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476250" indent="-28575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–"/>
              <a:defRPr sz="16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•"/>
              <a:defRPr sz="14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–"/>
              <a:defRPr sz="12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defTabSz="914400">
              <a:spcBef>
                <a:spcPct val="40000"/>
              </a:spcBef>
              <a:spcAft>
                <a:spcPct val="0"/>
              </a:spcAft>
              <a:buClrTx/>
            </a:pPr>
            <a:r>
              <a:rPr lang="es-ES_tradn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Logro de objetivos</a:t>
            </a:r>
          </a:p>
          <a:p>
            <a:pPr defTabSz="914400">
              <a:spcBef>
                <a:spcPct val="40000"/>
              </a:spcBef>
              <a:spcAft>
                <a:spcPct val="0"/>
              </a:spcAft>
              <a:buClrTx/>
            </a:pPr>
            <a:r>
              <a:rPr lang="es-ES_tradn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Compare el antes y el después</a:t>
            </a:r>
          </a:p>
          <a:p>
            <a:pPr defTabSz="914400">
              <a:spcBef>
                <a:spcPct val="40000"/>
              </a:spcBef>
              <a:spcAft>
                <a:spcPct val="0"/>
              </a:spcAft>
              <a:buClrTx/>
            </a:pPr>
            <a:r>
              <a:rPr lang="es-ES_tradn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Documente el proceso</a:t>
            </a:r>
          </a:p>
        </p:txBody>
      </p:sp>
      <p:sp>
        <p:nvSpPr>
          <p:cNvPr id="31" name="Circular 30"/>
          <p:cNvSpPr/>
          <p:nvPr/>
        </p:nvSpPr>
        <p:spPr>
          <a:xfrm rot="16200000">
            <a:off x="443940" y="-857615"/>
            <a:ext cx="4426281" cy="4301178"/>
          </a:xfrm>
          <a:prstGeom prst="pie">
            <a:avLst>
              <a:gd name="adj1" fmla="val 10799998"/>
              <a:gd name="adj2" fmla="val 16200000"/>
            </a:avLst>
          </a:prstGeom>
          <a:solidFill>
            <a:srgbClr val="6699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1448527" y="1667470"/>
            <a:ext cx="5934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endParaRPr lang="es-CO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8" name="Grupo 47"/>
          <p:cNvGrpSpPr/>
          <p:nvPr/>
        </p:nvGrpSpPr>
        <p:grpSpPr>
          <a:xfrm>
            <a:off x="3602406" y="1139554"/>
            <a:ext cx="2410527" cy="2330674"/>
            <a:chOff x="6019800" y="765637"/>
            <a:chExt cx="2410527" cy="2330674"/>
          </a:xfrm>
        </p:grpSpPr>
        <p:sp>
          <p:nvSpPr>
            <p:cNvPr id="35" name="Cilindro 34"/>
            <p:cNvSpPr/>
            <p:nvPr/>
          </p:nvSpPr>
          <p:spPr>
            <a:xfrm>
              <a:off x="6334812" y="1395167"/>
              <a:ext cx="399363" cy="1640264"/>
            </a:xfrm>
            <a:prstGeom prst="can">
              <a:avLst/>
            </a:prstGeom>
            <a:gradFill flip="none" rotWithShape="1">
              <a:gsLst>
                <a:gs pos="0">
                  <a:srgbClr val="669900">
                    <a:shade val="30000"/>
                    <a:satMod val="115000"/>
                  </a:srgbClr>
                </a:gs>
                <a:gs pos="50000">
                  <a:srgbClr val="669900">
                    <a:shade val="67500"/>
                    <a:satMod val="115000"/>
                  </a:srgbClr>
                </a:gs>
                <a:gs pos="100000">
                  <a:srgbClr val="6699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36" name="Cilindro 35"/>
            <p:cNvSpPr/>
            <p:nvPr/>
          </p:nvSpPr>
          <p:spPr>
            <a:xfrm>
              <a:off x="7769257" y="1609627"/>
              <a:ext cx="399363" cy="1446226"/>
            </a:xfrm>
            <a:prstGeom prst="can">
              <a:avLst/>
            </a:prstGeom>
            <a:gradFill flip="none" rotWithShape="1">
              <a:gsLst>
                <a:gs pos="0">
                  <a:srgbClr val="669900">
                    <a:shade val="30000"/>
                    <a:satMod val="115000"/>
                  </a:srgbClr>
                </a:gs>
                <a:gs pos="50000">
                  <a:srgbClr val="669900">
                    <a:shade val="67500"/>
                    <a:satMod val="115000"/>
                  </a:srgbClr>
                </a:gs>
                <a:gs pos="100000">
                  <a:srgbClr val="6699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37" name="Cilindro 36"/>
            <p:cNvSpPr/>
            <p:nvPr/>
          </p:nvSpPr>
          <p:spPr>
            <a:xfrm>
              <a:off x="7072892" y="1946177"/>
              <a:ext cx="399363" cy="1109676"/>
            </a:xfrm>
            <a:prstGeom prst="can">
              <a:avLst/>
            </a:prstGeom>
            <a:gradFill flip="none" rotWithShape="1">
              <a:gsLst>
                <a:gs pos="0">
                  <a:srgbClr val="669900">
                    <a:shade val="30000"/>
                    <a:satMod val="115000"/>
                  </a:srgbClr>
                </a:gs>
                <a:gs pos="50000">
                  <a:srgbClr val="669900">
                    <a:shade val="67500"/>
                    <a:satMod val="115000"/>
                  </a:srgbClr>
                </a:gs>
                <a:gs pos="100000">
                  <a:srgbClr val="6699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38" name="CuadroTexto 37"/>
            <p:cNvSpPr txBox="1"/>
            <p:nvPr/>
          </p:nvSpPr>
          <p:spPr>
            <a:xfrm>
              <a:off x="6125214" y="998905"/>
              <a:ext cx="85311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1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Accidentes </a:t>
              </a:r>
            </a:p>
            <a:p>
              <a:r>
                <a:rPr lang="es-CO" sz="1100" b="1" dirty="0">
                  <a:latin typeface="Calibri" panose="020F0502020204030204" pitchFamily="34" charset="0"/>
                  <a:cs typeface="Calibri" panose="020F0502020204030204" pitchFamily="34" charset="0"/>
                </a:rPr>
                <a:t>d</a:t>
              </a:r>
              <a:r>
                <a:rPr lang="es-CO" sz="11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e trabajo</a:t>
              </a:r>
              <a:endParaRPr lang="es-CO" sz="11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CuadroTexto 38"/>
            <p:cNvSpPr txBox="1"/>
            <p:nvPr/>
          </p:nvSpPr>
          <p:spPr>
            <a:xfrm>
              <a:off x="6902902" y="1550102"/>
              <a:ext cx="69762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CO" sz="11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Días </a:t>
              </a:r>
            </a:p>
            <a:p>
              <a:pPr algn="ctr"/>
              <a:r>
                <a:rPr lang="es-CO" sz="11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perdidos</a:t>
              </a:r>
              <a:endParaRPr lang="es-CO" sz="11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CuadroTexto 39"/>
            <p:cNvSpPr txBox="1"/>
            <p:nvPr/>
          </p:nvSpPr>
          <p:spPr>
            <a:xfrm>
              <a:off x="7548790" y="1354308"/>
              <a:ext cx="84029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1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Producción</a:t>
              </a:r>
              <a:endParaRPr lang="es-CO" sz="11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" name="CuadroTexto 40"/>
            <p:cNvSpPr txBox="1"/>
            <p:nvPr/>
          </p:nvSpPr>
          <p:spPr>
            <a:xfrm>
              <a:off x="6948488" y="765637"/>
              <a:ext cx="91537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2400" b="1" dirty="0" smtClean="0">
                  <a:solidFill>
                    <a:srgbClr val="6699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Antes</a:t>
              </a:r>
              <a:endParaRPr lang="es-CO" sz="2400" b="1" dirty="0">
                <a:solidFill>
                  <a:srgbClr val="66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3" name="Conector recto 42"/>
            <p:cNvCxnSpPr/>
            <p:nvPr/>
          </p:nvCxnSpPr>
          <p:spPr>
            <a:xfrm>
              <a:off x="6019800" y="1074654"/>
              <a:ext cx="0" cy="2021657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recto 46"/>
            <p:cNvCxnSpPr/>
            <p:nvPr/>
          </p:nvCxnSpPr>
          <p:spPr>
            <a:xfrm>
              <a:off x="6019800" y="3068030"/>
              <a:ext cx="2410527" cy="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upo 58"/>
          <p:cNvGrpSpPr/>
          <p:nvPr/>
        </p:nvGrpSpPr>
        <p:grpSpPr>
          <a:xfrm>
            <a:off x="6159214" y="3736166"/>
            <a:ext cx="2413547" cy="2331043"/>
            <a:chOff x="6159214" y="3736166"/>
            <a:chExt cx="2413547" cy="2331043"/>
          </a:xfrm>
        </p:grpSpPr>
        <p:sp>
          <p:nvSpPr>
            <p:cNvPr id="50" name="Cilindro 49"/>
            <p:cNvSpPr/>
            <p:nvPr/>
          </p:nvSpPr>
          <p:spPr>
            <a:xfrm>
              <a:off x="6474226" y="4917075"/>
              <a:ext cx="399363" cy="1089254"/>
            </a:xfrm>
            <a:prstGeom prst="can">
              <a:avLst/>
            </a:prstGeom>
            <a:gradFill flip="none" rotWithShape="1">
              <a:gsLst>
                <a:gs pos="0">
                  <a:srgbClr val="669900">
                    <a:shade val="30000"/>
                    <a:satMod val="115000"/>
                  </a:srgbClr>
                </a:gs>
                <a:gs pos="50000">
                  <a:srgbClr val="669900">
                    <a:shade val="67500"/>
                    <a:satMod val="115000"/>
                  </a:srgbClr>
                </a:gs>
                <a:gs pos="100000">
                  <a:srgbClr val="6699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51" name="Cilindro 50"/>
            <p:cNvSpPr/>
            <p:nvPr/>
          </p:nvSpPr>
          <p:spPr>
            <a:xfrm>
              <a:off x="7908671" y="4580525"/>
              <a:ext cx="399363" cy="1446226"/>
            </a:xfrm>
            <a:prstGeom prst="can">
              <a:avLst/>
            </a:prstGeom>
            <a:gradFill flip="none" rotWithShape="1">
              <a:gsLst>
                <a:gs pos="0">
                  <a:srgbClr val="669900">
                    <a:shade val="30000"/>
                    <a:satMod val="115000"/>
                  </a:srgbClr>
                </a:gs>
                <a:gs pos="50000">
                  <a:srgbClr val="669900">
                    <a:shade val="67500"/>
                    <a:satMod val="115000"/>
                  </a:srgbClr>
                </a:gs>
                <a:gs pos="100000">
                  <a:srgbClr val="6699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52" name="Cilindro 51"/>
            <p:cNvSpPr/>
            <p:nvPr/>
          </p:nvSpPr>
          <p:spPr>
            <a:xfrm>
              <a:off x="7212306" y="5343787"/>
              <a:ext cx="399363" cy="682964"/>
            </a:xfrm>
            <a:prstGeom prst="can">
              <a:avLst/>
            </a:prstGeom>
            <a:gradFill flip="none" rotWithShape="1">
              <a:gsLst>
                <a:gs pos="0">
                  <a:srgbClr val="669900">
                    <a:shade val="30000"/>
                    <a:satMod val="115000"/>
                  </a:srgbClr>
                </a:gs>
                <a:gs pos="50000">
                  <a:srgbClr val="669900">
                    <a:shade val="67500"/>
                    <a:satMod val="115000"/>
                  </a:srgbClr>
                </a:gs>
                <a:gs pos="100000">
                  <a:srgbClr val="6699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53" name="CuadroTexto 52"/>
            <p:cNvSpPr txBox="1"/>
            <p:nvPr/>
          </p:nvSpPr>
          <p:spPr>
            <a:xfrm>
              <a:off x="6279040" y="4528856"/>
              <a:ext cx="85311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1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Accidentes </a:t>
              </a:r>
            </a:p>
            <a:p>
              <a:r>
                <a:rPr lang="es-CO" sz="1100" b="1" dirty="0">
                  <a:latin typeface="Calibri" panose="020F0502020204030204" pitchFamily="34" charset="0"/>
                  <a:cs typeface="Calibri" panose="020F0502020204030204" pitchFamily="34" charset="0"/>
                </a:rPr>
                <a:t>d</a:t>
              </a:r>
              <a:r>
                <a:rPr lang="es-CO" sz="11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e trabajo</a:t>
              </a:r>
              <a:endParaRPr lang="es-CO" sz="11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CuadroTexto 53"/>
            <p:cNvSpPr txBox="1"/>
            <p:nvPr/>
          </p:nvSpPr>
          <p:spPr>
            <a:xfrm>
              <a:off x="7042316" y="4992342"/>
              <a:ext cx="69762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CO" sz="11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Días </a:t>
              </a:r>
            </a:p>
            <a:p>
              <a:pPr algn="ctr"/>
              <a:r>
                <a:rPr lang="es-CO" sz="11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perdidos</a:t>
              </a:r>
              <a:endParaRPr lang="es-CO" sz="11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5" name="CuadroTexto 54"/>
            <p:cNvSpPr txBox="1"/>
            <p:nvPr/>
          </p:nvSpPr>
          <p:spPr>
            <a:xfrm>
              <a:off x="7732466" y="4373896"/>
              <a:ext cx="84029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1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Producción</a:t>
              </a:r>
              <a:endParaRPr lang="es-CO" sz="11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CuadroTexto 55"/>
            <p:cNvSpPr txBox="1"/>
            <p:nvPr/>
          </p:nvSpPr>
          <p:spPr>
            <a:xfrm>
              <a:off x="6705599" y="3736166"/>
              <a:ext cx="12666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2400" b="1" dirty="0" smtClean="0">
                  <a:solidFill>
                    <a:srgbClr val="6699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Después</a:t>
              </a:r>
              <a:endParaRPr lang="es-CO" sz="2400" b="1" dirty="0">
                <a:solidFill>
                  <a:srgbClr val="66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57" name="Conector recto 56"/>
            <p:cNvCxnSpPr/>
            <p:nvPr/>
          </p:nvCxnSpPr>
          <p:spPr>
            <a:xfrm>
              <a:off x="6159214" y="4045552"/>
              <a:ext cx="0" cy="2021657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ector recto 57"/>
            <p:cNvCxnSpPr/>
            <p:nvPr/>
          </p:nvCxnSpPr>
          <p:spPr>
            <a:xfrm>
              <a:off x="6159214" y="6038928"/>
              <a:ext cx="2410527" cy="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9549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Estandarización y mejora continua</a:t>
            </a:r>
            <a:endParaRPr lang="es-CO" dirty="0"/>
          </a:p>
        </p:txBody>
      </p:sp>
      <p:sp>
        <p:nvSpPr>
          <p:cNvPr id="8" name="Text Box 2055"/>
          <p:cNvSpPr txBox="1">
            <a:spLocks noChangeArrowheads="1"/>
          </p:cNvSpPr>
          <p:nvPr/>
        </p:nvSpPr>
        <p:spPr bwMode="auto">
          <a:xfrm>
            <a:off x="424206" y="4670425"/>
            <a:ext cx="7598004" cy="1052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•"/>
              <a:defRPr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476250" indent="-28575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–"/>
              <a:defRPr sz="16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•"/>
              <a:defRPr sz="14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–"/>
              <a:defRPr sz="12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defTabSz="914400">
              <a:spcBef>
                <a:spcPct val="40000"/>
              </a:spcBef>
              <a:spcAft>
                <a:spcPct val="0"/>
              </a:spcAft>
              <a:buClrTx/>
            </a:pPr>
            <a:r>
              <a:rPr lang="es-ES_tradn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Defina estándares, divúlguelos y haga seguimiento</a:t>
            </a:r>
          </a:p>
          <a:p>
            <a:pPr defTabSz="914400">
              <a:spcBef>
                <a:spcPct val="40000"/>
              </a:spcBef>
              <a:spcAft>
                <a:spcPct val="0"/>
              </a:spcAft>
              <a:buClrTx/>
            </a:pPr>
            <a:r>
              <a:rPr lang="es-ES_tradn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Seleccione otros problemas</a:t>
            </a:r>
          </a:p>
        </p:txBody>
      </p:sp>
      <p:grpSp>
        <p:nvGrpSpPr>
          <p:cNvPr id="10" name="Group 2057"/>
          <p:cNvGrpSpPr>
            <a:grpSpLocks/>
          </p:cNvGrpSpPr>
          <p:nvPr/>
        </p:nvGrpSpPr>
        <p:grpSpPr bwMode="auto">
          <a:xfrm>
            <a:off x="4668838" y="1600200"/>
            <a:ext cx="2541587" cy="2584450"/>
            <a:chOff x="2941" y="1008"/>
            <a:chExt cx="1601" cy="1628"/>
          </a:xfrm>
        </p:grpSpPr>
        <p:sp>
          <p:nvSpPr>
            <p:cNvPr id="11" name="Freeform 2058"/>
            <p:cNvSpPr>
              <a:spLocks/>
            </p:cNvSpPr>
            <p:nvPr/>
          </p:nvSpPr>
          <p:spPr bwMode="auto">
            <a:xfrm>
              <a:off x="2941" y="1008"/>
              <a:ext cx="1601" cy="1590"/>
            </a:xfrm>
            <a:custGeom>
              <a:avLst/>
              <a:gdLst>
                <a:gd name="T0" fmla="*/ 1563 w 3202"/>
                <a:gd name="T1" fmla="*/ 877 h 3181"/>
                <a:gd name="T2" fmla="*/ 1484 w 3202"/>
                <a:gd name="T3" fmla="*/ 843 h 3181"/>
                <a:gd name="T4" fmla="*/ 1408 w 3202"/>
                <a:gd name="T5" fmla="*/ 815 h 3181"/>
                <a:gd name="T6" fmla="*/ 1379 w 3202"/>
                <a:gd name="T7" fmla="*/ 789 h 3181"/>
                <a:gd name="T8" fmla="*/ 1354 w 3202"/>
                <a:gd name="T9" fmla="*/ 780 h 3181"/>
                <a:gd name="T10" fmla="*/ 1284 w 3202"/>
                <a:gd name="T11" fmla="*/ 764 h 3181"/>
                <a:gd name="T12" fmla="*/ 1280 w 3202"/>
                <a:gd name="T13" fmla="*/ 798 h 3181"/>
                <a:gd name="T14" fmla="*/ 1265 w 3202"/>
                <a:gd name="T15" fmla="*/ 797 h 3181"/>
                <a:gd name="T16" fmla="*/ 1262 w 3202"/>
                <a:gd name="T17" fmla="*/ 804 h 3181"/>
                <a:gd name="T18" fmla="*/ 1255 w 3202"/>
                <a:gd name="T19" fmla="*/ 815 h 3181"/>
                <a:gd name="T20" fmla="*/ 1254 w 3202"/>
                <a:gd name="T21" fmla="*/ 761 h 3181"/>
                <a:gd name="T22" fmla="*/ 1272 w 3202"/>
                <a:gd name="T23" fmla="*/ 761 h 3181"/>
                <a:gd name="T24" fmla="*/ 1284 w 3202"/>
                <a:gd name="T25" fmla="*/ 764 h 3181"/>
                <a:gd name="T26" fmla="*/ 1356 w 3202"/>
                <a:gd name="T27" fmla="*/ 726 h 3181"/>
                <a:gd name="T28" fmla="*/ 1371 w 3202"/>
                <a:gd name="T29" fmla="*/ 576 h 3181"/>
                <a:gd name="T30" fmla="*/ 1386 w 3202"/>
                <a:gd name="T31" fmla="*/ 514 h 3181"/>
                <a:gd name="T32" fmla="*/ 1325 w 3202"/>
                <a:gd name="T33" fmla="*/ 479 h 3181"/>
                <a:gd name="T34" fmla="*/ 1274 w 3202"/>
                <a:gd name="T35" fmla="*/ 472 h 3181"/>
                <a:gd name="T36" fmla="*/ 1271 w 3202"/>
                <a:gd name="T37" fmla="*/ 490 h 3181"/>
                <a:gd name="T38" fmla="*/ 1259 w 3202"/>
                <a:gd name="T39" fmla="*/ 496 h 3181"/>
                <a:gd name="T40" fmla="*/ 13 w 3202"/>
                <a:gd name="T41" fmla="*/ 0 h 3181"/>
                <a:gd name="T42" fmla="*/ 13 w 3202"/>
                <a:gd name="T43" fmla="*/ 1104 h 3181"/>
                <a:gd name="T44" fmla="*/ 548 w 3202"/>
                <a:gd name="T45" fmla="*/ 1150 h 3181"/>
                <a:gd name="T46" fmla="*/ 595 w 3202"/>
                <a:gd name="T47" fmla="*/ 1154 h 3181"/>
                <a:gd name="T48" fmla="*/ 636 w 3202"/>
                <a:gd name="T49" fmla="*/ 1228 h 3181"/>
                <a:gd name="T50" fmla="*/ 667 w 3202"/>
                <a:gd name="T51" fmla="*/ 1403 h 3181"/>
                <a:gd name="T52" fmla="*/ 708 w 3202"/>
                <a:gd name="T53" fmla="*/ 1522 h 3181"/>
                <a:gd name="T54" fmla="*/ 726 w 3202"/>
                <a:gd name="T55" fmla="*/ 1549 h 3181"/>
                <a:gd name="T56" fmla="*/ 753 w 3202"/>
                <a:gd name="T57" fmla="*/ 1447 h 3181"/>
                <a:gd name="T58" fmla="*/ 763 w 3202"/>
                <a:gd name="T59" fmla="*/ 1287 h 3181"/>
                <a:gd name="T60" fmla="*/ 787 w 3202"/>
                <a:gd name="T61" fmla="*/ 1403 h 3181"/>
                <a:gd name="T62" fmla="*/ 828 w 3202"/>
                <a:gd name="T63" fmla="*/ 1522 h 3181"/>
                <a:gd name="T64" fmla="*/ 845 w 3202"/>
                <a:gd name="T65" fmla="*/ 1549 h 3181"/>
                <a:gd name="T66" fmla="*/ 873 w 3202"/>
                <a:gd name="T67" fmla="*/ 1447 h 3181"/>
                <a:gd name="T68" fmla="*/ 900 w 3202"/>
                <a:gd name="T69" fmla="*/ 1224 h 3181"/>
                <a:gd name="T70" fmla="*/ 902 w 3202"/>
                <a:gd name="T71" fmla="*/ 1220 h 3181"/>
                <a:gd name="T72" fmla="*/ 921 w 3202"/>
                <a:gd name="T73" fmla="*/ 1161 h 3181"/>
                <a:gd name="T74" fmla="*/ 950 w 3202"/>
                <a:gd name="T75" fmla="*/ 1140 h 3181"/>
                <a:gd name="T76" fmla="*/ 954 w 3202"/>
                <a:gd name="T77" fmla="*/ 1139 h 3181"/>
                <a:gd name="T78" fmla="*/ 956 w 3202"/>
                <a:gd name="T79" fmla="*/ 1132 h 3181"/>
                <a:gd name="T80" fmla="*/ 1126 w 3202"/>
                <a:gd name="T81" fmla="*/ 1337 h 3181"/>
                <a:gd name="T82" fmla="*/ 1193 w 3202"/>
                <a:gd name="T83" fmla="*/ 1459 h 3181"/>
                <a:gd name="T84" fmla="*/ 1217 w 3202"/>
                <a:gd name="T85" fmla="*/ 1583 h 3181"/>
                <a:gd name="T86" fmla="*/ 1241 w 3202"/>
                <a:gd name="T87" fmla="*/ 1524 h 3181"/>
                <a:gd name="T88" fmla="*/ 1308 w 3202"/>
                <a:gd name="T89" fmla="*/ 1454 h 3181"/>
                <a:gd name="T90" fmla="*/ 1331 w 3202"/>
                <a:gd name="T91" fmla="*/ 1468 h 3181"/>
                <a:gd name="T92" fmla="*/ 1383 w 3202"/>
                <a:gd name="T93" fmla="*/ 1590 h 3181"/>
                <a:gd name="T94" fmla="*/ 1402 w 3202"/>
                <a:gd name="T95" fmla="*/ 1568 h 3181"/>
                <a:gd name="T96" fmla="*/ 1463 w 3202"/>
                <a:gd name="T97" fmla="*/ 1468 h 3181"/>
                <a:gd name="T98" fmla="*/ 1496 w 3202"/>
                <a:gd name="T99" fmla="*/ 1348 h 3181"/>
                <a:gd name="T100" fmla="*/ 1537 w 3202"/>
                <a:gd name="T101" fmla="*/ 1101 h 3181"/>
                <a:gd name="T102" fmla="*/ 1553 w 3202"/>
                <a:gd name="T103" fmla="*/ 1087 h 3181"/>
                <a:gd name="T104" fmla="*/ 1600 w 3202"/>
                <a:gd name="T105" fmla="*/ 938 h 318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3202" h="3181">
                  <a:moveTo>
                    <a:pt x="3195" y="1795"/>
                  </a:moveTo>
                  <a:lnTo>
                    <a:pt x="3186" y="1786"/>
                  </a:lnTo>
                  <a:lnTo>
                    <a:pt x="3171" y="1777"/>
                  </a:lnTo>
                  <a:lnTo>
                    <a:pt x="3151" y="1766"/>
                  </a:lnTo>
                  <a:lnTo>
                    <a:pt x="3126" y="1754"/>
                  </a:lnTo>
                  <a:lnTo>
                    <a:pt x="3100" y="1742"/>
                  </a:lnTo>
                  <a:lnTo>
                    <a:pt x="3068" y="1727"/>
                  </a:lnTo>
                  <a:lnTo>
                    <a:pt x="3036" y="1715"/>
                  </a:lnTo>
                  <a:lnTo>
                    <a:pt x="3002" y="1701"/>
                  </a:lnTo>
                  <a:lnTo>
                    <a:pt x="2967" y="1687"/>
                  </a:lnTo>
                  <a:lnTo>
                    <a:pt x="2933" y="1674"/>
                  </a:lnTo>
                  <a:lnTo>
                    <a:pt x="2900" y="1662"/>
                  </a:lnTo>
                  <a:lnTo>
                    <a:pt x="2868" y="1650"/>
                  </a:lnTo>
                  <a:lnTo>
                    <a:pt x="2840" y="1639"/>
                  </a:lnTo>
                  <a:lnTo>
                    <a:pt x="2815" y="1630"/>
                  </a:lnTo>
                  <a:lnTo>
                    <a:pt x="2792" y="1621"/>
                  </a:lnTo>
                  <a:lnTo>
                    <a:pt x="2776" y="1616"/>
                  </a:lnTo>
                  <a:lnTo>
                    <a:pt x="2772" y="1604"/>
                  </a:lnTo>
                  <a:lnTo>
                    <a:pt x="2765" y="1590"/>
                  </a:lnTo>
                  <a:lnTo>
                    <a:pt x="2758" y="1579"/>
                  </a:lnTo>
                  <a:lnTo>
                    <a:pt x="2753" y="1568"/>
                  </a:lnTo>
                  <a:lnTo>
                    <a:pt x="2742" y="1558"/>
                  </a:lnTo>
                  <a:lnTo>
                    <a:pt x="2732" y="1554"/>
                  </a:lnTo>
                  <a:lnTo>
                    <a:pt x="2719" y="1556"/>
                  </a:lnTo>
                  <a:lnTo>
                    <a:pt x="2707" y="1560"/>
                  </a:lnTo>
                  <a:lnTo>
                    <a:pt x="2707" y="1552"/>
                  </a:lnTo>
                  <a:lnTo>
                    <a:pt x="2707" y="1545"/>
                  </a:lnTo>
                  <a:lnTo>
                    <a:pt x="2707" y="1537"/>
                  </a:lnTo>
                  <a:lnTo>
                    <a:pt x="2707" y="1529"/>
                  </a:lnTo>
                  <a:lnTo>
                    <a:pt x="2567" y="1529"/>
                  </a:lnTo>
                  <a:lnTo>
                    <a:pt x="2567" y="1549"/>
                  </a:lnTo>
                  <a:lnTo>
                    <a:pt x="2571" y="1568"/>
                  </a:lnTo>
                  <a:lnTo>
                    <a:pt x="2573" y="1584"/>
                  </a:lnTo>
                  <a:lnTo>
                    <a:pt x="2574" y="1597"/>
                  </a:lnTo>
                  <a:lnTo>
                    <a:pt x="2560" y="1597"/>
                  </a:lnTo>
                  <a:lnTo>
                    <a:pt x="2550" y="1595"/>
                  </a:lnTo>
                  <a:lnTo>
                    <a:pt x="2542" y="1595"/>
                  </a:lnTo>
                  <a:lnTo>
                    <a:pt x="2539" y="1595"/>
                  </a:lnTo>
                  <a:lnTo>
                    <a:pt x="2530" y="1593"/>
                  </a:lnTo>
                  <a:lnTo>
                    <a:pt x="2530" y="1595"/>
                  </a:lnTo>
                  <a:lnTo>
                    <a:pt x="2528" y="1597"/>
                  </a:lnTo>
                  <a:lnTo>
                    <a:pt x="2527" y="1598"/>
                  </a:lnTo>
                  <a:lnTo>
                    <a:pt x="2527" y="1600"/>
                  </a:lnTo>
                  <a:lnTo>
                    <a:pt x="2527" y="1604"/>
                  </a:lnTo>
                  <a:lnTo>
                    <a:pt x="2523" y="1609"/>
                  </a:lnTo>
                  <a:lnTo>
                    <a:pt x="2521" y="1620"/>
                  </a:lnTo>
                  <a:lnTo>
                    <a:pt x="2519" y="1630"/>
                  </a:lnTo>
                  <a:lnTo>
                    <a:pt x="2516" y="1630"/>
                  </a:lnTo>
                  <a:lnTo>
                    <a:pt x="2512" y="1630"/>
                  </a:lnTo>
                  <a:lnTo>
                    <a:pt x="2509" y="1630"/>
                  </a:lnTo>
                  <a:lnTo>
                    <a:pt x="2505" y="1632"/>
                  </a:lnTo>
                  <a:lnTo>
                    <a:pt x="2505" y="1522"/>
                  </a:lnTo>
                  <a:lnTo>
                    <a:pt x="2507" y="1522"/>
                  </a:lnTo>
                  <a:lnTo>
                    <a:pt x="2509" y="1522"/>
                  </a:lnTo>
                  <a:lnTo>
                    <a:pt x="2518" y="1522"/>
                  </a:lnTo>
                  <a:lnTo>
                    <a:pt x="2527" y="1522"/>
                  </a:lnTo>
                  <a:lnTo>
                    <a:pt x="2535" y="1522"/>
                  </a:lnTo>
                  <a:lnTo>
                    <a:pt x="2544" y="1522"/>
                  </a:lnTo>
                  <a:lnTo>
                    <a:pt x="2551" y="1524"/>
                  </a:lnTo>
                  <a:lnTo>
                    <a:pt x="2558" y="1524"/>
                  </a:lnTo>
                  <a:lnTo>
                    <a:pt x="2564" y="1526"/>
                  </a:lnTo>
                  <a:lnTo>
                    <a:pt x="2567" y="1528"/>
                  </a:lnTo>
                  <a:lnTo>
                    <a:pt x="2567" y="1529"/>
                  </a:lnTo>
                  <a:lnTo>
                    <a:pt x="2707" y="1529"/>
                  </a:lnTo>
                  <a:lnTo>
                    <a:pt x="2711" y="1452"/>
                  </a:lnTo>
                  <a:lnTo>
                    <a:pt x="2716" y="1360"/>
                  </a:lnTo>
                  <a:lnTo>
                    <a:pt x="2721" y="1270"/>
                  </a:lnTo>
                  <a:lnTo>
                    <a:pt x="2730" y="1201"/>
                  </a:lnTo>
                  <a:lnTo>
                    <a:pt x="2735" y="1176"/>
                  </a:lnTo>
                  <a:lnTo>
                    <a:pt x="2742" y="1153"/>
                  </a:lnTo>
                  <a:lnTo>
                    <a:pt x="2751" y="1130"/>
                  </a:lnTo>
                  <a:lnTo>
                    <a:pt x="2760" y="1110"/>
                  </a:lnTo>
                  <a:lnTo>
                    <a:pt x="2772" y="1082"/>
                  </a:lnTo>
                  <a:lnTo>
                    <a:pt x="2778" y="1054"/>
                  </a:lnTo>
                  <a:lnTo>
                    <a:pt x="2772" y="1029"/>
                  </a:lnTo>
                  <a:lnTo>
                    <a:pt x="2749" y="1008"/>
                  </a:lnTo>
                  <a:lnTo>
                    <a:pt x="2732" y="997"/>
                  </a:lnTo>
                  <a:lnTo>
                    <a:pt x="2709" y="985"/>
                  </a:lnTo>
                  <a:lnTo>
                    <a:pt x="2680" y="972"/>
                  </a:lnTo>
                  <a:lnTo>
                    <a:pt x="2650" y="958"/>
                  </a:lnTo>
                  <a:lnTo>
                    <a:pt x="2620" y="948"/>
                  </a:lnTo>
                  <a:lnTo>
                    <a:pt x="2594" y="939"/>
                  </a:lnTo>
                  <a:lnTo>
                    <a:pt x="2571" y="937"/>
                  </a:lnTo>
                  <a:lnTo>
                    <a:pt x="2553" y="941"/>
                  </a:lnTo>
                  <a:lnTo>
                    <a:pt x="2548" y="944"/>
                  </a:lnTo>
                  <a:lnTo>
                    <a:pt x="2546" y="948"/>
                  </a:lnTo>
                  <a:lnTo>
                    <a:pt x="2542" y="955"/>
                  </a:lnTo>
                  <a:lnTo>
                    <a:pt x="2542" y="962"/>
                  </a:lnTo>
                  <a:lnTo>
                    <a:pt x="2542" y="971"/>
                  </a:lnTo>
                  <a:lnTo>
                    <a:pt x="2542" y="980"/>
                  </a:lnTo>
                  <a:lnTo>
                    <a:pt x="2541" y="987"/>
                  </a:lnTo>
                  <a:lnTo>
                    <a:pt x="2539" y="990"/>
                  </a:lnTo>
                  <a:lnTo>
                    <a:pt x="2535" y="992"/>
                  </a:lnTo>
                  <a:lnTo>
                    <a:pt x="2528" y="992"/>
                  </a:lnTo>
                  <a:lnTo>
                    <a:pt x="2518" y="992"/>
                  </a:lnTo>
                  <a:lnTo>
                    <a:pt x="2505" y="990"/>
                  </a:lnTo>
                  <a:lnTo>
                    <a:pt x="2505" y="25"/>
                  </a:lnTo>
                  <a:lnTo>
                    <a:pt x="2505" y="0"/>
                  </a:lnTo>
                  <a:lnTo>
                    <a:pt x="2481" y="0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25"/>
                  </a:lnTo>
                  <a:lnTo>
                    <a:pt x="0" y="2184"/>
                  </a:lnTo>
                  <a:lnTo>
                    <a:pt x="0" y="2208"/>
                  </a:lnTo>
                  <a:lnTo>
                    <a:pt x="25" y="2208"/>
                  </a:lnTo>
                  <a:lnTo>
                    <a:pt x="1074" y="2208"/>
                  </a:lnTo>
                  <a:lnTo>
                    <a:pt x="1081" y="2288"/>
                  </a:lnTo>
                  <a:lnTo>
                    <a:pt x="1083" y="2299"/>
                  </a:lnTo>
                  <a:lnTo>
                    <a:pt x="1092" y="2300"/>
                  </a:lnTo>
                  <a:lnTo>
                    <a:pt x="1095" y="2300"/>
                  </a:lnTo>
                  <a:lnTo>
                    <a:pt x="1104" y="2302"/>
                  </a:lnTo>
                  <a:lnTo>
                    <a:pt x="1118" y="2302"/>
                  </a:lnTo>
                  <a:lnTo>
                    <a:pt x="1138" y="2304"/>
                  </a:lnTo>
                  <a:lnTo>
                    <a:pt x="1161" y="2306"/>
                  </a:lnTo>
                  <a:lnTo>
                    <a:pt x="1189" y="2309"/>
                  </a:lnTo>
                  <a:lnTo>
                    <a:pt x="1221" y="2311"/>
                  </a:lnTo>
                  <a:lnTo>
                    <a:pt x="1254" y="2313"/>
                  </a:lnTo>
                  <a:lnTo>
                    <a:pt x="1258" y="2346"/>
                  </a:lnTo>
                  <a:lnTo>
                    <a:pt x="1265" y="2394"/>
                  </a:lnTo>
                  <a:lnTo>
                    <a:pt x="1272" y="2456"/>
                  </a:lnTo>
                  <a:lnTo>
                    <a:pt x="1283" y="2525"/>
                  </a:lnTo>
                  <a:lnTo>
                    <a:pt x="1293" y="2599"/>
                  </a:lnTo>
                  <a:lnTo>
                    <a:pt x="1306" y="2673"/>
                  </a:lnTo>
                  <a:lnTo>
                    <a:pt x="1320" y="2744"/>
                  </a:lnTo>
                  <a:lnTo>
                    <a:pt x="1334" y="2806"/>
                  </a:lnTo>
                  <a:lnTo>
                    <a:pt x="1350" y="2868"/>
                  </a:lnTo>
                  <a:lnTo>
                    <a:pt x="1368" y="2923"/>
                  </a:lnTo>
                  <a:lnTo>
                    <a:pt x="1385" y="2970"/>
                  </a:lnTo>
                  <a:lnTo>
                    <a:pt x="1401" y="3011"/>
                  </a:lnTo>
                  <a:lnTo>
                    <a:pt x="1415" y="3045"/>
                  </a:lnTo>
                  <a:lnTo>
                    <a:pt x="1428" y="3070"/>
                  </a:lnTo>
                  <a:lnTo>
                    <a:pt x="1437" y="3085"/>
                  </a:lnTo>
                  <a:lnTo>
                    <a:pt x="1440" y="3092"/>
                  </a:lnTo>
                  <a:lnTo>
                    <a:pt x="1444" y="3098"/>
                  </a:lnTo>
                  <a:lnTo>
                    <a:pt x="1451" y="3098"/>
                  </a:lnTo>
                  <a:lnTo>
                    <a:pt x="1499" y="3098"/>
                  </a:lnTo>
                  <a:lnTo>
                    <a:pt x="1513" y="3098"/>
                  </a:lnTo>
                  <a:lnTo>
                    <a:pt x="1511" y="3085"/>
                  </a:lnTo>
                  <a:lnTo>
                    <a:pt x="1509" y="3029"/>
                  </a:lnTo>
                  <a:lnTo>
                    <a:pt x="1506" y="2894"/>
                  </a:lnTo>
                  <a:lnTo>
                    <a:pt x="1506" y="2739"/>
                  </a:lnTo>
                  <a:lnTo>
                    <a:pt x="1518" y="2610"/>
                  </a:lnTo>
                  <a:lnTo>
                    <a:pt x="1520" y="2597"/>
                  </a:lnTo>
                  <a:lnTo>
                    <a:pt x="1522" y="2585"/>
                  </a:lnTo>
                  <a:lnTo>
                    <a:pt x="1525" y="2574"/>
                  </a:lnTo>
                  <a:lnTo>
                    <a:pt x="1529" y="2564"/>
                  </a:lnTo>
                  <a:lnTo>
                    <a:pt x="1534" y="2606"/>
                  </a:lnTo>
                  <a:lnTo>
                    <a:pt x="1543" y="2661"/>
                  </a:lnTo>
                  <a:lnTo>
                    <a:pt x="1555" y="2728"/>
                  </a:lnTo>
                  <a:lnTo>
                    <a:pt x="1573" y="2806"/>
                  </a:lnTo>
                  <a:lnTo>
                    <a:pt x="1591" y="2868"/>
                  </a:lnTo>
                  <a:lnTo>
                    <a:pt x="1608" y="2923"/>
                  </a:lnTo>
                  <a:lnTo>
                    <a:pt x="1626" y="2970"/>
                  </a:lnTo>
                  <a:lnTo>
                    <a:pt x="1642" y="3011"/>
                  </a:lnTo>
                  <a:lnTo>
                    <a:pt x="1656" y="3045"/>
                  </a:lnTo>
                  <a:lnTo>
                    <a:pt x="1668" y="3070"/>
                  </a:lnTo>
                  <a:lnTo>
                    <a:pt x="1676" y="3085"/>
                  </a:lnTo>
                  <a:lnTo>
                    <a:pt x="1679" y="3092"/>
                  </a:lnTo>
                  <a:lnTo>
                    <a:pt x="1683" y="3098"/>
                  </a:lnTo>
                  <a:lnTo>
                    <a:pt x="1690" y="3098"/>
                  </a:lnTo>
                  <a:lnTo>
                    <a:pt x="1737" y="3098"/>
                  </a:lnTo>
                  <a:lnTo>
                    <a:pt x="1750" y="3098"/>
                  </a:lnTo>
                  <a:lnTo>
                    <a:pt x="1750" y="3085"/>
                  </a:lnTo>
                  <a:lnTo>
                    <a:pt x="1748" y="3029"/>
                  </a:lnTo>
                  <a:lnTo>
                    <a:pt x="1745" y="2894"/>
                  </a:lnTo>
                  <a:lnTo>
                    <a:pt x="1745" y="2739"/>
                  </a:lnTo>
                  <a:lnTo>
                    <a:pt x="1755" y="2610"/>
                  </a:lnTo>
                  <a:lnTo>
                    <a:pt x="1773" y="2528"/>
                  </a:lnTo>
                  <a:lnTo>
                    <a:pt x="1787" y="2477"/>
                  </a:lnTo>
                  <a:lnTo>
                    <a:pt x="1799" y="2449"/>
                  </a:lnTo>
                  <a:lnTo>
                    <a:pt x="1803" y="2442"/>
                  </a:lnTo>
                  <a:lnTo>
                    <a:pt x="1803" y="2440"/>
                  </a:lnTo>
                  <a:lnTo>
                    <a:pt x="1819" y="2401"/>
                  </a:lnTo>
                  <a:lnTo>
                    <a:pt x="1829" y="2369"/>
                  </a:lnTo>
                  <a:lnTo>
                    <a:pt x="1837" y="2343"/>
                  </a:lnTo>
                  <a:lnTo>
                    <a:pt x="1842" y="2322"/>
                  </a:lnTo>
                  <a:lnTo>
                    <a:pt x="1845" y="2330"/>
                  </a:lnTo>
                  <a:lnTo>
                    <a:pt x="1870" y="2323"/>
                  </a:lnTo>
                  <a:lnTo>
                    <a:pt x="1875" y="2322"/>
                  </a:lnTo>
                  <a:lnTo>
                    <a:pt x="1877" y="2318"/>
                  </a:lnTo>
                  <a:lnTo>
                    <a:pt x="1900" y="2281"/>
                  </a:lnTo>
                  <a:lnTo>
                    <a:pt x="1907" y="2279"/>
                  </a:lnTo>
                  <a:lnTo>
                    <a:pt x="1909" y="2272"/>
                  </a:lnTo>
                  <a:lnTo>
                    <a:pt x="1909" y="2270"/>
                  </a:lnTo>
                  <a:lnTo>
                    <a:pt x="1909" y="2269"/>
                  </a:lnTo>
                  <a:lnTo>
                    <a:pt x="1909" y="2267"/>
                  </a:lnTo>
                  <a:lnTo>
                    <a:pt x="1911" y="2265"/>
                  </a:lnTo>
                  <a:lnTo>
                    <a:pt x="1944" y="2208"/>
                  </a:lnTo>
                  <a:lnTo>
                    <a:pt x="2265" y="2208"/>
                  </a:lnTo>
                  <a:lnTo>
                    <a:pt x="2238" y="2661"/>
                  </a:lnTo>
                  <a:lnTo>
                    <a:pt x="2238" y="2673"/>
                  </a:lnTo>
                  <a:lnTo>
                    <a:pt x="2251" y="2675"/>
                  </a:lnTo>
                  <a:lnTo>
                    <a:pt x="2321" y="2677"/>
                  </a:lnTo>
                  <a:lnTo>
                    <a:pt x="2321" y="2909"/>
                  </a:lnTo>
                  <a:lnTo>
                    <a:pt x="2321" y="2919"/>
                  </a:lnTo>
                  <a:lnTo>
                    <a:pt x="2334" y="2919"/>
                  </a:lnTo>
                  <a:lnTo>
                    <a:pt x="2385" y="2919"/>
                  </a:lnTo>
                  <a:lnTo>
                    <a:pt x="2385" y="2995"/>
                  </a:lnTo>
                  <a:lnTo>
                    <a:pt x="2390" y="3073"/>
                  </a:lnTo>
                  <a:lnTo>
                    <a:pt x="2404" y="3137"/>
                  </a:lnTo>
                  <a:lnTo>
                    <a:pt x="2429" y="3165"/>
                  </a:lnTo>
                  <a:lnTo>
                    <a:pt x="2433" y="3167"/>
                  </a:lnTo>
                  <a:lnTo>
                    <a:pt x="2436" y="3165"/>
                  </a:lnTo>
                  <a:lnTo>
                    <a:pt x="2442" y="3163"/>
                  </a:lnTo>
                  <a:lnTo>
                    <a:pt x="2447" y="3160"/>
                  </a:lnTo>
                  <a:lnTo>
                    <a:pt x="2468" y="3117"/>
                  </a:lnTo>
                  <a:lnTo>
                    <a:pt x="2481" y="3048"/>
                  </a:lnTo>
                  <a:lnTo>
                    <a:pt x="2488" y="2974"/>
                  </a:lnTo>
                  <a:lnTo>
                    <a:pt x="2489" y="2919"/>
                  </a:lnTo>
                  <a:lnTo>
                    <a:pt x="2603" y="2919"/>
                  </a:lnTo>
                  <a:lnTo>
                    <a:pt x="2615" y="2919"/>
                  </a:lnTo>
                  <a:lnTo>
                    <a:pt x="2615" y="2909"/>
                  </a:lnTo>
                  <a:lnTo>
                    <a:pt x="2615" y="2691"/>
                  </a:lnTo>
                  <a:lnTo>
                    <a:pt x="2649" y="2693"/>
                  </a:lnTo>
                  <a:lnTo>
                    <a:pt x="2649" y="2925"/>
                  </a:lnTo>
                  <a:lnTo>
                    <a:pt x="2649" y="2937"/>
                  </a:lnTo>
                  <a:lnTo>
                    <a:pt x="2661" y="2937"/>
                  </a:lnTo>
                  <a:lnTo>
                    <a:pt x="2721" y="2937"/>
                  </a:lnTo>
                  <a:lnTo>
                    <a:pt x="2721" y="3013"/>
                  </a:lnTo>
                  <a:lnTo>
                    <a:pt x="2726" y="3091"/>
                  </a:lnTo>
                  <a:lnTo>
                    <a:pt x="2741" y="3153"/>
                  </a:lnTo>
                  <a:lnTo>
                    <a:pt x="2765" y="3181"/>
                  </a:lnTo>
                  <a:lnTo>
                    <a:pt x="2769" y="3181"/>
                  </a:lnTo>
                  <a:lnTo>
                    <a:pt x="2774" y="3181"/>
                  </a:lnTo>
                  <a:lnTo>
                    <a:pt x="2780" y="3179"/>
                  </a:lnTo>
                  <a:lnTo>
                    <a:pt x="2783" y="3177"/>
                  </a:lnTo>
                  <a:lnTo>
                    <a:pt x="2803" y="3137"/>
                  </a:lnTo>
                  <a:lnTo>
                    <a:pt x="2813" y="3071"/>
                  </a:lnTo>
                  <a:lnTo>
                    <a:pt x="2820" y="2997"/>
                  </a:lnTo>
                  <a:lnTo>
                    <a:pt x="2822" y="2937"/>
                  </a:lnTo>
                  <a:lnTo>
                    <a:pt x="2914" y="2937"/>
                  </a:lnTo>
                  <a:lnTo>
                    <a:pt x="2926" y="2937"/>
                  </a:lnTo>
                  <a:lnTo>
                    <a:pt x="2926" y="2925"/>
                  </a:lnTo>
                  <a:lnTo>
                    <a:pt x="2926" y="2705"/>
                  </a:lnTo>
                  <a:lnTo>
                    <a:pt x="2979" y="2707"/>
                  </a:lnTo>
                  <a:lnTo>
                    <a:pt x="2992" y="2707"/>
                  </a:lnTo>
                  <a:lnTo>
                    <a:pt x="2992" y="2696"/>
                  </a:lnTo>
                  <a:lnTo>
                    <a:pt x="3027" y="2208"/>
                  </a:lnTo>
                  <a:lnTo>
                    <a:pt x="3041" y="2208"/>
                  </a:lnTo>
                  <a:lnTo>
                    <a:pt x="3054" y="2207"/>
                  </a:lnTo>
                  <a:lnTo>
                    <a:pt x="3064" y="2205"/>
                  </a:lnTo>
                  <a:lnTo>
                    <a:pt x="3073" y="2203"/>
                  </a:lnTo>
                  <a:lnTo>
                    <a:pt x="3082" y="2201"/>
                  </a:lnTo>
                  <a:lnTo>
                    <a:pt x="3089" y="2200"/>
                  </a:lnTo>
                  <a:lnTo>
                    <a:pt x="3093" y="2198"/>
                  </a:lnTo>
                  <a:lnTo>
                    <a:pt x="3096" y="2194"/>
                  </a:lnTo>
                  <a:lnTo>
                    <a:pt x="3105" y="2175"/>
                  </a:lnTo>
                  <a:lnTo>
                    <a:pt x="3123" y="2132"/>
                  </a:lnTo>
                  <a:lnTo>
                    <a:pt x="3142" y="2076"/>
                  </a:lnTo>
                  <a:lnTo>
                    <a:pt x="3165" y="2009"/>
                  </a:lnTo>
                  <a:lnTo>
                    <a:pt x="3185" y="1940"/>
                  </a:lnTo>
                  <a:lnTo>
                    <a:pt x="3199" y="1876"/>
                  </a:lnTo>
                  <a:lnTo>
                    <a:pt x="3202" y="1826"/>
                  </a:lnTo>
                  <a:lnTo>
                    <a:pt x="3195" y="17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12" name="Freeform 2059"/>
            <p:cNvSpPr>
              <a:spLocks/>
            </p:cNvSpPr>
            <p:nvPr/>
          </p:nvSpPr>
          <p:spPr bwMode="auto">
            <a:xfrm>
              <a:off x="4320" y="1863"/>
              <a:ext cx="211" cy="238"/>
            </a:xfrm>
            <a:custGeom>
              <a:avLst/>
              <a:gdLst>
                <a:gd name="T0" fmla="*/ 160 w 421"/>
                <a:gd name="T1" fmla="*/ 235 h 475"/>
                <a:gd name="T2" fmla="*/ 157 w 421"/>
                <a:gd name="T3" fmla="*/ 236 h 475"/>
                <a:gd name="T4" fmla="*/ 153 w 421"/>
                <a:gd name="T5" fmla="*/ 237 h 475"/>
                <a:gd name="T6" fmla="*/ 147 w 421"/>
                <a:gd name="T7" fmla="*/ 237 h 475"/>
                <a:gd name="T8" fmla="*/ 141 w 421"/>
                <a:gd name="T9" fmla="*/ 238 h 475"/>
                <a:gd name="T10" fmla="*/ 133 w 421"/>
                <a:gd name="T11" fmla="*/ 238 h 475"/>
                <a:gd name="T12" fmla="*/ 124 w 421"/>
                <a:gd name="T13" fmla="*/ 238 h 475"/>
                <a:gd name="T14" fmla="*/ 115 w 421"/>
                <a:gd name="T15" fmla="*/ 237 h 475"/>
                <a:gd name="T16" fmla="*/ 104 w 421"/>
                <a:gd name="T17" fmla="*/ 237 h 475"/>
                <a:gd name="T18" fmla="*/ 93 w 421"/>
                <a:gd name="T19" fmla="*/ 236 h 475"/>
                <a:gd name="T20" fmla="*/ 81 w 421"/>
                <a:gd name="T21" fmla="*/ 235 h 475"/>
                <a:gd name="T22" fmla="*/ 69 w 421"/>
                <a:gd name="T23" fmla="*/ 234 h 475"/>
                <a:gd name="T24" fmla="*/ 56 w 421"/>
                <a:gd name="T25" fmla="*/ 234 h 475"/>
                <a:gd name="T26" fmla="*/ 43 w 421"/>
                <a:gd name="T27" fmla="*/ 233 h 475"/>
                <a:gd name="T28" fmla="*/ 30 w 421"/>
                <a:gd name="T29" fmla="*/ 232 h 475"/>
                <a:gd name="T30" fmla="*/ 16 w 421"/>
                <a:gd name="T31" fmla="*/ 230 h 475"/>
                <a:gd name="T32" fmla="*/ 3 w 421"/>
                <a:gd name="T33" fmla="*/ 229 h 475"/>
                <a:gd name="T34" fmla="*/ 2 w 421"/>
                <a:gd name="T35" fmla="*/ 225 h 475"/>
                <a:gd name="T36" fmla="*/ 2 w 421"/>
                <a:gd name="T37" fmla="*/ 219 h 475"/>
                <a:gd name="T38" fmla="*/ 1 w 421"/>
                <a:gd name="T39" fmla="*/ 213 h 475"/>
                <a:gd name="T40" fmla="*/ 0 w 421"/>
                <a:gd name="T41" fmla="*/ 207 h 475"/>
                <a:gd name="T42" fmla="*/ 93 w 421"/>
                <a:gd name="T43" fmla="*/ 192 h 475"/>
                <a:gd name="T44" fmla="*/ 94 w 421"/>
                <a:gd name="T45" fmla="*/ 192 h 475"/>
                <a:gd name="T46" fmla="*/ 94 w 421"/>
                <a:gd name="T47" fmla="*/ 192 h 475"/>
                <a:gd name="T48" fmla="*/ 94 w 421"/>
                <a:gd name="T49" fmla="*/ 192 h 475"/>
                <a:gd name="T50" fmla="*/ 95 w 421"/>
                <a:gd name="T51" fmla="*/ 192 h 475"/>
                <a:gd name="T52" fmla="*/ 100 w 421"/>
                <a:gd name="T53" fmla="*/ 192 h 475"/>
                <a:gd name="T54" fmla="*/ 100 w 421"/>
                <a:gd name="T55" fmla="*/ 192 h 475"/>
                <a:gd name="T56" fmla="*/ 100 w 421"/>
                <a:gd name="T57" fmla="*/ 191 h 475"/>
                <a:gd name="T58" fmla="*/ 100 w 421"/>
                <a:gd name="T59" fmla="*/ 191 h 475"/>
                <a:gd name="T60" fmla="*/ 100 w 421"/>
                <a:gd name="T61" fmla="*/ 191 h 475"/>
                <a:gd name="T62" fmla="*/ 121 w 421"/>
                <a:gd name="T63" fmla="*/ 188 h 475"/>
                <a:gd name="T64" fmla="*/ 124 w 421"/>
                <a:gd name="T65" fmla="*/ 187 h 475"/>
                <a:gd name="T66" fmla="*/ 125 w 421"/>
                <a:gd name="T67" fmla="*/ 183 h 475"/>
                <a:gd name="T68" fmla="*/ 134 w 421"/>
                <a:gd name="T69" fmla="*/ 142 h 475"/>
                <a:gd name="T70" fmla="*/ 122 w 421"/>
                <a:gd name="T71" fmla="*/ 140 h 475"/>
                <a:gd name="T72" fmla="*/ 115 w 421"/>
                <a:gd name="T73" fmla="*/ 176 h 475"/>
                <a:gd name="T74" fmla="*/ 99 w 421"/>
                <a:gd name="T75" fmla="*/ 179 h 475"/>
                <a:gd name="T76" fmla="*/ 98 w 421"/>
                <a:gd name="T77" fmla="*/ 174 h 475"/>
                <a:gd name="T78" fmla="*/ 97 w 421"/>
                <a:gd name="T79" fmla="*/ 168 h 475"/>
                <a:gd name="T80" fmla="*/ 95 w 421"/>
                <a:gd name="T81" fmla="*/ 159 h 475"/>
                <a:gd name="T82" fmla="*/ 92 w 421"/>
                <a:gd name="T83" fmla="*/ 148 h 475"/>
                <a:gd name="T84" fmla="*/ 90 w 421"/>
                <a:gd name="T85" fmla="*/ 115 h 475"/>
                <a:gd name="T86" fmla="*/ 92 w 421"/>
                <a:gd name="T87" fmla="*/ 73 h 475"/>
                <a:gd name="T88" fmla="*/ 96 w 421"/>
                <a:gd name="T89" fmla="*/ 30 h 475"/>
                <a:gd name="T90" fmla="*/ 99 w 421"/>
                <a:gd name="T91" fmla="*/ 0 h 475"/>
                <a:gd name="T92" fmla="*/ 120 w 421"/>
                <a:gd name="T93" fmla="*/ 8 h 475"/>
                <a:gd name="T94" fmla="*/ 138 w 421"/>
                <a:gd name="T95" fmla="*/ 15 h 475"/>
                <a:gd name="T96" fmla="*/ 156 w 421"/>
                <a:gd name="T97" fmla="*/ 23 h 475"/>
                <a:gd name="T98" fmla="*/ 172 w 421"/>
                <a:gd name="T99" fmla="*/ 29 h 475"/>
                <a:gd name="T100" fmla="*/ 185 w 421"/>
                <a:gd name="T101" fmla="*/ 36 h 475"/>
                <a:gd name="T102" fmla="*/ 197 w 421"/>
                <a:gd name="T103" fmla="*/ 42 h 475"/>
                <a:gd name="T104" fmla="*/ 205 w 421"/>
                <a:gd name="T105" fmla="*/ 47 h 475"/>
                <a:gd name="T106" fmla="*/ 209 w 421"/>
                <a:gd name="T107" fmla="*/ 51 h 475"/>
                <a:gd name="T108" fmla="*/ 211 w 421"/>
                <a:gd name="T109" fmla="*/ 62 h 475"/>
                <a:gd name="T110" fmla="*/ 208 w 421"/>
                <a:gd name="T111" fmla="*/ 82 h 475"/>
                <a:gd name="T112" fmla="*/ 202 w 421"/>
                <a:gd name="T113" fmla="*/ 110 h 475"/>
                <a:gd name="T114" fmla="*/ 194 w 421"/>
                <a:gd name="T115" fmla="*/ 141 h 475"/>
                <a:gd name="T116" fmla="*/ 184 w 421"/>
                <a:gd name="T117" fmla="*/ 172 h 475"/>
                <a:gd name="T118" fmla="*/ 175 w 421"/>
                <a:gd name="T119" fmla="*/ 200 h 475"/>
                <a:gd name="T120" fmla="*/ 166 w 421"/>
                <a:gd name="T121" fmla="*/ 222 h 475"/>
                <a:gd name="T122" fmla="*/ 160 w 421"/>
                <a:gd name="T123" fmla="*/ 235 h 47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421" h="475">
                  <a:moveTo>
                    <a:pt x="319" y="470"/>
                  </a:moveTo>
                  <a:lnTo>
                    <a:pt x="313" y="472"/>
                  </a:lnTo>
                  <a:lnTo>
                    <a:pt x="306" y="474"/>
                  </a:lnTo>
                  <a:lnTo>
                    <a:pt x="294" y="474"/>
                  </a:lnTo>
                  <a:lnTo>
                    <a:pt x="282" y="475"/>
                  </a:lnTo>
                  <a:lnTo>
                    <a:pt x="266" y="475"/>
                  </a:lnTo>
                  <a:lnTo>
                    <a:pt x="248" y="475"/>
                  </a:lnTo>
                  <a:lnTo>
                    <a:pt x="229" y="474"/>
                  </a:lnTo>
                  <a:lnTo>
                    <a:pt x="207" y="474"/>
                  </a:lnTo>
                  <a:lnTo>
                    <a:pt x="186" y="472"/>
                  </a:lnTo>
                  <a:lnTo>
                    <a:pt x="161" y="470"/>
                  </a:lnTo>
                  <a:lnTo>
                    <a:pt x="137" y="468"/>
                  </a:lnTo>
                  <a:lnTo>
                    <a:pt x="112" y="467"/>
                  </a:lnTo>
                  <a:lnTo>
                    <a:pt x="85" y="465"/>
                  </a:lnTo>
                  <a:lnTo>
                    <a:pt x="59" y="463"/>
                  </a:lnTo>
                  <a:lnTo>
                    <a:pt x="32" y="460"/>
                  </a:lnTo>
                  <a:lnTo>
                    <a:pt x="6" y="458"/>
                  </a:lnTo>
                  <a:lnTo>
                    <a:pt x="4" y="449"/>
                  </a:lnTo>
                  <a:lnTo>
                    <a:pt x="4" y="438"/>
                  </a:lnTo>
                  <a:lnTo>
                    <a:pt x="2" y="426"/>
                  </a:lnTo>
                  <a:lnTo>
                    <a:pt x="0" y="414"/>
                  </a:lnTo>
                  <a:lnTo>
                    <a:pt x="186" y="383"/>
                  </a:lnTo>
                  <a:lnTo>
                    <a:pt x="188" y="383"/>
                  </a:lnTo>
                  <a:lnTo>
                    <a:pt x="190" y="383"/>
                  </a:lnTo>
                  <a:lnTo>
                    <a:pt x="200" y="383"/>
                  </a:lnTo>
                  <a:lnTo>
                    <a:pt x="200" y="382"/>
                  </a:lnTo>
                  <a:lnTo>
                    <a:pt x="241" y="375"/>
                  </a:lnTo>
                  <a:lnTo>
                    <a:pt x="248" y="373"/>
                  </a:lnTo>
                  <a:lnTo>
                    <a:pt x="250" y="366"/>
                  </a:lnTo>
                  <a:lnTo>
                    <a:pt x="267" y="283"/>
                  </a:lnTo>
                  <a:lnTo>
                    <a:pt x="243" y="279"/>
                  </a:lnTo>
                  <a:lnTo>
                    <a:pt x="229" y="352"/>
                  </a:lnTo>
                  <a:lnTo>
                    <a:pt x="197" y="357"/>
                  </a:lnTo>
                  <a:lnTo>
                    <a:pt x="195" y="348"/>
                  </a:lnTo>
                  <a:lnTo>
                    <a:pt x="193" y="336"/>
                  </a:lnTo>
                  <a:lnTo>
                    <a:pt x="190" y="318"/>
                  </a:lnTo>
                  <a:lnTo>
                    <a:pt x="184" y="295"/>
                  </a:lnTo>
                  <a:lnTo>
                    <a:pt x="179" y="230"/>
                  </a:lnTo>
                  <a:lnTo>
                    <a:pt x="184" y="145"/>
                  </a:lnTo>
                  <a:lnTo>
                    <a:pt x="191" y="60"/>
                  </a:lnTo>
                  <a:lnTo>
                    <a:pt x="198" y="0"/>
                  </a:lnTo>
                  <a:lnTo>
                    <a:pt x="239" y="16"/>
                  </a:lnTo>
                  <a:lnTo>
                    <a:pt x="276" y="30"/>
                  </a:lnTo>
                  <a:lnTo>
                    <a:pt x="312" y="46"/>
                  </a:lnTo>
                  <a:lnTo>
                    <a:pt x="344" y="58"/>
                  </a:lnTo>
                  <a:lnTo>
                    <a:pt x="370" y="72"/>
                  </a:lnTo>
                  <a:lnTo>
                    <a:pt x="393" y="83"/>
                  </a:lnTo>
                  <a:lnTo>
                    <a:pt x="409" y="94"/>
                  </a:lnTo>
                  <a:lnTo>
                    <a:pt x="418" y="101"/>
                  </a:lnTo>
                  <a:lnTo>
                    <a:pt x="421" y="124"/>
                  </a:lnTo>
                  <a:lnTo>
                    <a:pt x="416" y="164"/>
                  </a:lnTo>
                  <a:lnTo>
                    <a:pt x="404" y="219"/>
                  </a:lnTo>
                  <a:lnTo>
                    <a:pt x="388" y="281"/>
                  </a:lnTo>
                  <a:lnTo>
                    <a:pt x="368" y="343"/>
                  </a:lnTo>
                  <a:lnTo>
                    <a:pt x="349" y="399"/>
                  </a:lnTo>
                  <a:lnTo>
                    <a:pt x="331" y="444"/>
                  </a:lnTo>
                  <a:lnTo>
                    <a:pt x="319" y="470"/>
                  </a:lnTo>
                  <a:close/>
                </a:path>
              </a:pathLst>
            </a:custGeom>
            <a:solidFill>
              <a:srgbClr val="7C7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13" name="Freeform 2060"/>
            <p:cNvSpPr>
              <a:spLocks/>
            </p:cNvSpPr>
            <p:nvPr/>
          </p:nvSpPr>
          <p:spPr bwMode="auto">
            <a:xfrm>
              <a:off x="4095" y="1892"/>
              <a:ext cx="242" cy="280"/>
            </a:xfrm>
            <a:custGeom>
              <a:avLst/>
              <a:gdLst>
                <a:gd name="T0" fmla="*/ 177 w 485"/>
                <a:gd name="T1" fmla="*/ 280 h 561"/>
                <a:gd name="T2" fmla="*/ 0 w 485"/>
                <a:gd name="T3" fmla="*/ 238 h 561"/>
                <a:gd name="T4" fmla="*/ 71 w 485"/>
                <a:gd name="T5" fmla="*/ 0 h 561"/>
                <a:gd name="T6" fmla="*/ 242 w 485"/>
                <a:gd name="T7" fmla="*/ 26 h 561"/>
                <a:gd name="T8" fmla="*/ 213 w 485"/>
                <a:gd name="T9" fmla="*/ 140 h 561"/>
                <a:gd name="T10" fmla="*/ 212 w 485"/>
                <a:gd name="T11" fmla="*/ 139 h 561"/>
                <a:gd name="T12" fmla="*/ 211 w 485"/>
                <a:gd name="T13" fmla="*/ 137 h 561"/>
                <a:gd name="T14" fmla="*/ 210 w 485"/>
                <a:gd name="T15" fmla="*/ 136 h 561"/>
                <a:gd name="T16" fmla="*/ 209 w 485"/>
                <a:gd name="T17" fmla="*/ 135 h 561"/>
                <a:gd name="T18" fmla="*/ 202 w 485"/>
                <a:gd name="T19" fmla="*/ 130 h 561"/>
                <a:gd name="T20" fmla="*/ 191 w 485"/>
                <a:gd name="T21" fmla="*/ 126 h 561"/>
                <a:gd name="T22" fmla="*/ 179 w 485"/>
                <a:gd name="T23" fmla="*/ 124 h 561"/>
                <a:gd name="T24" fmla="*/ 166 w 485"/>
                <a:gd name="T25" fmla="*/ 124 h 561"/>
                <a:gd name="T26" fmla="*/ 154 w 485"/>
                <a:gd name="T27" fmla="*/ 124 h 561"/>
                <a:gd name="T28" fmla="*/ 143 w 485"/>
                <a:gd name="T29" fmla="*/ 124 h 561"/>
                <a:gd name="T30" fmla="*/ 135 w 485"/>
                <a:gd name="T31" fmla="*/ 124 h 561"/>
                <a:gd name="T32" fmla="*/ 131 w 485"/>
                <a:gd name="T33" fmla="*/ 125 h 561"/>
                <a:gd name="T34" fmla="*/ 126 w 485"/>
                <a:gd name="T35" fmla="*/ 126 h 561"/>
                <a:gd name="T36" fmla="*/ 125 w 485"/>
                <a:gd name="T37" fmla="*/ 131 h 561"/>
                <a:gd name="T38" fmla="*/ 117 w 485"/>
                <a:gd name="T39" fmla="*/ 201 h 561"/>
                <a:gd name="T40" fmla="*/ 117 w 485"/>
                <a:gd name="T41" fmla="*/ 207 h 561"/>
                <a:gd name="T42" fmla="*/ 123 w 485"/>
                <a:gd name="T43" fmla="*/ 208 h 561"/>
                <a:gd name="T44" fmla="*/ 197 w 485"/>
                <a:gd name="T45" fmla="*/ 210 h 561"/>
                <a:gd name="T46" fmla="*/ 177 w 485"/>
                <a:gd name="T47" fmla="*/ 280 h 56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485" h="561">
                  <a:moveTo>
                    <a:pt x="354" y="561"/>
                  </a:moveTo>
                  <a:lnTo>
                    <a:pt x="0" y="476"/>
                  </a:lnTo>
                  <a:lnTo>
                    <a:pt x="142" y="0"/>
                  </a:lnTo>
                  <a:lnTo>
                    <a:pt x="485" y="53"/>
                  </a:lnTo>
                  <a:lnTo>
                    <a:pt x="427" y="280"/>
                  </a:lnTo>
                  <a:lnTo>
                    <a:pt x="425" y="278"/>
                  </a:lnTo>
                  <a:lnTo>
                    <a:pt x="423" y="274"/>
                  </a:lnTo>
                  <a:lnTo>
                    <a:pt x="421" y="272"/>
                  </a:lnTo>
                  <a:lnTo>
                    <a:pt x="419" y="271"/>
                  </a:lnTo>
                  <a:lnTo>
                    <a:pt x="404" y="260"/>
                  </a:lnTo>
                  <a:lnTo>
                    <a:pt x="382" y="253"/>
                  </a:lnTo>
                  <a:lnTo>
                    <a:pt x="358" y="248"/>
                  </a:lnTo>
                  <a:lnTo>
                    <a:pt x="333" y="248"/>
                  </a:lnTo>
                  <a:lnTo>
                    <a:pt x="308" y="248"/>
                  </a:lnTo>
                  <a:lnTo>
                    <a:pt x="287" y="248"/>
                  </a:lnTo>
                  <a:lnTo>
                    <a:pt x="271" y="249"/>
                  </a:lnTo>
                  <a:lnTo>
                    <a:pt x="262" y="251"/>
                  </a:lnTo>
                  <a:lnTo>
                    <a:pt x="253" y="253"/>
                  </a:lnTo>
                  <a:lnTo>
                    <a:pt x="251" y="262"/>
                  </a:lnTo>
                  <a:lnTo>
                    <a:pt x="235" y="402"/>
                  </a:lnTo>
                  <a:lnTo>
                    <a:pt x="234" y="414"/>
                  </a:lnTo>
                  <a:lnTo>
                    <a:pt x="246" y="416"/>
                  </a:lnTo>
                  <a:lnTo>
                    <a:pt x="395" y="421"/>
                  </a:lnTo>
                  <a:lnTo>
                    <a:pt x="354" y="5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14" name="Freeform 2061"/>
            <p:cNvSpPr>
              <a:spLocks/>
            </p:cNvSpPr>
            <p:nvPr/>
          </p:nvSpPr>
          <p:spPr bwMode="auto">
            <a:xfrm>
              <a:off x="4086" y="2058"/>
              <a:ext cx="17" cy="60"/>
            </a:xfrm>
            <a:custGeom>
              <a:avLst/>
              <a:gdLst>
                <a:gd name="T0" fmla="*/ 4 w 36"/>
                <a:gd name="T1" fmla="*/ 2 h 118"/>
                <a:gd name="T2" fmla="*/ 7 w 36"/>
                <a:gd name="T3" fmla="*/ 1 h 118"/>
                <a:gd name="T4" fmla="*/ 10 w 36"/>
                <a:gd name="T5" fmla="*/ 1 h 118"/>
                <a:gd name="T6" fmla="*/ 12 w 36"/>
                <a:gd name="T7" fmla="*/ 1 h 118"/>
                <a:gd name="T8" fmla="*/ 14 w 36"/>
                <a:gd name="T9" fmla="*/ 0 h 118"/>
                <a:gd name="T10" fmla="*/ 17 w 36"/>
                <a:gd name="T11" fmla="*/ 0 h 118"/>
                <a:gd name="T12" fmla="*/ 0 w 36"/>
                <a:gd name="T13" fmla="*/ 60 h 118"/>
                <a:gd name="T14" fmla="*/ 4 w 36"/>
                <a:gd name="T15" fmla="*/ 2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" h="118">
                  <a:moveTo>
                    <a:pt x="8" y="3"/>
                  </a:moveTo>
                  <a:lnTo>
                    <a:pt x="15" y="1"/>
                  </a:lnTo>
                  <a:lnTo>
                    <a:pt x="22" y="1"/>
                  </a:lnTo>
                  <a:lnTo>
                    <a:pt x="25" y="1"/>
                  </a:lnTo>
                  <a:lnTo>
                    <a:pt x="29" y="0"/>
                  </a:lnTo>
                  <a:lnTo>
                    <a:pt x="36" y="0"/>
                  </a:lnTo>
                  <a:lnTo>
                    <a:pt x="0" y="118"/>
                  </a:lnTo>
                  <a:lnTo>
                    <a:pt x="8" y="3"/>
                  </a:lnTo>
                  <a:close/>
                </a:path>
              </a:pathLst>
            </a:custGeom>
            <a:solidFill>
              <a:srgbClr val="7C7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15" name="Freeform 2062"/>
            <p:cNvSpPr>
              <a:spLocks/>
            </p:cNvSpPr>
            <p:nvPr/>
          </p:nvSpPr>
          <p:spPr bwMode="auto">
            <a:xfrm>
              <a:off x="4084" y="1957"/>
              <a:ext cx="49" cy="94"/>
            </a:xfrm>
            <a:custGeom>
              <a:avLst/>
              <a:gdLst>
                <a:gd name="T0" fmla="*/ 2 w 97"/>
                <a:gd name="T1" fmla="*/ 19 h 187"/>
                <a:gd name="T2" fmla="*/ 2 w 97"/>
                <a:gd name="T3" fmla="*/ 19 h 187"/>
                <a:gd name="T4" fmla="*/ 2 w 97"/>
                <a:gd name="T5" fmla="*/ 19 h 187"/>
                <a:gd name="T6" fmla="*/ 2 w 97"/>
                <a:gd name="T7" fmla="*/ 19 h 187"/>
                <a:gd name="T8" fmla="*/ 2 w 97"/>
                <a:gd name="T9" fmla="*/ 19 h 187"/>
                <a:gd name="T10" fmla="*/ 7 w 97"/>
                <a:gd name="T11" fmla="*/ 16 h 187"/>
                <a:gd name="T12" fmla="*/ 13 w 97"/>
                <a:gd name="T13" fmla="*/ 14 h 187"/>
                <a:gd name="T14" fmla="*/ 20 w 97"/>
                <a:gd name="T15" fmla="*/ 12 h 187"/>
                <a:gd name="T16" fmla="*/ 26 w 97"/>
                <a:gd name="T17" fmla="*/ 9 h 187"/>
                <a:gd name="T18" fmla="*/ 33 w 97"/>
                <a:gd name="T19" fmla="*/ 6 h 187"/>
                <a:gd name="T20" fmla="*/ 39 w 97"/>
                <a:gd name="T21" fmla="*/ 4 h 187"/>
                <a:gd name="T22" fmla="*/ 44 w 97"/>
                <a:gd name="T23" fmla="*/ 2 h 187"/>
                <a:gd name="T24" fmla="*/ 49 w 97"/>
                <a:gd name="T25" fmla="*/ 0 h 187"/>
                <a:gd name="T26" fmla="*/ 21 w 97"/>
                <a:gd name="T27" fmla="*/ 94 h 187"/>
                <a:gd name="T28" fmla="*/ 21 w 97"/>
                <a:gd name="T29" fmla="*/ 93 h 187"/>
                <a:gd name="T30" fmla="*/ 11 w 97"/>
                <a:gd name="T31" fmla="*/ 66 h 187"/>
                <a:gd name="T32" fmla="*/ 4 w 97"/>
                <a:gd name="T33" fmla="*/ 43 h 187"/>
                <a:gd name="T34" fmla="*/ 0 w 97"/>
                <a:gd name="T35" fmla="*/ 27 h 187"/>
                <a:gd name="T36" fmla="*/ 2 w 97"/>
                <a:gd name="T37" fmla="*/ 19 h 1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97" h="187">
                  <a:moveTo>
                    <a:pt x="3" y="37"/>
                  </a:moveTo>
                  <a:lnTo>
                    <a:pt x="3" y="37"/>
                  </a:lnTo>
                  <a:lnTo>
                    <a:pt x="14" y="32"/>
                  </a:lnTo>
                  <a:lnTo>
                    <a:pt x="26" y="27"/>
                  </a:lnTo>
                  <a:lnTo>
                    <a:pt x="39" y="23"/>
                  </a:lnTo>
                  <a:lnTo>
                    <a:pt x="51" y="18"/>
                  </a:lnTo>
                  <a:lnTo>
                    <a:pt x="65" y="12"/>
                  </a:lnTo>
                  <a:lnTo>
                    <a:pt x="78" y="7"/>
                  </a:lnTo>
                  <a:lnTo>
                    <a:pt x="88" y="4"/>
                  </a:lnTo>
                  <a:lnTo>
                    <a:pt x="97" y="0"/>
                  </a:lnTo>
                  <a:lnTo>
                    <a:pt x="42" y="187"/>
                  </a:lnTo>
                  <a:lnTo>
                    <a:pt x="42" y="186"/>
                  </a:lnTo>
                  <a:lnTo>
                    <a:pt x="21" y="131"/>
                  </a:lnTo>
                  <a:lnTo>
                    <a:pt x="7" y="85"/>
                  </a:lnTo>
                  <a:lnTo>
                    <a:pt x="0" y="53"/>
                  </a:lnTo>
                  <a:lnTo>
                    <a:pt x="3" y="37"/>
                  </a:lnTo>
                  <a:close/>
                </a:path>
              </a:pathLst>
            </a:custGeom>
            <a:solidFill>
              <a:srgbClr val="6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16" name="Freeform 2063"/>
            <p:cNvSpPr>
              <a:spLocks/>
            </p:cNvSpPr>
            <p:nvPr/>
          </p:nvSpPr>
          <p:spPr bwMode="auto">
            <a:xfrm>
              <a:off x="4119" y="1881"/>
              <a:ext cx="24" cy="57"/>
            </a:xfrm>
            <a:custGeom>
              <a:avLst/>
              <a:gdLst>
                <a:gd name="T0" fmla="*/ 9 w 47"/>
                <a:gd name="T1" fmla="*/ 0 h 115"/>
                <a:gd name="T2" fmla="*/ 20 w 47"/>
                <a:gd name="T3" fmla="*/ 42 h 115"/>
                <a:gd name="T4" fmla="*/ 24 w 47"/>
                <a:gd name="T5" fmla="*/ 41 h 115"/>
                <a:gd name="T6" fmla="*/ 20 w 47"/>
                <a:gd name="T7" fmla="*/ 57 h 115"/>
                <a:gd name="T8" fmla="*/ 0 w 47"/>
                <a:gd name="T9" fmla="*/ 3 h 115"/>
                <a:gd name="T10" fmla="*/ 9 w 47"/>
                <a:gd name="T11" fmla="*/ 0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" h="115">
                  <a:moveTo>
                    <a:pt x="17" y="0"/>
                  </a:moveTo>
                  <a:lnTo>
                    <a:pt x="39" y="85"/>
                  </a:lnTo>
                  <a:lnTo>
                    <a:pt x="47" y="83"/>
                  </a:lnTo>
                  <a:lnTo>
                    <a:pt x="39" y="115"/>
                  </a:lnTo>
                  <a:lnTo>
                    <a:pt x="0" y="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E5E5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17" name="Freeform 2064"/>
            <p:cNvSpPr>
              <a:spLocks/>
            </p:cNvSpPr>
            <p:nvPr/>
          </p:nvSpPr>
          <p:spPr bwMode="auto">
            <a:xfrm>
              <a:off x="4225" y="2028"/>
              <a:ext cx="85" cy="63"/>
            </a:xfrm>
            <a:custGeom>
              <a:avLst/>
              <a:gdLst>
                <a:gd name="T0" fmla="*/ 0 w 172"/>
                <a:gd name="T1" fmla="*/ 60 h 126"/>
                <a:gd name="T2" fmla="*/ 7 w 172"/>
                <a:gd name="T3" fmla="*/ 1 h 126"/>
                <a:gd name="T4" fmla="*/ 16 w 172"/>
                <a:gd name="T5" fmla="*/ 0 h 126"/>
                <a:gd name="T6" fmla="*/ 25 w 172"/>
                <a:gd name="T7" fmla="*/ 0 h 126"/>
                <a:gd name="T8" fmla="*/ 33 w 172"/>
                <a:gd name="T9" fmla="*/ 0 h 126"/>
                <a:gd name="T10" fmla="*/ 43 w 172"/>
                <a:gd name="T11" fmla="*/ 0 h 126"/>
                <a:gd name="T12" fmla="*/ 52 w 172"/>
                <a:gd name="T13" fmla="*/ 1 h 126"/>
                <a:gd name="T14" fmla="*/ 59 w 172"/>
                <a:gd name="T15" fmla="*/ 3 h 126"/>
                <a:gd name="T16" fmla="*/ 66 w 172"/>
                <a:gd name="T17" fmla="*/ 5 h 126"/>
                <a:gd name="T18" fmla="*/ 70 w 172"/>
                <a:gd name="T19" fmla="*/ 8 h 126"/>
                <a:gd name="T20" fmla="*/ 73 w 172"/>
                <a:gd name="T21" fmla="*/ 11 h 126"/>
                <a:gd name="T22" fmla="*/ 75 w 172"/>
                <a:gd name="T23" fmla="*/ 15 h 126"/>
                <a:gd name="T24" fmla="*/ 75 w 172"/>
                <a:gd name="T25" fmla="*/ 17 h 126"/>
                <a:gd name="T26" fmla="*/ 77 w 172"/>
                <a:gd name="T27" fmla="*/ 21 h 126"/>
                <a:gd name="T28" fmla="*/ 77 w 172"/>
                <a:gd name="T29" fmla="*/ 23 h 126"/>
                <a:gd name="T30" fmla="*/ 78 w 172"/>
                <a:gd name="T31" fmla="*/ 23 h 126"/>
                <a:gd name="T32" fmla="*/ 81 w 172"/>
                <a:gd name="T33" fmla="*/ 34 h 126"/>
                <a:gd name="T34" fmla="*/ 83 w 172"/>
                <a:gd name="T35" fmla="*/ 45 h 126"/>
                <a:gd name="T36" fmla="*/ 84 w 172"/>
                <a:gd name="T37" fmla="*/ 54 h 126"/>
                <a:gd name="T38" fmla="*/ 85 w 172"/>
                <a:gd name="T39" fmla="*/ 63 h 126"/>
                <a:gd name="T40" fmla="*/ 0 w 172"/>
                <a:gd name="T41" fmla="*/ 60 h 12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72" h="126">
                  <a:moveTo>
                    <a:pt x="0" y="119"/>
                  </a:moveTo>
                  <a:lnTo>
                    <a:pt x="14" y="2"/>
                  </a:lnTo>
                  <a:lnTo>
                    <a:pt x="32" y="0"/>
                  </a:lnTo>
                  <a:lnTo>
                    <a:pt x="50" y="0"/>
                  </a:lnTo>
                  <a:lnTo>
                    <a:pt x="67" y="0"/>
                  </a:lnTo>
                  <a:lnTo>
                    <a:pt x="87" y="0"/>
                  </a:lnTo>
                  <a:lnTo>
                    <a:pt x="105" y="2"/>
                  </a:lnTo>
                  <a:lnTo>
                    <a:pt x="119" y="6"/>
                  </a:lnTo>
                  <a:lnTo>
                    <a:pt x="133" y="9"/>
                  </a:lnTo>
                  <a:lnTo>
                    <a:pt x="142" y="16"/>
                  </a:lnTo>
                  <a:lnTo>
                    <a:pt x="147" y="22"/>
                  </a:lnTo>
                  <a:lnTo>
                    <a:pt x="151" y="29"/>
                  </a:lnTo>
                  <a:lnTo>
                    <a:pt x="152" y="34"/>
                  </a:lnTo>
                  <a:lnTo>
                    <a:pt x="156" y="41"/>
                  </a:lnTo>
                  <a:lnTo>
                    <a:pt x="156" y="46"/>
                  </a:lnTo>
                  <a:lnTo>
                    <a:pt x="158" y="46"/>
                  </a:lnTo>
                  <a:lnTo>
                    <a:pt x="163" y="68"/>
                  </a:lnTo>
                  <a:lnTo>
                    <a:pt x="168" y="89"/>
                  </a:lnTo>
                  <a:lnTo>
                    <a:pt x="170" y="108"/>
                  </a:lnTo>
                  <a:lnTo>
                    <a:pt x="172" y="126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6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18" name="Freeform 2065"/>
            <p:cNvSpPr>
              <a:spLocks/>
            </p:cNvSpPr>
            <p:nvPr/>
          </p:nvSpPr>
          <p:spPr bwMode="auto">
            <a:xfrm>
              <a:off x="4378" y="1851"/>
              <a:ext cx="29" cy="196"/>
            </a:xfrm>
            <a:custGeom>
              <a:avLst/>
              <a:gdLst>
                <a:gd name="T0" fmla="*/ 2 w 59"/>
                <a:gd name="T1" fmla="*/ 147 h 393"/>
                <a:gd name="T2" fmla="*/ 0 w 59"/>
                <a:gd name="T3" fmla="*/ 115 h 393"/>
                <a:gd name="T4" fmla="*/ 2 w 59"/>
                <a:gd name="T5" fmla="*/ 72 h 393"/>
                <a:gd name="T6" fmla="*/ 5 w 59"/>
                <a:gd name="T7" fmla="*/ 30 h 393"/>
                <a:gd name="T8" fmla="*/ 9 w 59"/>
                <a:gd name="T9" fmla="*/ 0 h 393"/>
                <a:gd name="T10" fmla="*/ 14 w 59"/>
                <a:gd name="T11" fmla="*/ 2 h 393"/>
                <a:gd name="T12" fmla="*/ 19 w 59"/>
                <a:gd name="T13" fmla="*/ 3 h 393"/>
                <a:gd name="T14" fmla="*/ 25 w 59"/>
                <a:gd name="T15" fmla="*/ 5 h 393"/>
                <a:gd name="T16" fmla="*/ 29 w 59"/>
                <a:gd name="T17" fmla="*/ 7 h 393"/>
                <a:gd name="T18" fmla="*/ 26 w 59"/>
                <a:gd name="T19" fmla="*/ 37 h 393"/>
                <a:gd name="T20" fmla="*/ 22 w 59"/>
                <a:gd name="T21" fmla="*/ 80 h 393"/>
                <a:gd name="T22" fmla="*/ 19 w 59"/>
                <a:gd name="T23" fmla="*/ 126 h 393"/>
                <a:gd name="T24" fmla="*/ 22 w 59"/>
                <a:gd name="T25" fmla="*/ 162 h 393"/>
                <a:gd name="T26" fmla="*/ 25 w 59"/>
                <a:gd name="T27" fmla="*/ 172 h 393"/>
                <a:gd name="T28" fmla="*/ 26 w 59"/>
                <a:gd name="T29" fmla="*/ 181 h 393"/>
                <a:gd name="T30" fmla="*/ 27 w 59"/>
                <a:gd name="T31" fmla="*/ 187 h 393"/>
                <a:gd name="T32" fmla="*/ 29 w 59"/>
                <a:gd name="T33" fmla="*/ 193 h 393"/>
                <a:gd name="T34" fmla="*/ 11 w 59"/>
                <a:gd name="T35" fmla="*/ 196 h 393"/>
                <a:gd name="T36" fmla="*/ 10 w 59"/>
                <a:gd name="T37" fmla="*/ 191 h 393"/>
                <a:gd name="T38" fmla="*/ 8 w 59"/>
                <a:gd name="T39" fmla="*/ 182 h 393"/>
                <a:gd name="T40" fmla="*/ 5 w 59"/>
                <a:gd name="T41" fmla="*/ 168 h 393"/>
                <a:gd name="T42" fmla="*/ 2 w 59"/>
                <a:gd name="T43" fmla="*/ 147 h 39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9" h="393">
                  <a:moveTo>
                    <a:pt x="4" y="295"/>
                  </a:moveTo>
                  <a:lnTo>
                    <a:pt x="0" y="230"/>
                  </a:lnTo>
                  <a:lnTo>
                    <a:pt x="4" y="145"/>
                  </a:lnTo>
                  <a:lnTo>
                    <a:pt x="11" y="60"/>
                  </a:lnTo>
                  <a:lnTo>
                    <a:pt x="18" y="0"/>
                  </a:lnTo>
                  <a:lnTo>
                    <a:pt x="29" y="4"/>
                  </a:lnTo>
                  <a:lnTo>
                    <a:pt x="39" y="7"/>
                  </a:lnTo>
                  <a:lnTo>
                    <a:pt x="50" y="11"/>
                  </a:lnTo>
                  <a:lnTo>
                    <a:pt x="59" y="14"/>
                  </a:lnTo>
                  <a:lnTo>
                    <a:pt x="52" y="74"/>
                  </a:lnTo>
                  <a:lnTo>
                    <a:pt x="45" y="161"/>
                  </a:lnTo>
                  <a:lnTo>
                    <a:pt x="39" y="253"/>
                  </a:lnTo>
                  <a:lnTo>
                    <a:pt x="45" y="325"/>
                  </a:lnTo>
                  <a:lnTo>
                    <a:pt x="50" y="345"/>
                  </a:lnTo>
                  <a:lnTo>
                    <a:pt x="53" y="363"/>
                  </a:lnTo>
                  <a:lnTo>
                    <a:pt x="55" y="375"/>
                  </a:lnTo>
                  <a:lnTo>
                    <a:pt x="59" y="386"/>
                  </a:lnTo>
                  <a:lnTo>
                    <a:pt x="22" y="393"/>
                  </a:lnTo>
                  <a:lnTo>
                    <a:pt x="20" y="382"/>
                  </a:lnTo>
                  <a:lnTo>
                    <a:pt x="16" y="364"/>
                  </a:lnTo>
                  <a:lnTo>
                    <a:pt x="11" y="336"/>
                  </a:lnTo>
                  <a:lnTo>
                    <a:pt x="4" y="295"/>
                  </a:ln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19" name="Freeform 2066"/>
            <p:cNvSpPr>
              <a:spLocks/>
            </p:cNvSpPr>
            <p:nvPr/>
          </p:nvSpPr>
          <p:spPr bwMode="auto">
            <a:xfrm>
              <a:off x="3971" y="1828"/>
              <a:ext cx="405" cy="229"/>
            </a:xfrm>
            <a:custGeom>
              <a:avLst/>
              <a:gdLst>
                <a:gd name="T0" fmla="*/ 357 w 811"/>
                <a:gd name="T1" fmla="*/ 1 h 458"/>
                <a:gd name="T2" fmla="*/ 357 w 811"/>
                <a:gd name="T3" fmla="*/ 1 h 458"/>
                <a:gd name="T4" fmla="*/ 363 w 811"/>
                <a:gd name="T5" fmla="*/ 2 h 458"/>
                <a:gd name="T6" fmla="*/ 374 w 811"/>
                <a:gd name="T7" fmla="*/ 6 h 458"/>
                <a:gd name="T8" fmla="*/ 386 w 811"/>
                <a:gd name="T9" fmla="*/ 11 h 458"/>
                <a:gd name="T10" fmla="*/ 398 w 811"/>
                <a:gd name="T11" fmla="*/ 15 h 458"/>
                <a:gd name="T12" fmla="*/ 401 w 811"/>
                <a:gd name="T13" fmla="*/ 48 h 458"/>
                <a:gd name="T14" fmla="*/ 395 w 811"/>
                <a:gd name="T15" fmla="*/ 136 h 458"/>
                <a:gd name="T16" fmla="*/ 402 w 811"/>
                <a:gd name="T17" fmla="*/ 195 h 458"/>
                <a:gd name="T18" fmla="*/ 405 w 811"/>
                <a:gd name="T19" fmla="*/ 217 h 458"/>
                <a:gd name="T20" fmla="*/ 348 w 811"/>
                <a:gd name="T21" fmla="*/ 229 h 458"/>
                <a:gd name="T22" fmla="*/ 347 w 811"/>
                <a:gd name="T23" fmla="*/ 225 h 458"/>
                <a:gd name="T24" fmla="*/ 345 w 811"/>
                <a:gd name="T25" fmla="*/ 220 h 458"/>
                <a:gd name="T26" fmla="*/ 382 w 811"/>
                <a:gd name="T27" fmla="*/ 80 h 458"/>
                <a:gd name="T28" fmla="*/ 191 w 811"/>
                <a:gd name="T29" fmla="*/ 51 h 458"/>
                <a:gd name="T30" fmla="*/ 184 w 811"/>
                <a:gd name="T31" fmla="*/ 55 h 458"/>
                <a:gd name="T32" fmla="*/ 167 w 811"/>
                <a:gd name="T33" fmla="*/ 43 h 458"/>
                <a:gd name="T34" fmla="*/ 159 w 811"/>
                <a:gd name="T35" fmla="*/ 38 h 458"/>
                <a:gd name="T36" fmla="*/ 133 w 811"/>
                <a:gd name="T37" fmla="*/ 49 h 458"/>
                <a:gd name="T38" fmla="*/ 157 w 811"/>
                <a:gd name="T39" fmla="*/ 118 h 458"/>
                <a:gd name="T40" fmla="*/ 147 w 811"/>
                <a:gd name="T41" fmla="*/ 122 h 458"/>
                <a:gd name="T42" fmla="*/ 134 w 811"/>
                <a:gd name="T43" fmla="*/ 127 h 458"/>
                <a:gd name="T44" fmla="*/ 121 w 811"/>
                <a:gd name="T45" fmla="*/ 132 h 458"/>
                <a:gd name="T46" fmla="*/ 110 w 811"/>
                <a:gd name="T47" fmla="*/ 137 h 458"/>
                <a:gd name="T48" fmla="*/ 102 w 811"/>
                <a:gd name="T49" fmla="*/ 151 h 458"/>
                <a:gd name="T50" fmla="*/ 104 w 811"/>
                <a:gd name="T51" fmla="*/ 176 h 458"/>
                <a:gd name="T52" fmla="*/ 69 w 811"/>
                <a:gd name="T53" fmla="*/ 177 h 458"/>
                <a:gd name="T54" fmla="*/ 111 w 811"/>
                <a:gd name="T55" fmla="*/ 197 h 458"/>
                <a:gd name="T56" fmla="*/ 117 w 811"/>
                <a:gd name="T57" fmla="*/ 212 h 458"/>
                <a:gd name="T58" fmla="*/ 105 w 811"/>
                <a:gd name="T59" fmla="*/ 221 h 458"/>
                <a:gd name="T60" fmla="*/ 73 w 811"/>
                <a:gd name="T61" fmla="*/ 224 h 458"/>
                <a:gd name="T62" fmla="*/ 38 w 811"/>
                <a:gd name="T63" fmla="*/ 225 h 458"/>
                <a:gd name="T64" fmla="*/ 11 w 811"/>
                <a:gd name="T65" fmla="*/ 220 h 458"/>
                <a:gd name="T66" fmla="*/ 0 w 811"/>
                <a:gd name="T67" fmla="*/ 211 h 458"/>
                <a:gd name="T68" fmla="*/ 7 w 811"/>
                <a:gd name="T69" fmla="*/ 189 h 458"/>
                <a:gd name="T70" fmla="*/ 28 w 811"/>
                <a:gd name="T71" fmla="*/ 153 h 458"/>
                <a:gd name="T72" fmla="*/ 63 w 811"/>
                <a:gd name="T73" fmla="*/ 101 h 458"/>
                <a:gd name="T74" fmla="*/ 96 w 811"/>
                <a:gd name="T75" fmla="*/ 55 h 458"/>
                <a:gd name="T76" fmla="*/ 107 w 811"/>
                <a:gd name="T77" fmla="*/ 39 h 458"/>
                <a:gd name="T78" fmla="*/ 115 w 811"/>
                <a:gd name="T79" fmla="*/ 32 h 458"/>
                <a:gd name="T80" fmla="*/ 136 w 811"/>
                <a:gd name="T81" fmla="*/ 26 h 458"/>
                <a:gd name="T82" fmla="*/ 170 w 811"/>
                <a:gd name="T83" fmla="*/ 18 h 458"/>
                <a:gd name="T84" fmla="*/ 210 w 811"/>
                <a:gd name="T85" fmla="*/ 10 h 458"/>
                <a:gd name="T86" fmla="*/ 231 w 811"/>
                <a:gd name="T87" fmla="*/ 9 h 458"/>
                <a:gd name="T88" fmla="*/ 234 w 811"/>
                <a:gd name="T89" fmla="*/ 13 h 458"/>
                <a:gd name="T90" fmla="*/ 238 w 811"/>
                <a:gd name="T91" fmla="*/ 20 h 458"/>
                <a:gd name="T92" fmla="*/ 244 w 811"/>
                <a:gd name="T93" fmla="*/ 23 h 458"/>
                <a:gd name="T94" fmla="*/ 251 w 811"/>
                <a:gd name="T95" fmla="*/ 22 h 458"/>
                <a:gd name="T96" fmla="*/ 259 w 811"/>
                <a:gd name="T97" fmla="*/ 20 h 458"/>
                <a:gd name="T98" fmla="*/ 267 w 811"/>
                <a:gd name="T99" fmla="*/ 15 h 458"/>
                <a:gd name="T100" fmla="*/ 274 w 811"/>
                <a:gd name="T101" fmla="*/ 11 h 458"/>
                <a:gd name="T102" fmla="*/ 284 w 811"/>
                <a:gd name="T103" fmla="*/ 6 h 458"/>
                <a:gd name="T104" fmla="*/ 295 w 811"/>
                <a:gd name="T105" fmla="*/ 4 h 458"/>
                <a:gd name="T106" fmla="*/ 305 w 811"/>
                <a:gd name="T107" fmla="*/ 4 h 458"/>
                <a:gd name="T108" fmla="*/ 315 w 811"/>
                <a:gd name="T109" fmla="*/ 5 h 458"/>
                <a:gd name="T110" fmla="*/ 326 w 811"/>
                <a:gd name="T111" fmla="*/ 7 h 458"/>
                <a:gd name="T112" fmla="*/ 336 w 811"/>
                <a:gd name="T113" fmla="*/ 9 h 458"/>
                <a:gd name="T114" fmla="*/ 348 w 811"/>
                <a:gd name="T115" fmla="*/ 8 h 458"/>
                <a:gd name="T116" fmla="*/ 355 w 811"/>
                <a:gd name="T117" fmla="*/ 5 h 45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811" h="458">
                  <a:moveTo>
                    <a:pt x="715" y="3"/>
                  </a:moveTo>
                  <a:lnTo>
                    <a:pt x="715" y="2"/>
                  </a:lnTo>
                  <a:lnTo>
                    <a:pt x="715" y="0"/>
                  </a:lnTo>
                  <a:lnTo>
                    <a:pt x="726" y="3"/>
                  </a:lnTo>
                  <a:lnTo>
                    <a:pt x="738" y="9"/>
                  </a:lnTo>
                  <a:lnTo>
                    <a:pt x="749" y="12"/>
                  </a:lnTo>
                  <a:lnTo>
                    <a:pt x="761" y="18"/>
                  </a:lnTo>
                  <a:lnTo>
                    <a:pt x="772" y="21"/>
                  </a:lnTo>
                  <a:lnTo>
                    <a:pt x="784" y="26"/>
                  </a:lnTo>
                  <a:lnTo>
                    <a:pt x="797" y="30"/>
                  </a:lnTo>
                  <a:lnTo>
                    <a:pt x="809" y="35"/>
                  </a:lnTo>
                  <a:lnTo>
                    <a:pt x="802" y="95"/>
                  </a:lnTo>
                  <a:lnTo>
                    <a:pt x="795" y="182"/>
                  </a:lnTo>
                  <a:lnTo>
                    <a:pt x="790" y="272"/>
                  </a:lnTo>
                  <a:lnTo>
                    <a:pt x="795" y="345"/>
                  </a:lnTo>
                  <a:lnTo>
                    <a:pt x="804" y="389"/>
                  </a:lnTo>
                  <a:lnTo>
                    <a:pt x="809" y="419"/>
                  </a:lnTo>
                  <a:lnTo>
                    <a:pt x="811" y="433"/>
                  </a:lnTo>
                  <a:lnTo>
                    <a:pt x="811" y="440"/>
                  </a:lnTo>
                  <a:lnTo>
                    <a:pt x="696" y="458"/>
                  </a:lnTo>
                  <a:lnTo>
                    <a:pt x="694" y="454"/>
                  </a:lnTo>
                  <a:lnTo>
                    <a:pt x="694" y="449"/>
                  </a:lnTo>
                  <a:lnTo>
                    <a:pt x="692" y="444"/>
                  </a:lnTo>
                  <a:lnTo>
                    <a:pt x="690" y="440"/>
                  </a:lnTo>
                  <a:lnTo>
                    <a:pt x="761" y="173"/>
                  </a:lnTo>
                  <a:lnTo>
                    <a:pt x="765" y="159"/>
                  </a:lnTo>
                  <a:lnTo>
                    <a:pt x="751" y="157"/>
                  </a:lnTo>
                  <a:lnTo>
                    <a:pt x="383" y="101"/>
                  </a:lnTo>
                  <a:lnTo>
                    <a:pt x="372" y="99"/>
                  </a:lnTo>
                  <a:lnTo>
                    <a:pt x="368" y="109"/>
                  </a:lnTo>
                  <a:lnTo>
                    <a:pt x="354" y="159"/>
                  </a:lnTo>
                  <a:lnTo>
                    <a:pt x="335" y="85"/>
                  </a:lnTo>
                  <a:lnTo>
                    <a:pt x="331" y="71"/>
                  </a:lnTo>
                  <a:lnTo>
                    <a:pt x="319" y="76"/>
                  </a:lnTo>
                  <a:lnTo>
                    <a:pt x="278" y="94"/>
                  </a:lnTo>
                  <a:lnTo>
                    <a:pt x="266" y="97"/>
                  </a:lnTo>
                  <a:lnTo>
                    <a:pt x="271" y="108"/>
                  </a:lnTo>
                  <a:lnTo>
                    <a:pt x="315" y="235"/>
                  </a:lnTo>
                  <a:lnTo>
                    <a:pt x="307" y="239"/>
                  </a:lnTo>
                  <a:lnTo>
                    <a:pt x="294" y="244"/>
                  </a:lnTo>
                  <a:lnTo>
                    <a:pt x="282" y="247"/>
                  </a:lnTo>
                  <a:lnTo>
                    <a:pt x="268" y="253"/>
                  </a:lnTo>
                  <a:lnTo>
                    <a:pt x="255" y="258"/>
                  </a:lnTo>
                  <a:lnTo>
                    <a:pt x="243" y="263"/>
                  </a:lnTo>
                  <a:lnTo>
                    <a:pt x="230" y="269"/>
                  </a:lnTo>
                  <a:lnTo>
                    <a:pt x="220" y="274"/>
                  </a:lnTo>
                  <a:lnTo>
                    <a:pt x="209" y="285"/>
                  </a:lnTo>
                  <a:lnTo>
                    <a:pt x="204" y="302"/>
                  </a:lnTo>
                  <a:lnTo>
                    <a:pt x="204" y="325"/>
                  </a:lnTo>
                  <a:lnTo>
                    <a:pt x="209" y="352"/>
                  </a:lnTo>
                  <a:lnTo>
                    <a:pt x="147" y="330"/>
                  </a:lnTo>
                  <a:lnTo>
                    <a:pt x="138" y="353"/>
                  </a:lnTo>
                  <a:lnTo>
                    <a:pt x="218" y="380"/>
                  </a:lnTo>
                  <a:lnTo>
                    <a:pt x="223" y="394"/>
                  </a:lnTo>
                  <a:lnTo>
                    <a:pt x="229" y="410"/>
                  </a:lnTo>
                  <a:lnTo>
                    <a:pt x="234" y="424"/>
                  </a:lnTo>
                  <a:lnTo>
                    <a:pt x="239" y="438"/>
                  </a:lnTo>
                  <a:lnTo>
                    <a:pt x="211" y="442"/>
                  </a:lnTo>
                  <a:lnTo>
                    <a:pt x="179" y="445"/>
                  </a:lnTo>
                  <a:lnTo>
                    <a:pt x="146" y="447"/>
                  </a:lnTo>
                  <a:lnTo>
                    <a:pt x="110" y="449"/>
                  </a:lnTo>
                  <a:lnTo>
                    <a:pt x="77" y="449"/>
                  </a:lnTo>
                  <a:lnTo>
                    <a:pt x="46" y="445"/>
                  </a:lnTo>
                  <a:lnTo>
                    <a:pt x="22" y="440"/>
                  </a:lnTo>
                  <a:lnTo>
                    <a:pt x="4" y="431"/>
                  </a:lnTo>
                  <a:lnTo>
                    <a:pt x="0" y="421"/>
                  </a:lnTo>
                  <a:lnTo>
                    <a:pt x="4" y="403"/>
                  </a:lnTo>
                  <a:lnTo>
                    <a:pt x="15" y="378"/>
                  </a:lnTo>
                  <a:lnTo>
                    <a:pt x="32" y="345"/>
                  </a:lnTo>
                  <a:lnTo>
                    <a:pt x="57" y="306"/>
                  </a:lnTo>
                  <a:lnTo>
                    <a:pt x="87" y="256"/>
                  </a:lnTo>
                  <a:lnTo>
                    <a:pt x="126" y="201"/>
                  </a:lnTo>
                  <a:lnTo>
                    <a:pt x="172" y="138"/>
                  </a:lnTo>
                  <a:lnTo>
                    <a:pt x="193" y="109"/>
                  </a:lnTo>
                  <a:lnTo>
                    <a:pt x="207" y="90"/>
                  </a:lnTo>
                  <a:lnTo>
                    <a:pt x="215" y="78"/>
                  </a:lnTo>
                  <a:lnTo>
                    <a:pt x="220" y="69"/>
                  </a:lnTo>
                  <a:lnTo>
                    <a:pt x="230" y="63"/>
                  </a:lnTo>
                  <a:lnTo>
                    <a:pt x="248" y="58"/>
                  </a:lnTo>
                  <a:lnTo>
                    <a:pt x="273" y="51"/>
                  </a:lnTo>
                  <a:lnTo>
                    <a:pt x="305" y="42"/>
                  </a:lnTo>
                  <a:lnTo>
                    <a:pt x="340" y="35"/>
                  </a:lnTo>
                  <a:lnTo>
                    <a:pt x="379" y="28"/>
                  </a:lnTo>
                  <a:lnTo>
                    <a:pt x="420" y="19"/>
                  </a:lnTo>
                  <a:lnTo>
                    <a:pt x="462" y="12"/>
                  </a:lnTo>
                  <a:lnTo>
                    <a:pt x="462" y="18"/>
                  </a:lnTo>
                  <a:lnTo>
                    <a:pt x="464" y="21"/>
                  </a:lnTo>
                  <a:lnTo>
                    <a:pt x="468" y="26"/>
                  </a:lnTo>
                  <a:lnTo>
                    <a:pt x="469" y="30"/>
                  </a:lnTo>
                  <a:lnTo>
                    <a:pt x="476" y="39"/>
                  </a:lnTo>
                  <a:lnTo>
                    <a:pt x="483" y="44"/>
                  </a:lnTo>
                  <a:lnTo>
                    <a:pt x="489" y="46"/>
                  </a:lnTo>
                  <a:lnTo>
                    <a:pt x="496" y="46"/>
                  </a:lnTo>
                  <a:lnTo>
                    <a:pt x="503" y="44"/>
                  </a:lnTo>
                  <a:lnTo>
                    <a:pt x="512" y="42"/>
                  </a:lnTo>
                  <a:lnTo>
                    <a:pt x="519" y="39"/>
                  </a:lnTo>
                  <a:lnTo>
                    <a:pt x="528" y="33"/>
                  </a:lnTo>
                  <a:lnTo>
                    <a:pt x="535" y="30"/>
                  </a:lnTo>
                  <a:lnTo>
                    <a:pt x="542" y="25"/>
                  </a:lnTo>
                  <a:lnTo>
                    <a:pt x="549" y="21"/>
                  </a:lnTo>
                  <a:lnTo>
                    <a:pt x="558" y="18"/>
                  </a:lnTo>
                  <a:lnTo>
                    <a:pt x="568" y="12"/>
                  </a:lnTo>
                  <a:lnTo>
                    <a:pt x="579" y="9"/>
                  </a:lnTo>
                  <a:lnTo>
                    <a:pt x="590" y="7"/>
                  </a:lnTo>
                  <a:lnTo>
                    <a:pt x="600" y="7"/>
                  </a:lnTo>
                  <a:lnTo>
                    <a:pt x="611" y="7"/>
                  </a:lnTo>
                  <a:lnTo>
                    <a:pt x="620" y="9"/>
                  </a:lnTo>
                  <a:lnTo>
                    <a:pt x="630" y="10"/>
                  </a:lnTo>
                  <a:lnTo>
                    <a:pt x="641" y="12"/>
                  </a:lnTo>
                  <a:lnTo>
                    <a:pt x="652" y="14"/>
                  </a:lnTo>
                  <a:lnTo>
                    <a:pt x="662" y="16"/>
                  </a:lnTo>
                  <a:lnTo>
                    <a:pt x="673" y="18"/>
                  </a:lnTo>
                  <a:lnTo>
                    <a:pt x="683" y="18"/>
                  </a:lnTo>
                  <a:lnTo>
                    <a:pt x="696" y="16"/>
                  </a:lnTo>
                  <a:lnTo>
                    <a:pt x="705" y="12"/>
                  </a:lnTo>
                  <a:lnTo>
                    <a:pt x="710" y="9"/>
                  </a:lnTo>
                  <a:lnTo>
                    <a:pt x="715" y="3"/>
                  </a:lnTo>
                  <a:close/>
                </a:path>
              </a:pathLst>
            </a:custGeom>
            <a:solidFill>
              <a:srgbClr val="7C7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20" name="Freeform 2067"/>
            <p:cNvSpPr>
              <a:spLocks/>
            </p:cNvSpPr>
            <p:nvPr/>
          </p:nvSpPr>
          <p:spPr bwMode="auto">
            <a:xfrm>
              <a:off x="4212" y="1797"/>
              <a:ext cx="105" cy="43"/>
            </a:xfrm>
            <a:custGeom>
              <a:avLst/>
              <a:gdLst>
                <a:gd name="T0" fmla="*/ 95 w 211"/>
                <a:gd name="T1" fmla="*/ 2 h 85"/>
                <a:gd name="T2" fmla="*/ 100 w 211"/>
                <a:gd name="T3" fmla="*/ 10 h 85"/>
                <a:gd name="T4" fmla="*/ 103 w 211"/>
                <a:gd name="T5" fmla="*/ 18 h 85"/>
                <a:gd name="T6" fmla="*/ 105 w 211"/>
                <a:gd name="T7" fmla="*/ 23 h 85"/>
                <a:gd name="T8" fmla="*/ 104 w 211"/>
                <a:gd name="T9" fmla="*/ 27 h 85"/>
                <a:gd name="T10" fmla="*/ 103 w 211"/>
                <a:gd name="T11" fmla="*/ 28 h 85"/>
                <a:gd name="T12" fmla="*/ 103 w 211"/>
                <a:gd name="T13" fmla="*/ 28 h 85"/>
                <a:gd name="T14" fmla="*/ 101 w 211"/>
                <a:gd name="T15" fmla="*/ 29 h 85"/>
                <a:gd name="T16" fmla="*/ 100 w 211"/>
                <a:gd name="T17" fmla="*/ 29 h 85"/>
                <a:gd name="T18" fmla="*/ 96 w 211"/>
                <a:gd name="T19" fmla="*/ 29 h 85"/>
                <a:gd name="T20" fmla="*/ 91 w 211"/>
                <a:gd name="T21" fmla="*/ 28 h 85"/>
                <a:gd name="T22" fmla="*/ 86 w 211"/>
                <a:gd name="T23" fmla="*/ 27 h 85"/>
                <a:gd name="T24" fmla="*/ 81 w 211"/>
                <a:gd name="T25" fmla="*/ 26 h 85"/>
                <a:gd name="T26" fmla="*/ 76 w 211"/>
                <a:gd name="T27" fmla="*/ 25 h 85"/>
                <a:gd name="T28" fmla="*/ 70 w 211"/>
                <a:gd name="T29" fmla="*/ 24 h 85"/>
                <a:gd name="T30" fmla="*/ 64 w 211"/>
                <a:gd name="T31" fmla="*/ 23 h 85"/>
                <a:gd name="T32" fmla="*/ 58 w 211"/>
                <a:gd name="T33" fmla="*/ 23 h 85"/>
                <a:gd name="T34" fmla="*/ 51 w 211"/>
                <a:gd name="T35" fmla="*/ 23 h 85"/>
                <a:gd name="T36" fmla="*/ 45 w 211"/>
                <a:gd name="T37" fmla="*/ 24 h 85"/>
                <a:gd name="T38" fmla="*/ 39 w 211"/>
                <a:gd name="T39" fmla="*/ 26 h 85"/>
                <a:gd name="T40" fmla="*/ 32 w 211"/>
                <a:gd name="T41" fmla="*/ 29 h 85"/>
                <a:gd name="T42" fmla="*/ 27 w 211"/>
                <a:gd name="T43" fmla="*/ 31 h 85"/>
                <a:gd name="T44" fmla="*/ 23 w 211"/>
                <a:gd name="T45" fmla="*/ 33 h 85"/>
                <a:gd name="T46" fmla="*/ 19 w 211"/>
                <a:gd name="T47" fmla="*/ 36 h 85"/>
                <a:gd name="T48" fmla="*/ 16 w 211"/>
                <a:gd name="T49" fmla="*/ 37 h 85"/>
                <a:gd name="T50" fmla="*/ 13 w 211"/>
                <a:gd name="T51" fmla="*/ 39 h 85"/>
                <a:gd name="T52" fmla="*/ 10 w 211"/>
                <a:gd name="T53" fmla="*/ 41 h 85"/>
                <a:gd name="T54" fmla="*/ 7 w 211"/>
                <a:gd name="T55" fmla="*/ 42 h 85"/>
                <a:gd name="T56" fmla="*/ 5 w 211"/>
                <a:gd name="T57" fmla="*/ 43 h 85"/>
                <a:gd name="T58" fmla="*/ 5 w 211"/>
                <a:gd name="T59" fmla="*/ 43 h 85"/>
                <a:gd name="T60" fmla="*/ 4 w 211"/>
                <a:gd name="T61" fmla="*/ 42 h 85"/>
                <a:gd name="T62" fmla="*/ 4 w 211"/>
                <a:gd name="T63" fmla="*/ 41 h 85"/>
                <a:gd name="T64" fmla="*/ 3 w 211"/>
                <a:gd name="T65" fmla="*/ 39 h 85"/>
                <a:gd name="T66" fmla="*/ 1 w 211"/>
                <a:gd name="T67" fmla="*/ 34 h 85"/>
                <a:gd name="T68" fmla="*/ 0 w 211"/>
                <a:gd name="T69" fmla="*/ 29 h 85"/>
                <a:gd name="T70" fmla="*/ 1 w 211"/>
                <a:gd name="T71" fmla="*/ 24 h 85"/>
                <a:gd name="T72" fmla="*/ 2 w 211"/>
                <a:gd name="T73" fmla="*/ 21 h 85"/>
                <a:gd name="T74" fmla="*/ 6 w 211"/>
                <a:gd name="T75" fmla="*/ 21 h 85"/>
                <a:gd name="T76" fmla="*/ 11 w 211"/>
                <a:gd name="T77" fmla="*/ 21 h 85"/>
                <a:gd name="T78" fmla="*/ 17 w 211"/>
                <a:gd name="T79" fmla="*/ 21 h 85"/>
                <a:gd name="T80" fmla="*/ 24 w 211"/>
                <a:gd name="T81" fmla="*/ 21 h 85"/>
                <a:gd name="T82" fmla="*/ 30 w 211"/>
                <a:gd name="T83" fmla="*/ 21 h 85"/>
                <a:gd name="T84" fmla="*/ 38 w 211"/>
                <a:gd name="T85" fmla="*/ 19 h 85"/>
                <a:gd name="T86" fmla="*/ 45 w 211"/>
                <a:gd name="T87" fmla="*/ 18 h 85"/>
                <a:gd name="T88" fmla="*/ 53 w 211"/>
                <a:gd name="T89" fmla="*/ 15 h 85"/>
                <a:gd name="T90" fmla="*/ 59 w 211"/>
                <a:gd name="T91" fmla="*/ 13 h 85"/>
                <a:gd name="T92" fmla="*/ 65 w 211"/>
                <a:gd name="T93" fmla="*/ 11 h 85"/>
                <a:gd name="T94" fmla="*/ 70 w 211"/>
                <a:gd name="T95" fmla="*/ 8 h 85"/>
                <a:gd name="T96" fmla="*/ 75 w 211"/>
                <a:gd name="T97" fmla="*/ 6 h 85"/>
                <a:gd name="T98" fmla="*/ 84 w 211"/>
                <a:gd name="T99" fmla="*/ 2 h 85"/>
                <a:gd name="T100" fmla="*/ 89 w 211"/>
                <a:gd name="T101" fmla="*/ 0 h 85"/>
                <a:gd name="T102" fmla="*/ 93 w 211"/>
                <a:gd name="T103" fmla="*/ 0 h 85"/>
                <a:gd name="T104" fmla="*/ 95 w 211"/>
                <a:gd name="T105" fmla="*/ 2 h 8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211" h="85">
                  <a:moveTo>
                    <a:pt x="190" y="3"/>
                  </a:moveTo>
                  <a:lnTo>
                    <a:pt x="200" y="19"/>
                  </a:lnTo>
                  <a:lnTo>
                    <a:pt x="207" y="35"/>
                  </a:lnTo>
                  <a:lnTo>
                    <a:pt x="211" y="46"/>
                  </a:lnTo>
                  <a:lnTo>
                    <a:pt x="209" y="53"/>
                  </a:lnTo>
                  <a:lnTo>
                    <a:pt x="207" y="55"/>
                  </a:lnTo>
                  <a:lnTo>
                    <a:pt x="206" y="55"/>
                  </a:lnTo>
                  <a:lnTo>
                    <a:pt x="202" y="57"/>
                  </a:lnTo>
                  <a:lnTo>
                    <a:pt x="200" y="57"/>
                  </a:lnTo>
                  <a:lnTo>
                    <a:pt x="192" y="57"/>
                  </a:lnTo>
                  <a:lnTo>
                    <a:pt x="183" y="55"/>
                  </a:lnTo>
                  <a:lnTo>
                    <a:pt x="172" y="53"/>
                  </a:lnTo>
                  <a:lnTo>
                    <a:pt x="163" y="51"/>
                  </a:lnTo>
                  <a:lnTo>
                    <a:pt x="153" y="49"/>
                  </a:lnTo>
                  <a:lnTo>
                    <a:pt x="140" y="48"/>
                  </a:lnTo>
                  <a:lnTo>
                    <a:pt x="128" y="46"/>
                  </a:lnTo>
                  <a:lnTo>
                    <a:pt x="117" y="46"/>
                  </a:lnTo>
                  <a:lnTo>
                    <a:pt x="103" y="46"/>
                  </a:lnTo>
                  <a:lnTo>
                    <a:pt x="91" y="48"/>
                  </a:lnTo>
                  <a:lnTo>
                    <a:pt x="78" y="51"/>
                  </a:lnTo>
                  <a:lnTo>
                    <a:pt x="64" y="57"/>
                  </a:lnTo>
                  <a:lnTo>
                    <a:pt x="55" y="62"/>
                  </a:lnTo>
                  <a:lnTo>
                    <a:pt x="46" y="65"/>
                  </a:lnTo>
                  <a:lnTo>
                    <a:pt x="39" y="71"/>
                  </a:lnTo>
                  <a:lnTo>
                    <a:pt x="32" y="74"/>
                  </a:lnTo>
                  <a:lnTo>
                    <a:pt x="27" y="78"/>
                  </a:lnTo>
                  <a:lnTo>
                    <a:pt x="20" y="81"/>
                  </a:lnTo>
                  <a:lnTo>
                    <a:pt x="15" y="83"/>
                  </a:lnTo>
                  <a:lnTo>
                    <a:pt x="11" y="85"/>
                  </a:lnTo>
                  <a:lnTo>
                    <a:pt x="9" y="83"/>
                  </a:lnTo>
                  <a:lnTo>
                    <a:pt x="8" y="81"/>
                  </a:lnTo>
                  <a:lnTo>
                    <a:pt x="6" y="78"/>
                  </a:lnTo>
                  <a:lnTo>
                    <a:pt x="2" y="67"/>
                  </a:lnTo>
                  <a:lnTo>
                    <a:pt x="0" y="58"/>
                  </a:lnTo>
                  <a:lnTo>
                    <a:pt x="2" y="48"/>
                  </a:lnTo>
                  <a:lnTo>
                    <a:pt x="4" y="41"/>
                  </a:lnTo>
                  <a:lnTo>
                    <a:pt x="13" y="41"/>
                  </a:lnTo>
                  <a:lnTo>
                    <a:pt x="22" y="42"/>
                  </a:lnTo>
                  <a:lnTo>
                    <a:pt x="34" y="42"/>
                  </a:lnTo>
                  <a:lnTo>
                    <a:pt x="48" y="41"/>
                  </a:lnTo>
                  <a:lnTo>
                    <a:pt x="61" y="41"/>
                  </a:lnTo>
                  <a:lnTo>
                    <a:pt x="77" y="37"/>
                  </a:lnTo>
                  <a:lnTo>
                    <a:pt x="91" y="35"/>
                  </a:lnTo>
                  <a:lnTo>
                    <a:pt x="107" y="30"/>
                  </a:lnTo>
                  <a:lnTo>
                    <a:pt x="119" y="26"/>
                  </a:lnTo>
                  <a:lnTo>
                    <a:pt x="130" y="21"/>
                  </a:lnTo>
                  <a:lnTo>
                    <a:pt x="140" y="16"/>
                  </a:lnTo>
                  <a:lnTo>
                    <a:pt x="151" y="11"/>
                  </a:lnTo>
                  <a:lnTo>
                    <a:pt x="169" y="3"/>
                  </a:lnTo>
                  <a:lnTo>
                    <a:pt x="179" y="0"/>
                  </a:lnTo>
                  <a:lnTo>
                    <a:pt x="186" y="0"/>
                  </a:lnTo>
                  <a:lnTo>
                    <a:pt x="190" y="3"/>
                  </a:lnTo>
                  <a:close/>
                </a:path>
              </a:pathLst>
            </a:custGeom>
            <a:solidFill>
              <a:srgbClr val="7C7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21" name="Freeform 2068"/>
            <p:cNvSpPr>
              <a:spLocks/>
            </p:cNvSpPr>
            <p:nvPr/>
          </p:nvSpPr>
          <p:spPr bwMode="auto">
            <a:xfrm>
              <a:off x="4098" y="1488"/>
              <a:ext cx="219" cy="317"/>
            </a:xfrm>
            <a:custGeom>
              <a:avLst/>
              <a:gdLst>
                <a:gd name="T0" fmla="*/ 124 w 439"/>
                <a:gd name="T1" fmla="*/ 20 h 635"/>
                <a:gd name="T2" fmla="*/ 126 w 439"/>
                <a:gd name="T3" fmla="*/ 9 h 635"/>
                <a:gd name="T4" fmla="*/ 126 w 439"/>
                <a:gd name="T5" fmla="*/ 1 h 635"/>
                <a:gd name="T6" fmla="*/ 126 w 439"/>
                <a:gd name="T7" fmla="*/ 1 h 635"/>
                <a:gd name="T8" fmla="*/ 130 w 439"/>
                <a:gd name="T9" fmla="*/ 0 h 635"/>
                <a:gd name="T10" fmla="*/ 145 w 439"/>
                <a:gd name="T11" fmla="*/ 3 h 635"/>
                <a:gd name="T12" fmla="*/ 167 w 439"/>
                <a:gd name="T13" fmla="*/ 12 h 635"/>
                <a:gd name="T14" fmla="*/ 195 w 439"/>
                <a:gd name="T15" fmla="*/ 25 h 635"/>
                <a:gd name="T16" fmla="*/ 217 w 439"/>
                <a:gd name="T17" fmla="*/ 40 h 635"/>
                <a:gd name="T18" fmla="*/ 217 w 439"/>
                <a:gd name="T19" fmla="*/ 56 h 635"/>
                <a:gd name="T20" fmla="*/ 207 w 439"/>
                <a:gd name="T21" fmla="*/ 80 h 635"/>
                <a:gd name="T22" fmla="*/ 199 w 439"/>
                <a:gd name="T23" fmla="*/ 104 h 635"/>
                <a:gd name="T24" fmla="*/ 191 w 439"/>
                <a:gd name="T25" fmla="*/ 162 h 635"/>
                <a:gd name="T26" fmla="*/ 185 w 439"/>
                <a:gd name="T27" fmla="*/ 269 h 635"/>
                <a:gd name="T28" fmla="*/ 179 w 439"/>
                <a:gd name="T29" fmla="*/ 307 h 635"/>
                <a:gd name="T30" fmla="*/ 169 w 439"/>
                <a:gd name="T31" fmla="*/ 311 h 635"/>
                <a:gd name="T32" fmla="*/ 158 w 439"/>
                <a:gd name="T33" fmla="*/ 315 h 635"/>
                <a:gd name="T34" fmla="*/ 148 w 439"/>
                <a:gd name="T35" fmla="*/ 316 h 635"/>
                <a:gd name="T36" fmla="*/ 141 w 439"/>
                <a:gd name="T37" fmla="*/ 313 h 635"/>
                <a:gd name="T38" fmla="*/ 139 w 439"/>
                <a:gd name="T39" fmla="*/ 294 h 635"/>
                <a:gd name="T40" fmla="*/ 137 w 439"/>
                <a:gd name="T41" fmla="*/ 278 h 635"/>
                <a:gd name="T42" fmla="*/ 131 w 439"/>
                <a:gd name="T43" fmla="*/ 272 h 635"/>
                <a:gd name="T44" fmla="*/ 120 w 439"/>
                <a:gd name="T45" fmla="*/ 269 h 635"/>
                <a:gd name="T46" fmla="*/ 105 w 439"/>
                <a:gd name="T47" fmla="*/ 269 h 635"/>
                <a:gd name="T48" fmla="*/ 91 w 439"/>
                <a:gd name="T49" fmla="*/ 269 h 635"/>
                <a:gd name="T50" fmla="*/ 79 w 439"/>
                <a:gd name="T51" fmla="*/ 269 h 635"/>
                <a:gd name="T52" fmla="*/ 67 w 439"/>
                <a:gd name="T53" fmla="*/ 267 h 635"/>
                <a:gd name="T54" fmla="*/ 57 w 439"/>
                <a:gd name="T55" fmla="*/ 264 h 635"/>
                <a:gd name="T56" fmla="*/ 49 w 439"/>
                <a:gd name="T57" fmla="*/ 248 h 635"/>
                <a:gd name="T58" fmla="*/ 49 w 439"/>
                <a:gd name="T59" fmla="*/ 193 h 635"/>
                <a:gd name="T60" fmla="*/ 53 w 439"/>
                <a:gd name="T61" fmla="*/ 156 h 635"/>
                <a:gd name="T62" fmla="*/ 38 w 439"/>
                <a:gd name="T63" fmla="*/ 159 h 635"/>
                <a:gd name="T64" fmla="*/ 24 w 439"/>
                <a:gd name="T65" fmla="*/ 161 h 635"/>
                <a:gd name="T66" fmla="*/ 11 w 439"/>
                <a:gd name="T67" fmla="*/ 161 h 635"/>
                <a:gd name="T68" fmla="*/ 3 w 439"/>
                <a:gd name="T69" fmla="*/ 160 h 635"/>
                <a:gd name="T70" fmla="*/ 3 w 439"/>
                <a:gd name="T71" fmla="*/ 157 h 635"/>
                <a:gd name="T72" fmla="*/ 13 w 439"/>
                <a:gd name="T73" fmla="*/ 154 h 635"/>
                <a:gd name="T74" fmla="*/ 26 w 439"/>
                <a:gd name="T75" fmla="*/ 150 h 635"/>
                <a:gd name="T76" fmla="*/ 42 w 439"/>
                <a:gd name="T77" fmla="*/ 147 h 635"/>
                <a:gd name="T78" fmla="*/ 56 w 439"/>
                <a:gd name="T79" fmla="*/ 145 h 635"/>
                <a:gd name="T80" fmla="*/ 56 w 439"/>
                <a:gd name="T81" fmla="*/ 142 h 635"/>
                <a:gd name="T82" fmla="*/ 56 w 439"/>
                <a:gd name="T83" fmla="*/ 140 h 635"/>
                <a:gd name="T84" fmla="*/ 73 w 439"/>
                <a:gd name="T85" fmla="*/ 48 h 635"/>
                <a:gd name="T86" fmla="*/ 72 w 439"/>
                <a:gd name="T87" fmla="*/ 45 h 635"/>
                <a:gd name="T88" fmla="*/ 64 w 439"/>
                <a:gd name="T89" fmla="*/ 31 h 635"/>
                <a:gd name="T90" fmla="*/ 57 w 439"/>
                <a:gd name="T91" fmla="*/ 18 h 635"/>
                <a:gd name="T92" fmla="*/ 61 w 439"/>
                <a:gd name="T93" fmla="*/ 19 h 635"/>
                <a:gd name="T94" fmla="*/ 65 w 439"/>
                <a:gd name="T95" fmla="*/ 21 h 635"/>
                <a:gd name="T96" fmla="*/ 72 w 439"/>
                <a:gd name="T97" fmla="*/ 23 h 635"/>
                <a:gd name="T98" fmla="*/ 79 w 439"/>
                <a:gd name="T99" fmla="*/ 25 h 635"/>
                <a:gd name="T100" fmla="*/ 87 w 439"/>
                <a:gd name="T101" fmla="*/ 26 h 635"/>
                <a:gd name="T102" fmla="*/ 95 w 439"/>
                <a:gd name="T103" fmla="*/ 28 h 635"/>
                <a:gd name="T104" fmla="*/ 105 w 439"/>
                <a:gd name="T105" fmla="*/ 28 h 635"/>
                <a:gd name="T106" fmla="*/ 112 w 439"/>
                <a:gd name="T107" fmla="*/ 28 h 635"/>
                <a:gd name="T108" fmla="*/ 118 w 439"/>
                <a:gd name="T109" fmla="*/ 26 h 63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39" h="635">
                  <a:moveTo>
                    <a:pt x="241" y="50"/>
                  </a:moveTo>
                  <a:lnTo>
                    <a:pt x="248" y="41"/>
                  </a:lnTo>
                  <a:lnTo>
                    <a:pt x="251" y="30"/>
                  </a:lnTo>
                  <a:lnTo>
                    <a:pt x="253" y="18"/>
                  </a:lnTo>
                  <a:lnTo>
                    <a:pt x="253" y="2"/>
                  </a:lnTo>
                  <a:lnTo>
                    <a:pt x="260" y="0"/>
                  </a:lnTo>
                  <a:lnTo>
                    <a:pt x="273" y="2"/>
                  </a:lnTo>
                  <a:lnTo>
                    <a:pt x="290" y="7"/>
                  </a:lnTo>
                  <a:lnTo>
                    <a:pt x="312" y="14"/>
                  </a:lnTo>
                  <a:lnTo>
                    <a:pt x="335" y="25"/>
                  </a:lnTo>
                  <a:lnTo>
                    <a:pt x="363" y="37"/>
                  </a:lnTo>
                  <a:lnTo>
                    <a:pt x="391" y="51"/>
                  </a:lnTo>
                  <a:lnTo>
                    <a:pt x="423" y="69"/>
                  </a:lnTo>
                  <a:lnTo>
                    <a:pt x="435" y="80"/>
                  </a:lnTo>
                  <a:lnTo>
                    <a:pt x="439" y="94"/>
                  </a:lnTo>
                  <a:lnTo>
                    <a:pt x="435" y="113"/>
                  </a:lnTo>
                  <a:lnTo>
                    <a:pt x="423" y="142"/>
                  </a:lnTo>
                  <a:lnTo>
                    <a:pt x="414" y="161"/>
                  </a:lnTo>
                  <a:lnTo>
                    <a:pt x="405" y="184"/>
                  </a:lnTo>
                  <a:lnTo>
                    <a:pt x="398" y="209"/>
                  </a:lnTo>
                  <a:lnTo>
                    <a:pt x="391" y="237"/>
                  </a:lnTo>
                  <a:lnTo>
                    <a:pt x="382" y="324"/>
                  </a:lnTo>
                  <a:lnTo>
                    <a:pt x="375" y="435"/>
                  </a:lnTo>
                  <a:lnTo>
                    <a:pt x="370" y="539"/>
                  </a:lnTo>
                  <a:lnTo>
                    <a:pt x="368" y="610"/>
                  </a:lnTo>
                  <a:lnTo>
                    <a:pt x="359" y="614"/>
                  </a:lnTo>
                  <a:lnTo>
                    <a:pt x="349" y="619"/>
                  </a:lnTo>
                  <a:lnTo>
                    <a:pt x="338" y="622"/>
                  </a:lnTo>
                  <a:lnTo>
                    <a:pt x="326" y="626"/>
                  </a:lnTo>
                  <a:lnTo>
                    <a:pt x="317" y="630"/>
                  </a:lnTo>
                  <a:lnTo>
                    <a:pt x="306" y="631"/>
                  </a:lnTo>
                  <a:lnTo>
                    <a:pt x="296" y="633"/>
                  </a:lnTo>
                  <a:lnTo>
                    <a:pt x="285" y="635"/>
                  </a:lnTo>
                  <a:lnTo>
                    <a:pt x="283" y="626"/>
                  </a:lnTo>
                  <a:lnTo>
                    <a:pt x="280" y="610"/>
                  </a:lnTo>
                  <a:lnTo>
                    <a:pt x="278" y="589"/>
                  </a:lnTo>
                  <a:lnTo>
                    <a:pt x="276" y="566"/>
                  </a:lnTo>
                  <a:lnTo>
                    <a:pt x="274" y="557"/>
                  </a:lnTo>
                  <a:lnTo>
                    <a:pt x="269" y="550"/>
                  </a:lnTo>
                  <a:lnTo>
                    <a:pt x="262" y="545"/>
                  </a:lnTo>
                  <a:lnTo>
                    <a:pt x="251" y="541"/>
                  </a:lnTo>
                  <a:lnTo>
                    <a:pt x="241" y="539"/>
                  </a:lnTo>
                  <a:lnTo>
                    <a:pt x="227" y="538"/>
                  </a:lnTo>
                  <a:lnTo>
                    <a:pt x="211" y="538"/>
                  </a:lnTo>
                  <a:lnTo>
                    <a:pt x="195" y="538"/>
                  </a:lnTo>
                  <a:lnTo>
                    <a:pt x="182" y="538"/>
                  </a:lnTo>
                  <a:lnTo>
                    <a:pt x="170" y="538"/>
                  </a:lnTo>
                  <a:lnTo>
                    <a:pt x="158" y="538"/>
                  </a:lnTo>
                  <a:lnTo>
                    <a:pt x="145" y="536"/>
                  </a:lnTo>
                  <a:lnTo>
                    <a:pt x="135" y="534"/>
                  </a:lnTo>
                  <a:lnTo>
                    <a:pt x="124" y="532"/>
                  </a:lnTo>
                  <a:lnTo>
                    <a:pt x="115" y="529"/>
                  </a:lnTo>
                  <a:lnTo>
                    <a:pt x="110" y="525"/>
                  </a:lnTo>
                  <a:lnTo>
                    <a:pt x="99" y="497"/>
                  </a:lnTo>
                  <a:lnTo>
                    <a:pt x="98" y="446"/>
                  </a:lnTo>
                  <a:lnTo>
                    <a:pt x="99" y="387"/>
                  </a:lnTo>
                  <a:lnTo>
                    <a:pt x="105" y="331"/>
                  </a:lnTo>
                  <a:lnTo>
                    <a:pt x="106" y="313"/>
                  </a:lnTo>
                  <a:lnTo>
                    <a:pt x="90" y="317"/>
                  </a:lnTo>
                  <a:lnTo>
                    <a:pt x="76" y="318"/>
                  </a:lnTo>
                  <a:lnTo>
                    <a:pt x="62" y="320"/>
                  </a:lnTo>
                  <a:lnTo>
                    <a:pt x="48" y="322"/>
                  </a:lnTo>
                  <a:lnTo>
                    <a:pt x="36" y="322"/>
                  </a:lnTo>
                  <a:lnTo>
                    <a:pt x="23" y="322"/>
                  </a:lnTo>
                  <a:lnTo>
                    <a:pt x="14" y="322"/>
                  </a:lnTo>
                  <a:lnTo>
                    <a:pt x="6" y="320"/>
                  </a:lnTo>
                  <a:lnTo>
                    <a:pt x="0" y="318"/>
                  </a:lnTo>
                  <a:lnTo>
                    <a:pt x="6" y="315"/>
                  </a:lnTo>
                  <a:lnTo>
                    <a:pt x="14" y="311"/>
                  </a:lnTo>
                  <a:lnTo>
                    <a:pt x="27" y="308"/>
                  </a:lnTo>
                  <a:lnTo>
                    <a:pt x="39" y="304"/>
                  </a:lnTo>
                  <a:lnTo>
                    <a:pt x="53" y="301"/>
                  </a:lnTo>
                  <a:lnTo>
                    <a:pt x="69" y="297"/>
                  </a:lnTo>
                  <a:lnTo>
                    <a:pt x="85" y="294"/>
                  </a:lnTo>
                  <a:lnTo>
                    <a:pt x="103" y="292"/>
                  </a:lnTo>
                  <a:lnTo>
                    <a:pt x="112" y="290"/>
                  </a:lnTo>
                  <a:lnTo>
                    <a:pt x="112" y="288"/>
                  </a:lnTo>
                  <a:lnTo>
                    <a:pt x="113" y="285"/>
                  </a:lnTo>
                  <a:lnTo>
                    <a:pt x="113" y="283"/>
                  </a:lnTo>
                  <a:lnTo>
                    <a:pt x="113" y="281"/>
                  </a:lnTo>
                  <a:lnTo>
                    <a:pt x="145" y="101"/>
                  </a:lnTo>
                  <a:lnTo>
                    <a:pt x="147" y="97"/>
                  </a:lnTo>
                  <a:lnTo>
                    <a:pt x="145" y="94"/>
                  </a:lnTo>
                  <a:lnTo>
                    <a:pt x="144" y="90"/>
                  </a:lnTo>
                  <a:lnTo>
                    <a:pt x="136" y="80"/>
                  </a:lnTo>
                  <a:lnTo>
                    <a:pt x="128" y="62"/>
                  </a:lnTo>
                  <a:lnTo>
                    <a:pt x="112" y="37"/>
                  </a:lnTo>
                  <a:lnTo>
                    <a:pt x="115" y="37"/>
                  </a:lnTo>
                  <a:lnTo>
                    <a:pt x="119" y="39"/>
                  </a:lnTo>
                  <a:lnTo>
                    <a:pt x="122" y="39"/>
                  </a:lnTo>
                  <a:lnTo>
                    <a:pt x="126" y="41"/>
                  </a:lnTo>
                  <a:lnTo>
                    <a:pt x="131" y="43"/>
                  </a:lnTo>
                  <a:lnTo>
                    <a:pt x="138" y="44"/>
                  </a:lnTo>
                  <a:lnTo>
                    <a:pt x="145" y="46"/>
                  </a:lnTo>
                  <a:lnTo>
                    <a:pt x="151" y="48"/>
                  </a:lnTo>
                  <a:lnTo>
                    <a:pt x="158" y="50"/>
                  </a:lnTo>
                  <a:lnTo>
                    <a:pt x="165" y="51"/>
                  </a:lnTo>
                  <a:lnTo>
                    <a:pt x="174" y="53"/>
                  </a:lnTo>
                  <a:lnTo>
                    <a:pt x="181" y="55"/>
                  </a:lnTo>
                  <a:lnTo>
                    <a:pt x="191" y="57"/>
                  </a:lnTo>
                  <a:lnTo>
                    <a:pt x="202" y="57"/>
                  </a:lnTo>
                  <a:lnTo>
                    <a:pt x="211" y="57"/>
                  </a:lnTo>
                  <a:lnTo>
                    <a:pt x="220" y="57"/>
                  </a:lnTo>
                  <a:lnTo>
                    <a:pt x="225" y="57"/>
                  </a:lnTo>
                  <a:lnTo>
                    <a:pt x="232" y="55"/>
                  </a:lnTo>
                  <a:lnTo>
                    <a:pt x="237" y="53"/>
                  </a:lnTo>
                  <a:lnTo>
                    <a:pt x="241" y="50"/>
                  </a:lnTo>
                  <a:close/>
                </a:path>
              </a:pathLst>
            </a:custGeom>
            <a:solidFill>
              <a:srgbClr val="6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22" name="Freeform 2069"/>
            <p:cNvSpPr>
              <a:spLocks/>
            </p:cNvSpPr>
            <p:nvPr/>
          </p:nvSpPr>
          <p:spPr bwMode="auto">
            <a:xfrm>
              <a:off x="2966" y="1032"/>
              <a:ext cx="1203" cy="1055"/>
            </a:xfrm>
            <a:custGeom>
              <a:avLst/>
              <a:gdLst>
                <a:gd name="T0" fmla="*/ 1203 w 2406"/>
                <a:gd name="T1" fmla="*/ 0 h 2111"/>
                <a:gd name="T2" fmla="*/ 466 w 2406"/>
                <a:gd name="T3" fmla="*/ 698 h 2111"/>
                <a:gd name="T4" fmla="*/ 400 w 2406"/>
                <a:gd name="T5" fmla="*/ 627 h 2111"/>
                <a:gd name="T6" fmla="*/ 332 w 2406"/>
                <a:gd name="T7" fmla="*/ 541 h 2111"/>
                <a:gd name="T8" fmla="*/ 293 w 2406"/>
                <a:gd name="T9" fmla="*/ 412 h 2111"/>
                <a:gd name="T10" fmla="*/ 270 w 2406"/>
                <a:gd name="T11" fmla="*/ 322 h 2111"/>
                <a:gd name="T12" fmla="*/ 251 w 2406"/>
                <a:gd name="T13" fmla="*/ 306 h 2111"/>
                <a:gd name="T14" fmla="*/ 44 w 2406"/>
                <a:gd name="T15" fmla="*/ 341 h 2111"/>
                <a:gd name="T16" fmla="*/ 159 w 2406"/>
                <a:gd name="T17" fmla="*/ 105 h 2111"/>
                <a:gd name="T18" fmla="*/ 296 w 2406"/>
                <a:gd name="T19" fmla="*/ 145 h 2111"/>
                <a:gd name="T20" fmla="*/ 312 w 2406"/>
                <a:gd name="T21" fmla="*/ 183 h 2111"/>
                <a:gd name="T22" fmla="*/ 335 w 2406"/>
                <a:gd name="T23" fmla="*/ 229 h 2111"/>
                <a:gd name="T24" fmla="*/ 329 w 2406"/>
                <a:gd name="T25" fmla="*/ 321 h 2111"/>
                <a:gd name="T26" fmla="*/ 376 w 2406"/>
                <a:gd name="T27" fmla="*/ 448 h 2111"/>
                <a:gd name="T28" fmla="*/ 429 w 2406"/>
                <a:gd name="T29" fmla="*/ 487 h 2111"/>
                <a:gd name="T30" fmla="*/ 499 w 2406"/>
                <a:gd name="T31" fmla="*/ 522 h 2111"/>
                <a:gd name="T32" fmla="*/ 541 w 2406"/>
                <a:gd name="T33" fmla="*/ 538 h 2111"/>
                <a:gd name="T34" fmla="*/ 570 w 2406"/>
                <a:gd name="T35" fmla="*/ 535 h 2111"/>
                <a:gd name="T36" fmla="*/ 606 w 2406"/>
                <a:gd name="T37" fmla="*/ 562 h 2111"/>
                <a:gd name="T38" fmla="*/ 665 w 2406"/>
                <a:gd name="T39" fmla="*/ 541 h 2111"/>
                <a:gd name="T40" fmla="*/ 697 w 2406"/>
                <a:gd name="T41" fmla="*/ 503 h 2111"/>
                <a:gd name="T42" fmla="*/ 687 w 2406"/>
                <a:gd name="T43" fmla="*/ 455 h 2111"/>
                <a:gd name="T44" fmla="*/ 657 w 2406"/>
                <a:gd name="T45" fmla="*/ 447 h 2111"/>
                <a:gd name="T46" fmla="*/ 628 w 2406"/>
                <a:gd name="T47" fmla="*/ 393 h 2111"/>
                <a:gd name="T48" fmla="*/ 613 w 2406"/>
                <a:gd name="T49" fmla="*/ 311 h 2111"/>
                <a:gd name="T50" fmla="*/ 594 w 2406"/>
                <a:gd name="T51" fmla="*/ 299 h 2111"/>
                <a:gd name="T52" fmla="*/ 597 w 2406"/>
                <a:gd name="T53" fmla="*/ 286 h 2111"/>
                <a:gd name="T54" fmla="*/ 625 w 2406"/>
                <a:gd name="T55" fmla="*/ 281 h 2111"/>
                <a:gd name="T56" fmla="*/ 641 w 2406"/>
                <a:gd name="T57" fmla="*/ 214 h 2111"/>
                <a:gd name="T58" fmla="*/ 624 w 2406"/>
                <a:gd name="T59" fmla="*/ 195 h 2111"/>
                <a:gd name="T60" fmla="*/ 654 w 2406"/>
                <a:gd name="T61" fmla="*/ 170 h 2111"/>
                <a:gd name="T62" fmla="*/ 692 w 2406"/>
                <a:gd name="T63" fmla="*/ 153 h 2111"/>
                <a:gd name="T64" fmla="*/ 783 w 2406"/>
                <a:gd name="T65" fmla="*/ 114 h 2111"/>
                <a:gd name="T66" fmla="*/ 809 w 2406"/>
                <a:gd name="T67" fmla="*/ 162 h 2111"/>
                <a:gd name="T68" fmla="*/ 791 w 2406"/>
                <a:gd name="T69" fmla="*/ 199 h 2111"/>
                <a:gd name="T70" fmla="*/ 825 w 2406"/>
                <a:gd name="T71" fmla="*/ 214 h 2111"/>
                <a:gd name="T72" fmla="*/ 828 w 2406"/>
                <a:gd name="T73" fmla="*/ 239 h 2111"/>
                <a:gd name="T74" fmla="*/ 807 w 2406"/>
                <a:gd name="T75" fmla="*/ 259 h 2111"/>
                <a:gd name="T76" fmla="*/ 791 w 2406"/>
                <a:gd name="T77" fmla="*/ 265 h 2111"/>
                <a:gd name="T78" fmla="*/ 798 w 2406"/>
                <a:gd name="T79" fmla="*/ 274 h 2111"/>
                <a:gd name="T80" fmla="*/ 817 w 2406"/>
                <a:gd name="T81" fmla="*/ 281 h 2111"/>
                <a:gd name="T82" fmla="*/ 808 w 2406"/>
                <a:gd name="T83" fmla="*/ 299 h 2111"/>
                <a:gd name="T84" fmla="*/ 763 w 2406"/>
                <a:gd name="T85" fmla="*/ 317 h 2111"/>
                <a:gd name="T86" fmla="*/ 809 w 2406"/>
                <a:gd name="T87" fmla="*/ 536 h 2111"/>
                <a:gd name="T88" fmla="*/ 899 w 2406"/>
                <a:gd name="T89" fmla="*/ 562 h 2111"/>
                <a:gd name="T90" fmla="*/ 929 w 2406"/>
                <a:gd name="T91" fmla="*/ 562 h 2111"/>
                <a:gd name="T92" fmla="*/ 948 w 2406"/>
                <a:gd name="T93" fmla="*/ 597 h 2111"/>
                <a:gd name="T94" fmla="*/ 1027 w 2406"/>
                <a:gd name="T95" fmla="*/ 728 h 2111"/>
                <a:gd name="T96" fmla="*/ 1021 w 2406"/>
                <a:gd name="T97" fmla="*/ 815 h 2111"/>
                <a:gd name="T98" fmla="*/ 942 w 2406"/>
                <a:gd name="T99" fmla="*/ 893 h 2111"/>
                <a:gd name="T100" fmla="*/ 1011 w 2406"/>
                <a:gd name="T101" fmla="*/ 962 h 2111"/>
                <a:gd name="T102" fmla="*/ 1068 w 2406"/>
                <a:gd name="T103" fmla="*/ 876 h 2111"/>
                <a:gd name="T104" fmla="*/ 1106 w 2406"/>
                <a:gd name="T105" fmla="*/ 823 h 2111"/>
                <a:gd name="T106" fmla="*/ 1181 w 2406"/>
                <a:gd name="T107" fmla="*/ 800 h 2111"/>
                <a:gd name="T108" fmla="*/ 1178 w 2406"/>
                <a:gd name="T109" fmla="*/ 726 h 2111"/>
                <a:gd name="T110" fmla="*/ 1155 w 2406"/>
                <a:gd name="T111" fmla="*/ 629 h 2111"/>
                <a:gd name="T112" fmla="*/ 1120 w 2406"/>
                <a:gd name="T113" fmla="*/ 618 h 2111"/>
                <a:gd name="T114" fmla="*/ 1130 w 2406"/>
                <a:gd name="T115" fmla="*/ 603 h 2111"/>
                <a:gd name="T116" fmla="*/ 1177 w 2406"/>
                <a:gd name="T117" fmla="*/ 590 h 2111"/>
                <a:gd name="T118" fmla="*/ 1176 w 2406"/>
                <a:gd name="T119" fmla="*/ 476 h 2111"/>
                <a:gd name="T120" fmla="*/ 1191 w 2406"/>
                <a:gd name="T121" fmla="*/ 462 h 211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406" h="2111">
                  <a:moveTo>
                    <a:pt x="2397" y="930"/>
                  </a:moveTo>
                  <a:lnTo>
                    <a:pt x="2399" y="930"/>
                  </a:lnTo>
                  <a:lnTo>
                    <a:pt x="2400" y="930"/>
                  </a:lnTo>
                  <a:lnTo>
                    <a:pt x="2404" y="932"/>
                  </a:lnTo>
                  <a:lnTo>
                    <a:pt x="2406" y="932"/>
                  </a:lnTo>
                  <a:lnTo>
                    <a:pt x="2406" y="0"/>
                  </a:lnTo>
                  <a:lnTo>
                    <a:pt x="0" y="0"/>
                  </a:lnTo>
                  <a:lnTo>
                    <a:pt x="0" y="2111"/>
                  </a:lnTo>
                  <a:lnTo>
                    <a:pt x="1019" y="2111"/>
                  </a:lnTo>
                  <a:lnTo>
                    <a:pt x="951" y="1418"/>
                  </a:lnTo>
                  <a:lnTo>
                    <a:pt x="943" y="1409"/>
                  </a:lnTo>
                  <a:lnTo>
                    <a:pt x="932" y="1397"/>
                  </a:lnTo>
                  <a:lnTo>
                    <a:pt x="914" y="1381"/>
                  </a:lnTo>
                  <a:lnTo>
                    <a:pt x="897" y="1359"/>
                  </a:lnTo>
                  <a:lnTo>
                    <a:pt x="874" y="1336"/>
                  </a:lnTo>
                  <a:lnTo>
                    <a:pt x="851" y="1312"/>
                  </a:lnTo>
                  <a:lnTo>
                    <a:pt x="826" y="1283"/>
                  </a:lnTo>
                  <a:lnTo>
                    <a:pt x="799" y="1255"/>
                  </a:lnTo>
                  <a:lnTo>
                    <a:pt x="774" y="1225"/>
                  </a:lnTo>
                  <a:lnTo>
                    <a:pt x="748" y="1195"/>
                  </a:lnTo>
                  <a:lnTo>
                    <a:pt x="725" y="1167"/>
                  </a:lnTo>
                  <a:lnTo>
                    <a:pt x="702" y="1137"/>
                  </a:lnTo>
                  <a:lnTo>
                    <a:pt x="681" y="1108"/>
                  </a:lnTo>
                  <a:lnTo>
                    <a:pt x="663" y="1082"/>
                  </a:lnTo>
                  <a:lnTo>
                    <a:pt x="651" y="1057"/>
                  </a:lnTo>
                  <a:lnTo>
                    <a:pt x="640" y="1036"/>
                  </a:lnTo>
                  <a:lnTo>
                    <a:pt x="626" y="993"/>
                  </a:lnTo>
                  <a:lnTo>
                    <a:pt x="612" y="942"/>
                  </a:lnTo>
                  <a:lnTo>
                    <a:pt x="598" y="884"/>
                  </a:lnTo>
                  <a:lnTo>
                    <a:pt x="585" y="825"/>
                  </a:lnTo>
                  <a:lnTo>
                    <a:pt x="575" y="769"/>
                  </a:lnTo>
                  <a:lnTo>
                    <a:pt x="566" y="719"/>
                  </a:lnTo>
                  <a:lnTo>
                    <a:pt x="559" y="679"/>
                  </a:lnTo>
                  <a:lnTo>
                    <a:pt x="553" y="650"/>
                  </a:lnTo>
                  <a:lnTo>
                    <a:pt x="548" y="649"/>
                  </a:lnTo>
                  <a:lnTo>
                    <a:pt x="539" y="645"/>
                  </a:lnTo>
                  <a:lnTo>
                    <a:pt x="529" y="638"/>
                  </a:lnTo>
                  <a:lnTo>
                    <a:pt x="514" y="627"/>
                  </a:lnTo>
                  <a:lnTo>
                    <a:pt x="511" y="624"/>
                  </a:lnTo>
                  <a:lnTo>
                    <a:pt x="507" y="620"/>
                  </a:lnTo>
                  <a:lnTo>
                    <a:pt x="506" y="617"/>
                  </a:lnTo>
                  <a:lnTo>
                    <a:pt x="502" y="613"/>
                  </a:lnTo>
                  <a:lnTo>
                    <a:pt x="454" y="783"/>
                  </a:lnTo>
                  <a:lnTo>
                    <a:pt x="451" y="795"/>
                  </a:lnTo>
                  <a:lnTo>
                    <a:pt x="440" y="792"/>
                  </a:lnTo>
                  <a:lnTo>
                    <a:pt x="97" y="698"/>
                  </a:lnTo>
                  <a:lnTo>
                    <a:pt x="84" y="695"/>
                  </a:lnTo>
                  <a:lnTo>
                    <a:pt x="88" y="682"/>
                  </a:lnTo>
                  <a:lnTo>
                    <a:pt x="221" y="198"/>
                  </a:lnTo>
                  <a:lnTo>
                    <a:pt x="224" y="185"/>
                  </a:lnTo>
                  <a:lnTo>
                    <a:pt x="237" y="189"/>
                  </a:lnTo>
                  <a:lnTo>
                    <a:pt x="247" y="192"/>
                  </a:lnTo>
                  <a:lnTo>
                    <a:pt x="277" y="200"/>
                  </a:lnTo>
                  <a:lnTo>
                    <a:pt x="318" y="210"/>
                  </a:lnTo>
                  <a:lnTo>
                    <a:pt x="364" y="224"/>
                  </a:lnTo>
                  <a:lnTo>
                    <a:pt x="410" y="237"/>
                  </a:lnTo>
                  <a:lnTo>
                    <a:pt x="452" y="247"/>
                  </a:lnTo>
                  <a:lnTo>
                    <a:pt x="481" y="256"/>
                  </a:lnTo>
                  <a:lnTo>
                    <a:pt x="491" y="260"/>
                  </a:lnTo>
                  <a:lnTo>
                    <a:pt x="592" y="291"/>
                  </a:lnTo>
                  <a:lnTo>
                    <a:pt x="608" y="297"/>
                  </a:lnTo>
                  <a:lnTo>
                    <a:pt x="599" y="309"/>
                  </a:lnTo>
                  <a:lnTo>
                    <a:pt x="580" y="345"/>
                  </a:lnTo>
                  <a:lnTo>
                    <a:pt x="596" y="352"/>
                  </a:lnTo>
                  <a:lnTo>
                    <a:pt x="610" y="359"/>
                  </a:lnTo>
                  <a:lnTo>
                    <a:pt x="624" y="366"/>
                  </a:lnTo>
                  <a:lnTo>
                    <a:pt x="636" y="373"/>
                  </a:lnTo>
                  <a:lnTo>
                    <a:pt x="647" y="382"/>
                  </a:lnTo>
                  <a:lnTo>
                    <a:pt x="656" y="391"/>
                  </a:lnTo>
                  <a:lnTo>
                    <a:pt x="663" y="399"/>
                  </a:lnTo>
                  <a:lnTo>
                    <a:pt x="667" y="408"/>
                  </a:lnTo>
                  <a:lnTo>
                    <a:pt x="670" y="459"/>
                  </a:lnTo>
                  <a:lnTo>
                    <a:pt x="667" y="523"/>
                  </a:lnTo>
                  <a:lnTo>
                    <a:pt x="658" y="580"/>
                  </a:lnTo>
                  <a:lnTo>
                    <a:pt x="652" y="612"/>
                  </a:lnTo>
                  <a:lnTo>
                    <a:pt x="651" y="610"/>
                  </a:lnTo>
                  <a:lnTo>
                    <a:pt x="651" y="612"/>
                  </a:lnTo>
                  <a:lnTo>
                    <a:pt x="658" y="643"/>
                  </a:lnTo>
                  <a:lnTo>
                    <a:pt x="668" y="684"/>
                  </a:lnTo>
                  <a:lnTo>
                    <a:pt x="682" y="728"/>
                  </a:lnTo>
                  <a:lnTo>
                    <a:pt x="698" y="776"/>
                  </a:lnTo>
                  <a:lnTo>
                    <a:pt x="714" y="822"/>
                  </a:lnTo>
                  <a:lnTo>
                    <a:pt x="732" y="863"/>
                  </a:lnTo>
                  <a:lnTo>
                    <a:pt x="751" y="896"/>
                  </a:lnTo>
                  <a:lnTo>
                    <a:pt x="769" y="919"/>
                  </a:lnTo>
                  <a:lnTo>
                    <a:pt x="782" y="928"/>
                  </a:lnTo>
                  <a:lnTo>
                    <a:pt x="796" y="939"/>
                  </a:lnTo>
                  <a:lnTo>
                    <a:pt x="815" y="951"/>
                  </a:lnTo>
                  <a:lnTo>
                    <a:pt x="835" y="962"/>
                  </a:lnTo>
                  <a:lnTo>
                    <a:pt x="858" y="974"/>
                  </a:lnTo>
                  <a:lnTo>
                    <a:pt x="881" y="986"/>
                  </a:lnTo>
                  <a:lnTo>
                    <a:pt x="904" y="999"/>
                  </a:lnTo>
                  <a:lnTo>
                    <a:pt x="928" y="1011"/>
                  </a:lnTo>
                  <a:lnTo>
                    <a:pt x="953" y="1023"/>
                  </a:lnTo>
                  <a:lnTo>
                    <a:pt x="976" y="1034"/>
                  </a:lnTo>
                  <a:lnTo>
                    <a:pt x="997" y="1045"/>
                  </a:lnTo>
                  <a:lnTo>
                    <a:pt x="1019" y="1055"/>
                  </a:lnTo>
                  <a:lnTo>
                    <a:pt x="1036" y="1064"/>
                  </a:lnTo>
                  <a:lnTo>
                    <a:pt x="1052" y="1071"/>
                  </a:lnTo>
                  <a:lnTo>
                    <a:pt x="1065" y="1077"/>
                  </a:lnTo>
                  <a:lnTo>
                    <a:pt x="1073" y="1080"/>
                  </a:lnTo>
                  <a:lnTo>
                    <a:pt x="1081" y="1077"/>
                  </a:lnTo>
                  <a:lnTo>
                    <a:pt x="1088" y="1075"/>
                  </a:lnTo>
                  <a:lnTo>
                    <a:pt x="1096" y="1071"/>
                  </a:lnTo>
                  <a:lnTo>
                    <a:pt x="1107" y="1069"/>
                  </a:lnTo>
                  <a:lnTo>
                    <a:pt x="1118" y="1068"/>
                  </a:lnTo>
                  <a:lnTo>
                    <a:pt x="1130" y="1069"/>
                  </a:lnTo>
                  <a:lnTo>
                    <a:pt x="1139" y="1071"/>
                  </a:lnTo>
                  <a:lnTo>
                    <a:pt x="1150" y="1077"/>
                  </a:lnTo>
                  <a:lnTo>
                    <a:pt x="1164" y="1089"/>
                  </a:lnTo>
                  <a:lnTo>
                    <a:pt x="1178" y="1103"/>
                  </a:lnTo>
                  <a:lnTo>
                    <a:pt x="1190" y="1117"/>
                  </a:lnTo>
                  <a:lnTo>
                    <a:pt x="1201" y="1128"/>
                  </a:lnTo>
                  <a:lnTo>
                    <a:pt x="1211" y="1124"/>
                  </a:lnTo>
                  <a:lnTo>
                    <a:pt x="1224" y="1119"/>
                  </a:lnTo>
                  <a:lnTo>
                    <a:pt x="1242" y="1112"/>
                  </a:lnTo>
                  <a:lnTo>
                    <a:pt x="1261" y="1105"/>
                  </a:lnTo>
                  <a:lnTo>
                    <a:pt x="1282" y="1098"/>
                  </a:lnTo>
                  <a:lnTo>
                    <a:pt x="1305" y="1089"/>
                  </a:lnTo>
                  <a:lnTo>
                    <a:pt x="1330" y="1082"/>
                  </a:lnTo>
                  <a:lnTo>
                    <a:pt x="1357" y="1075"/>
                  </a:lnTo>
                  <a:lnTo>
                    <a:pt x="1344" y="1075"/>
                  </a:lnTo>
                  <a:lnTo>
                    <a:pt x="1344" y="1020"/>
                  </a:lnTo>
                  <a:lnTo>
                    <a:pt x="1344" y="1008"/>
                  </a:lnTo>
                  <a:lnTo>
                    <a:pt x="1357" y="1008"/>
                  </a:lnTo>
                  <a:lnTo>
                    <a:pt x="1394" y="1006"/>
                  </a:lnTo>
                  <a:lnTo>
                    <a:pt x="1392" y="990"/>
                  </a:lnTo>
                  <a:lnTo>
                    <a:pt x="1390" y="965"/>
                  </a:lnTo>
                  <a:lnTo>
                    <a:pt x="1388" y="939"/>
                  </a:lnTo>
                  <a:lnTo>
                    <a:pt x="1388" y="916"/>
                  </a:lnTo>
                  <a:lnTo>
                    <a:pt x="1383" y="912"/>
                  </a:lnTo>
                  <a:lnTo>
                    <a:pt x="1374" y="910"/>
                  </a:lnTo>
                  <a:lnTo>
                    <a:pt x="1364" y="907"/>
                  </a:lnTo>
                  <a:lnTo>
                    <a:pt x="1353" y="905"/>
                  </a:lnTo>
                  <a:lnTo>
                    <a:pt x="1344" y="903"/>
                  </a:lnTo>
                  <a:lnTo>
                    <a:pt x="1334" y="900"/>
                  </a:lnTo>
                  <a:lnTo>
                    <a:pt x="1323" y="898"/>
                  </a:lnTo>
                  <a:lnTo>
                    <a:pt x="1314" y="894"/>
                  </a:lnTo>
                  <a:lnTo>
                    <a:pt x="1303" y="891"/>
                  </a:lnTo>
                  <a:lnTo>
                    <a:pt x="1295" y="887"/>
                  </a:lnTo>
                  <a:lnTo>
                    <a:pt x="1286" y="882"/>
                  </a:lnTo>
                  <a:lnTo>
                    <a:pt x="1277" y="877"/>
                  </a:lnTo>
                  <a:lnTo>
                    <a:pt x="1263" y="845"/>
                  </a:lnTo>
                  <a:lnTo>
                    <a:pt x="1256" y="787"/>
                  </a:lnTo>
                  <a:lnTo>
                    <a:pt x="1256" y="711"/>
                  </a:lnTo>
                  <a:lnTo>
                    <a:pt x="1261" y="626"/>
                  </a:lnTo>
                  <a:lnTo>
                    <a:pt x="1254" y="626"/>
                  </a:lnTo>
                  <a:lnTo>
                    <a:pt x="1245" y="626"/>
                  </a:lnTo>
                  <a:lnTo>
                    <a:pt x="1236" y="624"/>
                  </a:lnTo>
                  <a:lnTo>
                    <a:pt x="1226" y="622"/>
                  </a:lnTo>
                  <a:lnTo>
                    <a:pt x="1217" y="620"/>
                  </a:lnTo>
                  <a:lnTo>
                    <a:pt x="1206" y="617"/>
                  </a:lnTo>
                  <a:lnTo>
                    <a:pt x="1199" y="613"/>
                  </a:lnTo>
                  <a:lnTo>
                    <a:pt x="1192" y="608"/>
                  </a:lnTo>
                  <a:lnTo>
                    <a:pt x="1190" y="604"/>
                  </a:lnTo>
                  <a:lnTo>
                    <a:pt x="1187" y="599"/>
                  </a:lnTo>
                  <a:lnTo>
                    <a:pt x="1185" y="596"/>
                  </a:lnTo>
                  <a:lnTo>
                    <a:pt x="1185" y="590"/>
                  </a:lnTo>
                  <a:lnTo>
                    <a:pt x="1185" y="585"/>
                  </a:lnTo>
                  <a:lnTo>
                    <a:pt x="1187" y="580"/>
                  </a:lnTo>
                  <a:lnTo>
                    <a:pt x="1190" y="576"/>
                  </a:lnTo>
                  <a:lnTo>
                    <a:pt x="1194" y="573"/>
                  </a:lnTo>
                  <a:lnTo>
                    <a:pt x="1201" y="567"/>
                  </a:lnTo>
                  <a:lnTo>
                    <a:pt x="1210" y="566"/>
                  </a:lnTo>
                  <a:lnTo>
                    <a:pt x="1219" y="564"/>
                  </a:lnTo>
                  <a:lnTo>
                    <a:pt x="1229" y="562"/>
                  </a:lnTo>
                  <a:lnTo>
                    <a:pt x="1240" y="562"/>
                  </a:lnTo>
                  <a:lnTo>
                    <a:pt x="1249" y="562"/>
                  </a:lnTo>
                  <a:lnTo>
                    <a:pt x="1257" y="564"/>
                  </a:lnTo>
                  <a:lnTo>
                    <a:pt x="1266" y="564"/>
                  </a:lnTo>
                  <a:lnTo>
                    <a:pt x="1270" y="525"/>
                  </a:lnTo>
                  <a:lnTo>
                    <a:pt x="1275" y="488"/>
                  </a:lnTo>
                  <a:lnTo>
                    <a:pt x="1279" y="456"/>
                  </a:lnTo>
                  <a:lnTo>
                    <a:pt x="1282" y="428"/>
                  </a:lnTo>
                  <a:lnTo>
                    <a:pt x="1273" y="426"/>
                  </a:lnTo>
                  <a:lnTo>
                    <a:pt x="1263" y="421"/>
                  </a:lnTo>
                  <a:lnTo>
                    <a:pt x="1254" y="413"/>
                  </a:lnTo>
                  <a:lnTo>
                    <a:pt x="1249" y="405"/>
                  </a:lnTo>
                  <a:lnTo>
                    <a:pt x="1247" y="399"/>
                  </a:lnTo>
                  <a:lnTo>
                    <a:pt x="1247" y="391"/>
                  </a:lnTo>
                  <a:lnTo>
                    <a:pt x="1250" y="383"/>
                  </a:lnTo>
                  <a:lnTo>
                    <a:pt x="1256" y="373"/>
                  </a:lnTo>
                  <a:lnTo>
                    <a:pt x="1266" y="362"/>
                  </a:lnTo>
                  <a:lnTo>
                    <a:pt x="1279" y="353"/>
                  </a:lnTo>
                  <a:lnTo>
                    <a:pt x="1293" y="348"/>
                  </a:lnTo>
                  <a:lnTo>
                    <a:pt x="1307" y="341"/>
                  </a:lnTo>
                  <a:lnTo>
                    <a:pt x="1321" y="337"/>
                  </a:lnTo>
                  <a:lnTo>
                    <a:pt x="1334" y="336"/>
                  </a:lnTo>
                  <a:lnTo>
                    <a:pt x="1344" y="334"/>
                  </a:lnTo>
                  <a:lnTo>
                    <a:pt x="1351" y="332"/>
                  </a:lnTo>
                  <a:lnTo>
                    <a:pt x="1364" y="322"/>
                  </a:lnTo>
                  <a:lnTo>
                    <a:pt x="1383" y="307"/>
                  </a:lnTo>
                  <a:lnTo>
                    <a:pt x="1410" y="288"/>
                  </a:lnTo>
                  <a:lnTo>
                    <a:pt x="1440" y="268"/>
                  </a:lnTo>
                  <a:lnTo>
                    <a:pt x="1472" y="251"/>
                  </a:lnTo>
                  <a:lnTo>
                    <a:pt x="1503" y="237"/>
                  </a:lnTo>
                  <a:lnTo>
                    <a:pt x="1537" y="228"/>
                  </a:lnTo>
                  <a:lnTo>
                    <a:pt x="1565" y="228"/>
                  </a:lnTo>
                  <a:lnTo>
                    <a:pt x="1578" y="231"/>
                  </a:lnTo>
                  <a:lnTo>
                    <a:pt x="1590" y="238"/>
                  </a:lnTo>
                  <a:lnTo>
                    <a:pt x="1599" y="247"/>
                  </a:lnTo>
                  <a:lnTo>
                    <a:pt x="1608" y="258"/>
                  </a:lnTo>
                  <a:lnTo>
                    <a:pt x="1622" y="295"/>
                  </a:lnTo>
                  <a:lnTo>
                    <a:pt x="1618" y="325"/>
                  </a:lnTo>
                  <a:lnTo>
                    <a:pt x="1606" y="348"/>
                  </a:lnTo>
                  <a:lnTo>
                    <a:pt x="1590" y="366"/>
                  </a:lnTo>
                  <a:lnTo>
                    <a:pt x="1580" y="378"/>
                  </a:lnTo>
                  <a:lnTo>
                    <a:pt x="1574" y="385"/>
                  </a:lnTo>
                  <a:lnTo>
                    <a:pt x="1576" y="391"/>
                  </a:lnTo>
                  <a:lnTo>
                    <a:pt x="1581" y="398"/>
                  </a:lnTo>
                  <a:lnTo>
                    <a:pt x="1594" y="408"/>
                  </a:lnTo>
                  <a:lnTo>
                    <a:pt x="1606" y="415"/>
                  </a:lnTo>
                  <a:lnTo>
                    <a:pt x="1618" y="419"/>
                  </a:lnTo>
                  <a:lnTo>
                    <a:pt x="1629" y="422"/>
                  </a:lnTo>
                  <a:lnTo>
                    <a:pt x="1640" y="426"/>
                  </a:lnTo>
                  <a:lnTo>
                    <a:pt x="1649" y="429"/>
                  </a:lnTo>
                  <a:lnTo>
                    <a:pt x="1656" y="436"/>
                  </a:lnTo>
                  <a:lnTo>
                    <a:pt x="1661" y="444"/>
                  </a:lnTo>
                  <a:lnTo>
                    <a:pt x="1663" y="452"/>
                  </a:lnTo>
                  <a:lnTo>
                    <a:pt x="1663" y="461"/>
                  </a:lnTo>
                  <a:lnTo>
                    <a:pt x="1659" y="470"/>
                  </a:lnTo>
                  <a:lnTo>
                    <a:pt x="1656" y="479"/>
                  </a:lnTo>
                  <a:lnTo>
                    <a:pt x="1650" y="490"/>
                  </a:lnTo>
                  <a:lnTo>
                    <a:pt x="1643" y="497"/>
                  </a:lnTo>
                  <a:lnTo>
                    <a:pt x="1636" y="504"/>
                  </a:lnTo>
                  <a:lnTo>
                    <a:pt x="1629" y="509"/>
                  </a:lnTo>
                  <a:lnTo>
                    <a:pt x="1620" y="514"/>
                  </a:lnTo>
                  <a:lnTo>
                    <a:pt x="1613" y="518"/>
                  </a:lnTo>
                  <a:lnTo>
                    <a:pt x="1604" y="520"/>
                  </a:lnTo>
                  <a:lnTo>
                    <a:pt x="1597" y="523"/>
                  </a:lnTo>
                  <a:lnTo>
                    <a:pt x="1592" y="525"/>
                  </a:lnTo>
                  <a:lnTo>
                    <a:pt x="1588" y="527"/>
                  </a:lnTo>
                  <a:lnTo>
                    <a:pt x="1583" y="528"/>
                  </a:lnTo>
                  <a:lnTo>
                    <a:pt x="1581" y="530"/>
                  </a:lnTo>
                  <a:lnTo>
                    <a:pt x="1581" y="532"/>
                  </a:lnTo>
                  <a:lnTo>
                    <a:pt x="1581" y="534"/>
                  </a:lnTo>
                  <a:lnTo>
                    <a:pt x="1583" y="535"/>
                  </a:lnTo>
                  <a:lnTo>
                    <a:pt x="1588" y="544"/>
                  </a:lnTo>
                  <a:lnTo>
                    <a:pt x="1595" y="548"/>
                  </a:lnTo>
                  <a:lnTo>
                    <a:pt x="1604" y="551"/>
                  </a:lnTo>
                  <a:lnTo>
                    <a:pt x="1611" y="551"/>
                  </a:lnTo>
                  <a:lnTo>
                    <a:pt x="1618" y="553"/>
                  </a:lnTo>
                  <a:lnTo>
                    <a:pt x="1624" y="555"/>
                  </a:lnTo>
                  <a:lnTo>
                    <a:pt x="1629" y="558"/>
                  </a:lnTo>
                  <a:lnTo>
                    <a:pt x="1634" y="562"/>
                  </a:lnTo>
                  <a:lnTo>
                    <a:pt x="1636" y="569"/>
                  </a:lnTo>
                  <a:lnTo>
                    <a:pt x="1636" y="574"/>
                  </a:lnTo>
                  <a:lnTo>
                    <a:pt x="1634" y="580"/>
                  </a:lnTo>
                  <a:lnTo>
                    <a:pt x="1633" y="583"/>
                  </a:lnTo>
                  <a:lnTo>
                    <a:pt x="1626" y="592"/>
                  </a:lnTo>
                  <a:lnTo>
                    <a:pt x="1615" y="599"/>
                  </a:lnTo>
                  <a:lnTo>
                    <a:pt x="1603" y="608"/>
                  </a:lnTo>
                  <a:lnTo>
                    <a:pt x="1587" y="613"/>
                  </a:lnTo>
                  <a:lnTo>
                    <a:pt x="1571" y="620"/>
                  </a:lnTo>
                  <a:lnTo>
                    <a:pt x="1555" y="626"/>
                  </a:lnTo>
                  <a:lnTo>
                    <a:pt x="1539" y="631"/>
                  </a:lnTo>
                  <a:lnTo>
                    <a:pt x="1525" y="635"/>
                  </a:lnTo>
                  <a:lnTo>
                    <a:pt x="1509" y="1002"/>
                  </a:lnTo>
                  <a:lnTo>
                    <a:pt x="1565" y="1001"/>
                  </a:lnTo>
                  <a:lnTo>
                    <a:pt x="1578" y="1001"/>
                  </a:lnTo>
                  <a:lnTo>
                    <a:pt x="1578" y="1013"/>
                  </a:lnTo>
                  <a:lnTo>
                    <a:pt x="1578" y="1066"/>
                  </a:lnTo>
                  <a:lnTo>
                    <a:pt x="1617" y="1073"/>
                  </a:lnTo>
                  <a:lnTo>
                    <a:pt x="1654" y="1084"/>
                  </a:lnTo>
                  <a:lnTo>
                    <a:pt x="1689" y="1092"/>
                  </a:lnTo>
                  <a:lnTo>
                    <a:pt x="1723" y="1101"/>
                  </a:lnTo>
                  <a:lnTo>
                    <a:pt x="1753" y="1110"/>
                  </a:lnTo>
                  <a:lnTo>
                    <a:pt x="1778" y="1119"/>
                  </a:lnTo>
                  <a:lnTo>
                    <a:pt x="1797" y="1124"/>
                  </a:lnTo>
                  <a:lnTo>
                    <a:pt x="1810" y="1130"/>
                  </a:lnTo>
                  <a:lnTo>
                    <a:pt x="1817" y="1128"/>
                  </a:lnTo>
                  <a:lnTo>
                    <a:pt x="1825" y="1126"/>
                  </a:lnTo>
                  <a:lnTo>
                    <a:pt x="1836" y="1124"/>
                  </a:lnTo>
                  <a:lnTo>
                    <a:pt x="1847" y="1123"/>
                  </a:lnTo>
                  <a:lnTo>
                    <a:pt x="1857" y="1124"/>
                  </a:lnTo>
                  <a:lnTo>
                    <a:pt x="1866" y="1128"/>
                  </a:lnTo>
                  <a:lnTo>
                    <a:pt x="1875" y="1135"/>
                  </a:lnTo>
                  <a:lnTo>
                    <a:pt x="1882" y="1144"/>
                  </a:lnTo>
                  <a:lnTo>
                    <a:pt x="1889" y="1161"/>
                  </a:lnTo>
                  <a:lnTo>
                    <a:pt x="1894" y="1179"/>
                  </a:lnTo>
                  <a:lnTo>
                    <a:pt x="1896" y="1195"/>
                  </a:lnTo>
                  <a:lnTo>
                    <a:pt x="1896" y="1206"/>
                  </a:lnTo>
                  <a:lnTo>
                    <a:pt x="1923" y="1248"/>
                  </a:lnTo>
                  <a:lnTo>
                    <a:pt x="1956" y="1298"/>
                  </a:lnTo>
                  <a:lnTo>
                    <a:pt x="1990" y="1351"/>
                  </a:lnTo>
                  <a:lnTo>
                    <a:pt x="2024" y="1405"/>
                  </a:lnTo>
                  <a:lnTo>
                    <a:pt x="2054" y="1457"/>
                  </a:lnTo>
                  <a:lnTo>
                    <a:pt x="2078" y="1501"/>
                  </a:lnTo>
                  <a:lnTo>
                    <a:pt x="2094" y="1534"/>
                  </a:lnTo>
                  <a:lnTo>
                    <a:pt x="2098" y="1554"/>
                  </a:lnTo>
                  <a:lnTo>
                    <a:pt x="2089" y="1572"/>
                  </a:lnTo>
                  <a:lnTo>
                    <a:pt x="2070" y="1598"/>
                  </a:lnTo>
                  <a:lnTo>
                    <a:pt x="2041" y="1630"/>
                  </a:lnTo>
                  <a:lnTo>
                    <a:pt x="2008" y="1665"/>
                  </a:lnTo>
                  <a:lnTo>
                    <a:pt x="1972" y="1702"/>
                  </a:lnTo>
                  <a:lnTo>
                    <a:pt x="1939" y="1736"/>
                  </a:lnTo>
                  <a:lnTo>
                    <a:pt x="1909" y="1766"/>
                  </a:lnTo>
                  <a:lnTo>
                    <a:pt x="1886" y="1787"/>
                  </a:lnTo>
                  <a:lnTo>
                    <a:pt x="1884" y="1786"/>
                  </a:lnTo>
                  <a:lnTo>
                    <a:pt x="1884" y="1794"/>
                  </a:lnTo>
                  <a:lnTo>
                    <a:pt x="1886" y="1801"/>
                  </a:lnTo>
                  <a:lnTo>
                    <a:pt x="1886" y="1810"/>
                  </a:lnTo>
                  <a:lnTo>
                    <a:pt x="1886" y="1819"/>
                  </a:lnTo>
                  <a:lnTo>
                    <a:pt x="2009" y="1946"/>
                  </a:lnTo>
                  <a:lnTo>
                    <a:pt x="2022" y="1925"/>
                  </a:lnTo>
                  <a:lnTo>
                    <a:pt x="2034" y="1900"/>
                  </a:lnTo>
                  <a:lnTo>
                    <a:pt x="2050" y="1876"/>
                  </a:lnTo>
                  <a:lnTo>
                    <a:pt x="2070" y="1847"/>
                  </a:lnTo>
                  <a:lnTo>
                    <a:pt x="2089" y="1819"/>
                  </a:lnTo>
                  <a:lnTo>
                    <a:pt x="2112" y="1787"/>
                  </a:lnTo>
                  <a:lnTo>
                    <a:pt x="2135" y="1752"/>
                  </a:lnTo>
                  <a:lnTo>
                    <a:pt x="2162" y="1717"/>
                  </a:lnTo>
                  <a:lnTo>
                    <a:pt x="2178" y="1695"/>
                  </a:lnTo>
                  <a:lnTo>
                    <a:pt x="2192" y="1676"/>
                  </a:lnTo>
                  <a:lnTo>
                    <a:pt x="2201" y="1662"/>
                  </a:lnTo>
                  <a:lnTo>
                    <a:pt x="2206" y="1653"/>
                  </a:lnTo>
                  <a:lnTo>
                    <a:pt x="2211" y="1646"/>
                  </a:lnTo>
                  <a:lnTo>
                    <a:pt x="2222" y="1639"/>
                  </a:lnTo>
                  <a:lnTo>
                    <a:pt x="2238" y="1632"/>
                  </a:lnTo>
                  <a:lnTo>
                    <a:pt x="2261" y="1625"/>
                  </a:lnTo>
                  <a:lnTo>
                    <a:pt x="2287" y="1616"/>
                  </a:lnTo>
                  <a:lnTo>
                    <a:pt x="2321" y="1609"/>
                  </a:lnTo>
                  <a:lnTo>
                    <a:pt x="2362" y="1600"/>
                  </a:lnTo>
                  <a:lnTo>
                    <a:pt x="2406" y="1593"/>
                  </a:lnTo>
                  <a:lnTo>
                    <a:pt x="2406" y="1473"/>
                  </a:lnTo>
                  <a:lnTo>
                    <a:pt x="2390" y="1469"/>
                  </a:lnTo>
                  <a:lnTo>
                    <a:pt x="2377" y="1466"/>
                  </a:lnTo>
                  <a:lnTo>
                    <a:pt x="2365" y="1460"/>
                  </a:lnTo>
                  <a:lnTo>
                    <a:pt x="2356" y="1453"/>
                  </a:lnTo>
                  <a:lnTo>
                    <a:pt x="2340" y="1416"/>
                  </a:lnTo>
                  <a:lnTo>
                    <a:pt x="2337" y="1361"/>
                  </a:lnTo>
                  <a:lnTo>
                    <a:pt x="2339" y="1303"/>
                  </a:lnTo>
                  <a:lnTo>
                    <a:pt x="2342" y="1255"/>
                  </a:lnTo>
                  <a:lnTo>
                    <a:pt x="2326" y="1257"/>
                  </a:lnTo>
                  <a:lnTo>
                    <a:pt x="2310" y="1259"/>
                  </a:lnTo>
                  <a:lnTo>
                    <a:pt x="2294" y="1259"/>
                  </a:lnTo>
                  <a:lnTo>
                    <a:pt x="2278" y="1257"/>
                  </a:lnTo>
                  <a:lnTo>
                    <a:pt x="2264" y="1255"/>
                  </a:lnTo>
                  <a:lnTo>
                    <a:pt x="2254" y="1250"/>
                  </a:lnTo>
                  <a:lnTo>
                    <a:pt x="2245" y="1245"/>
                  </a:lnTo>
                  <a:lnTo>
                    <a:pt x="2239" y="1236"/>
                  </a:lnTo>
                  <a:lnTo>
                    <a:pt x="2238" y="1232"/>
                  </a:lnTo>
                  <a:lnTo>
                    <a:pt x="2238" y="1227"/>
                  </a:lnTo>
                  <a:lnTo>
                    <a:pt x="2239" y="1223"/>
                  </a:lnTo>
                  <a:lnTo>
                    <a:pt x="2241" y="1220"/>
                  </a:lnTo>
                  <a:lnTo>
                    <a:pt x="2248" y="1213"/>
                  </a:lnTo>
                  <a:lnTo>
                    <a:pt x="2259" y="1206"/>
                  </a:lnTo>
                  <a:lnTo>
                    <a:pt x="2273" y="1200"/>
                  </a:lnTo>
                  <a:lnTo>
                    <a:pt x="2289" y="1195"/>
                  </a:lnTo>
                  <a:lnTo>
                    <a:pt x="2307" y="1190"/>
                  </a:lnTo>
                  <a:lnTo>
                    <a:pt x="2324" y="1186"/>
                  </a:lnTo>
                  <a:lnTo>
                    <a:pt x="2340" y="1183"/>
                  </a:lnTo>
                  <a:lnTo>
                    <a:pt x="2354" y="1181"/>
                  </a:lnTo>
                  <a:lnTo>
                    <a:pt x="2385" y="1013"/>
                  </a:lnTo>
                  <a:lnTo>
                    <a:pt x="2381" y="1006"/>
                  </a:lnTo>
                  <a:lnTo>
                    <a:pt x="2376" y="995"/>
                  </a:lnTo>
                  <a:lnTo>
                    <a:pt x="2367" y="979"/>
                  </a:lnTo>
                  <a:lnTo>
                    <a:pt x="2354" y="960"/>
                  </a:lnTo>
                  <a:lnTo>
                    <a:pt x="2351" y="953"/>
                  </a:lnTo>
                  <a:lnTo>
                    <a:pt x="2347" y="946"/>
                  </a:lnTo>
                  <a:lnTo>
                    <a:pt x="2346" y="937"/>
                  </a:lnTo>
                  <a:lnTo>
                    <a:pt x="2349" y="928"/>
                  </a:lnTo>
                  <a:lnTo>
                    <a:pt x="2356" y="923"/>
                  </a:lnTo>
                  <a:lnTo>
                    <a:pt x="2367" y="923"/>
                  </a:lnTo>
                  <a:lnTo>
                    <a:pt x="2381" y="924"/>
                  </a:lnTo>
                  <a:lnTo>
                    <a:pt x="2397" y="930"/>
                  </a:lnTo>
                  <a:close/>
                </a:path>
              </a:pathLst>
            </a:custGeom>
            <a:solidFill>
              <a:srgbClr val="D6C6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23" name="Freeform 2070"/>
            <p:cNvSpPr>
              <a:spLocks/>
            </p:cNvSpPr>
            <p:nvPr/>
          </p:nvSpPr>
          <p:spPr bwMode="auto">
            <a:xfrm>
              <a:off x="3606" y="1241"/>
              <a:ext cx="112" cy="294"/>
            </a:xfrm>
            <a:custGeom>
              <a:avLst/>
              <a:gdLst>
                <a:gd name="T0" fmla="*/ 98 w 223"/>
                <a:gd name="T1" fmla="*/ 45 h 587"/>
                <a:gd name="T2" fmla="*/ 92 w 223"/>
                <a:gd name="T3" fmla="*/ 48 h 587"/>
                <a:gd name="T4" fmla="*/ 91 w 223"/>
                <a:gd name="T5" fmla="*/ 40 h 587"/>
                <a:gd name="T6" fmla="*/ 89 w 223"/>
                <a:gd name="T7" fmla="*/ 26 h 587"/>
                <a:gd name="T8" fmla="*/ 76 w 223"/>
                <a:gd name="T9" fmla="*/ 5 h 587"/>
                <a:gd name="T10" fmla="*/ 63 w 223"/>
                <a:gd name="T11" fmla="*/ 1 h 587"/>
                <a:gd name="T12" fmla="*/ 46 w 223"/>
                <a:gd name="T13" fmla="*/ 0 h 587"/>
                <a:gd name="T14" fmla="*/ 29 w 223"/>
                <a:gd name="T15" fmla="*/ 2 h 587"/>
                <a:gd name="T16" fmla="*/ 14 w 223"/>
                <a:gd name="T17" fmla="*/ 5 h 587"/>
                <a:gd name="T18" fmla="*/ 5 w 223"/>
                <a:gd name="T19" fmla="*/ 84 h 587"/>
                <a:gd name="T20" fmla="*/ 0 w 223"/>
                <a:gd name="T21" fmla="*/ 156 h 587"/>
                <a:gd name="T22" fmla="*/ 10 w 223"/>
                <a:gd name="T23" fmla="*/ 158 h 587"/>
                <a:gd name="T24" fmla="*/ 25 w 223"/>
                <a:gd name="T25" fmla="*/ 155 h 587"/>
                <a:gd name="T26" fmla="*/ 34 w 223"/>
                <a:gd name="T27" fmla="*/ 151 h 587"/>
                <a:gd name="T28" fmla="*/ 42 w 223"/>
                <a:gd name="T29" fmla="*/ 149 h 587"/>
                <a:gd name="T30" fmla="*/ 54 w 223"/>
                <a:gd name="T31" fmla="*/ 143 h 587"/>
                <a:gd name="T32" fmla="*/ 64 w 223"/>
                <a:gd name="T33" fmla="*/ 144 h 587"/>
                <a:gd name="T34" fmla="*/ 68 w 223"/>
                <a:gd name="T35" fmla="*/ 147 h 587"/>
                <a:gd name="T36" fmla="*/ 70 w 223"/>
                <a:gd name="T37" fmla="*/ 152 h 587"/>
                <a:gd name="T38" fmla="*/ 69 w 223"/>
                <a:gd name="T39" fmla="*/ 165 h 587"/>
                <a:gd name="T40" fmla="*/ 61 w 223"/>
                <a:gd name="T41" fmla="*/ 180 h 587"/>
                <a:gd name="T42" fmla="*/ 54 w 223"/>
                <a:gd name="T43" fmla="*/ 188 h 587"/>
                <a:gd name="T44" fmla="*/ 46 w 223"/>
                <a:gd name="T45" fmla="*/ 195 h 587"/>
                <a:gd name="T46" fmla="*/ 37 w 223"/>
                <a:gd name="T47" fmla="*/ 199 h 587"/>
                <a:gd name="T48" fmla="*/ 29 w 223"/>
                <a:gd name="T49" fmla="*/ 200 h 587"/>
                <a:gd name="T50" fmla="*/ 20 w 223"/>
                <a:gd name="T51" fmla="*/ 200 h 587"/>
                <a:gd name="T52" fmla="*/ 12 w 223"/>
                <a:gd name="T53" fmla="*/ 199 h 587"/>
                <a:gd name="T54" fmla="*/ 6 w 223"/>
                <a:gd name="T55" fmla="*/ 199 h 587"/>
                <a:gd name="T56" fmla="*/ 0 w 223"/>
                <a:gd name="T57" fmla="*/ 198 h 587"/>
                <a:gd name="T58" fmla="*/ 2 w 223"/>
                <a:gd name="T59" fmla="*/ 211 h 587"/>
                <a:gd name="T60" fmla="*/ 6 w 223"/>
                <a:gd name="T61" fmla="*/ 219 h 587"/>
                <a:gd name="T62" fmla="*/ 13 w 223"/>
                <a:gd name="T63" fmla="*/ 223 h 587"/>
                <a:gd name="T64" fmla="*/ 22 w 223"/>
                <a:gd name="T65" fmla="*/ 226 h 587"/>
                <a:gd name="T66" fmla="*/ 31 w 223"/>
                <a:gd name="T67" fmla="*/ 229 h 587"/>
                <a:gd name="T68" fmla="*/ 39 w 223"/>
                <a:gd name="T69" fmla="*/ 231 h 587"/>
                <a:gd name="T70" fmla="*/ 50 w 223"/>
                <a:gd name="T71" fmla="*/ 234 h 587"/>
                <a:gd name="T72" fmla="*/ 59 w 223"/>
                <a:gd name="T73" fmla="*/ 237 h 587"/>
                <a:gd name="T74" fmla="*/ 64 w 223"/>
                <a:gd name="T75" fmla="*/ 241 h 587"/>
                <a:gd name="T76" fmla="*/ 67 w 223"/>
                <a:gd name="T77" fmla="*/ 249 h 587"/>
                <a:gd name="T78" fmla="*/ 69 w 223"/>
                <a:gd name="T79" fmla="*/ 274 h 587"/>
                <a:gd name="T80" fmla="*/ 69 w 223"/>
                <a:gd name="T81" fmla="*/ 294 h 587"/>
                <a:gd name="T82" fmla="*/ 112 w 223"/>
                <a:gd name="T83" fmla="*/ 41 h 58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23" h="587">
                  <a:moveTo>
                    <a:pt x="197" y="90"/>
                  </a:moveTo>
                  <a:lnTo>
                    <a:pt x="195" y="90"/>
                  </a:lnTo>
                  <a:lnTo>
                    <a:pt x="190" y="92"/>
                  </a:lnTo>
                  <a:lnTo>
                    <a:pt x="183" y="95"/>
                  </a:lnTo>
                  <a:lnTo>
                    <a:pt x="181" y="95"/>
                  </a:lnTo>
                  <a:lnTo>
                    <a:pt x="181" y="79"/>
                  </a:lnTo>
                  <a:lnTo>
                    <a:pt x="181" y="71"/>
                  </a:lnTo>
                  <a:lnTo>
                    <a:pt x="177" y="51"/>
                  </a:lnTo>
                  <a:lnTo>
                    <a:pt x="169" y="28"/>
                  </a:lnTo>
                  <a:lnTo>
                    <a:pt x="151" y="9"/>
                  </a:lnTo>
                  <a:lnTo>
                    <a:pt x="140" y="3"/>
                  </a:lnTo>
                  <a:lnTo>
                    <a:pt x="126" y="2"/>
                  </a:lnTo>
                  <a:lnTo>
                    <a:pt x="108" y="0"/>
                  </a:lnTo>
                  <a:lnTo>
                    <a:pt x="92" y="0"/>
                  </a:lnTo>
                  <a:lnTo>
                    <a:pt x="73" y="2"/>
                  </a:lnTo>
                  <a:lnTo>
                    <a:pt x="57" y="3"/>
                  </a:lnTo>
                  <a:lnTo>
                    <a:pt x="41" y="7"/>
                  </a:lnTo>
                  <a:lnTo>
                    <a:pt x="27" y="9"/>
                  </a:lnTo>
                  <a:lnTo>
                    <a:pt x="16" y="88"/>
                  </a:lnTo>
                  <a:lnTo>
                    <a:pt x="9" y="168"/>
                  </a:lnTo>
                  <a:lnTo>
                    <a:pt x="4" y="244"/>
                  </a:lnTo>
                  <a:lnTo>
                    <a:pt x="0" y="311"/>
                  </a:lnTo>
                  <a:lnTo>
                    <a:pt x="9" y="313"/>
                  </a:lnTo>
                  <a:lnTo>
                    <a:pt x="20" y="315"/>
                  </a:lnTo>
                  <a:lnTo>
                    <a:pt x="34" y="315"/>
                  </a:lnTo>
                  <a:lnTo>
                    <a:pt x="50" y="309"/>
                  </a:lnTo>
                  <a:lnTo>
                    <a:pt x="59" y="306"/>
                  </a:lnTo>
                  <a:lnTo>
                    <a:pt x="68" y="302"/>
                  </a:lnTo>
                  <a:lnTo>
                    <a:pt x="75" y="300"/>
                  </a:lnTo>
                  <a:lnTo>
                    <a:pt x="84" y="297"/>
                  </a:lnTo>
                  <a:lnTo>
                    <a:pt x="96" y="292"/>
                  </a:lnTo>
                  <a:lnTo>
                    <a:pt x="108" y="286"/>
                  </a:lnTo>
                  <a:lnTo>
                    <a:pt x="119" y="286"/>
                  </a:lnTo>
                  <a:lnTo>
                    <a:pt x="128" y="288"/>
                  </a:lnTo>
                  <a:lnTo>
                    <a:pt x="131" y="290"/>
                  </a:lnTo>
                  <a:lnTo>
                    <a:pt x="135" y="293"/>
                  </a:lnTo>
                  <a:lnTo>
                    <a:pt x="137" y="299"/>
                  </a:lnTo>
                  <a:lnTo>
                    <a:pt x="140" y="304"/>
                  </a:lnTo>
                  <a:lnTo>
                    <a:pt x="140" y="316"/>
                  </a:lnTo>
                  <a:lnTo>
                    <a:pt x="138" y="330"/>
                  </a:lnTo>
                  <a:lnTo>
                    <a:pt x="131" y="346"/>
                  </a:lnTo>
                  <a:lnTo>
                    <a:pt x="121" y="360"/>
                  </a:lnTo>
                  <a:lnTo>
                    <a:pt x="114" y="369"/>
                  </a:lnTo>
                  <a:lnTo>
                    <a:pt x="107" y="376"/>
                  </a:lnTo>
                  <a:lnTo>
                    <a:pt x="98" y="383"/>
                  </a:lnTo>
                  <a:lnTo>
                    <a:pt x="91" y="389"/>
                  </a:lnTo>
                  <a:lnTo>
                    <a:pt x="82" y="394"/>
                  </a:lnTo>
                  <a:lnTo>
                    <a:pt x="73" y="398"/>
                  </a:lnTo>
                  <a:lnTo>
                    <a:pt x="66" y="399"/>
                  </a:lnTo>
                  <a:lnTo>
                    <a:pt x="57" y="399"/>
                  </a:lnTo>
                  <a:lnTo>
                    <a:pt x="48" y="399"/>
                  </a:lnTo>
                  <a:lnTo>
                    <a:pt x="39" y="399"/>
                  </a:lnTo>
                  <a:lnTo>
                    <a:pt x="32" y="399"/>
                  </a:lnTo>
                  <a:lnTo>
                    <a:pt x="23" y="398"/>
                  </a:lnTo>
                  <a:lnTo>
                    <a:pt x="18" y="398"/>
                  </a:lnTo>
                  <a:lnTo>
                    <a:pt x="11" y="398"/>
                  </a:lnTo>
                  <a:lnTo>
                    <a:pt x="6" y="396"/>
                  </a:lnTo>
                  <a:lnTo>
                    <a:pt x="0" y="396"/>
                  </a:lnTo>
                  <a:lnTo>
                    <a:pt x="2" y="410"/>
                  </a:lnTo>
                  <a:lnTo>
                    <a:pt x="4" y="422"/>
                  </a:lnTo>
                  <a:lnTo>
                    <a:pt x="8" y="431"/>
                  </a:lnTo>
                  <a:lnTo>
                    <a:pt x="11" y="437"/>
                  </a:lnTo>
                  <a:lnTo>
                    <a:pt x="18" y="442"/>
                  </a:lnTo>
                  <a:lnTo>
                    <a:pt x="25" y="445"/>
                  </a:lnTo>
                  <a:lnTo>
                    <a:pt x="34" y="449"/>
                  </a:lnTo>
                  <a:lnTo>
                    <a:pt x="43" y="452"/>
                  </a:lnTo>
                  <a:lnTo>
                    <a:pt x="52" y="454"/>
                  </a:lnTo>
                  <a:lnTo>
                    <a:pt x="61" y="458"/>
                  </a:lnTo>
                  <a:lnTo>
                    <a:pt x="69" y="460"/>
                  </a:lnTo>
                  <a:lnTo>
                    <a:pt x="78" y="461"/>
                  </a:lnTo>
                  <a:lnTo>
                    <a:pt x="89" y="463"/>
                  </a:lnTo>
                  <a:lnTo>
                    <a:pt x="100" y="467"/>
                  </a:lnTo>
                  <a:lnTo>
                    <a:pt x="108" y="470"/>
                  </a:lnTo>
                  <a:lnTo>
                    <a:pt x="117" y="474"/>
                  </a:lnTo>
                  <a:lnTo>
                    <a:pt x="123" y="477"/>
                  </a:lnTo>
                  <a:lnTo>
                    <a:pt x="128" y="482"/>
                  </a:lnTo>
                  <a:lnTo>
                    <a:pt x="131" y="490"/>
                  </a:lnTo>
                  <a:lnTo>
                    <a:pt x="133" y="497"/>
                  </a:lnTo>
                  <a:lnTo>
                    <a:pt x="133" y="520"/>
                  </a:lnTo>
                  <a:lnTo>
                    <a:pt x="137" y="548"/>
                  </a:lnTo>
                  <a:lnTo>
                    <a:pt x="138" y="573"/>
                  </a:lnTo>
                  <a:lnTo>
                    <a:pt x="138" y="587"/>
                  </a:lnTo>
                  <a:lnTo>
                    <a:pt x="204" y="585"/>
                  </a:lnTo>
                  <a:lnTo>
                    <a:pt x="223" y="81"/>
                  </a:lnTo>
                  <a:lnTo>
                    <a:pt x="197" y="90"/>
                  </a:lnTo>
                  <a:close/>
                </a:path>
              </a:pathLst>
            </a:custGeom>
            <a:solidFill>
              <a:srgbClr val="E2BF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24" name="Freeform 2071"/>
            <p:cNvSpPr>
              <a:spLocks/>
            </p:cNvSpPr>
            <p:nvPr/>
          </p:nvSpPr>
          <p:spPr bwMode="auto">
            <a:xfrm>
              <a:off x="3950" y="1755"/>
              <a:ext cx="53" cy="111"/>
            </a:xfrm>
            <a:custGeom>
              <a:avLst/>
              <a:gdLst>
                <a:gd name="T0" fmla="*/ 6 w 106"/>
                <a:gd name="T1" fmla="*/ 81 h 223"/>
                <a:gd name="T2" fmla="*/ 13 w 106"/>
                <a:gd name="T3" fmla="*/ 71 h 223"/>
                <a:gd name="T4" fmla="*/ 15 w 106"/>
                <a:gd name="T5" fmla="*/ 63 h 223"/>
                <a:gd name="T6" fmla="*/ 13 w 106"/>
                <a:gd name="T7" fmla="*/ 53 h 223"/>
                <a:gd name="T8" fmla="*/ 11 w 106"/>
                <a:gd name="T9" fmla="*/ 44 h 223"/>
                <a:gd name="T10" fmla="*/ 9 w 106"/>
                <a:gd name="T11" fmla="*/ 39 h 223"/>
                <a:gd name="T12" fmla="*/ 8 w 106"/>
                <a:gd name="T13" fmla="*/ 33 h 223"/>
                <a:gd name="T14" fmla="*/ 7 w 106"/>
                <a:gd name="T15" fmla="*/ 27 h 223"/>
                <a:gd name="T16" fmla="*/ 6 w 106"/>
                <a:gd name="T17" fmla="*/ 21 h 223"/>
                <a:gd name="T18" fmla="*/ 8 w 106"/>
                <a:gd name="T19" fmla="*/ 12 h 223"/>
                <a:gd name="T20" fmla="*/ 13 w 106"/>
                <a:gd name="T21" fmla="*/ 6 h 223"/>
                <a:gd name="T22" fmla="*/ 20 w 106"/>
                <a:gd name="T23" fmla="*/ 2 h 223"/>
                <a:gd name="T24" fmla="*/ 25 w 106"/>
                <a:gd name="T25" fmla="*/ 0 h 223"/>
                <a:gd name="T26" fmla="*/ 31 w 106"/>
                <a:gd name="T27" fmla="*/ 10 h 223"/>
                <a:gd name="T28" fmla="*/ 36 w 106"/>
                <a:gd name="T29" fmla="*/ 18 h 223"/>
                <a:gd name="T30" fmla="*/ 41 w 106"/>
                <a:gd name="T31" fmla="*/ 27 h 223"/>
                <a:gd name="T32" fmla="*/ 45 w 106"/>
                <a:gd name="T33" fmla="*/ 34 h 223"/>
                <a:gd name="T34" fmla="*/ 48 w 106"/>
                <a:gd name="T35" fmla="*/ 40 h 223"/>
                <a:gd name="T36" fmla="*/ 51 w 106"/>
                <a:gd name="T37" fmla="*/ 46 h 223"/>
                <a:gd name="T38" fmla="*/ 52 w 106"/>
                <a:gd name="T39" fmla="*/ 49 h 223"/>
                <a:gd name="T40" fmla="*/ 53 w 106"/>
                <a:gd name="T41" fmla="*/ 52 h 223"/>
                <a:gd name="T42" fmla="*/ 51 w 106"/>
                <a:gd name="T43" fmla="*/ 55 h 223"/>
                <a:gd name="T44" fmla="*/ 48 w 106"/>
                <a:gd name="T45" fmla="*/ 60 h 223"/>
                <a:gd name="T46" fmla="*/ 43 w 106"/>
                <a:gd name="T47" fmla="*/ 66 h 223"/>
                <a:gd name="T48" fmla="*/ 36 w 106"/>
                <a:gd name="T49" fmla="*/ 73 h 223"/>
                <a:gd name="T50" fmla="*/ 29 w 106"/>
                <a:gd name="T51" fmla="*/ 81 h 223"/>
                <a:gd name="T52" fmla="*/ 20 w 106"/>
                <a:gd name="T53" fmla="*/ 91 h 223"/>
                <a:gd name="T54" fmla="*/ 12 w 106"/>
                <a:gd name="T55" fmla="*/ 101 h 223"/>
                <a:gd name="T56" fmla="*/ 1 w 106"/>
                <a:gd name="T57" fmla="*/ 111 h 223"/>
                <a:gd name="T58" fmla="*/ 0 w 106"/>
                <a:gd name="T59" fmla="*/ 104 h 223"/>
                <a:gd name="T60" fmla="*/ 0 w 106"/>
                <a:gd name="T61" fmla="*/ 96 h 223"/>
                <a:gd name="T62" fmla="*/ 2 w 106"/>
                <a:gd name="T63" fmla="*/ 88 h 223"/>
                <a:gd name="T64" fmla="*/ 6 w 106"/>
                <a:gd name="T65" fmla="*/ 81 h 22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06" h="223">
                  <a:moveTo>
                    <a:pt x="12" y="163"/>
                  </a:moveTo>
                  <a:lnTo>
                    <a:pt x="25" y="143"/>
                  </a:lnTo>
                  <a:lnTo>
                    <a:pt x="30" y="126"/>
                  </a:lnTo>
                  <a:lnTo>
                    <a:pt x="26" y="106"/>
                  </a:lnTo>
                  <a:lnTo>
                    <a:pt x="21" y="88"/>
                  </a:lnTo>
                  <a:lnTo>
                    <a:pt x="17" y="78"/>
                  </a:lnTo>
                  <a:lnTo>
                    <a:pt x="16" y="67"/>
                  </a:lnTo>
                  <a:lnTo>
                    <a:pt x="14" y="55"/>
                  </a:lnTo>
                  <a:lnTo>
                    <a:pt x="12" y="43"/>
                  </a:lnTo>
                  <a:lnTo>
                    <a:pt x="16" y="25"/>
                  </a:lnTo>
                  <a:lnTo>
                    <a:pt x="26" y="12"/>
                  </a:lnTo>
                  <a:lnTo>
                    <a:pt x="39" y="4"/>
                  </a:lnTo>
                  <a:lnTo>
                    <a:pt x="49" y="0"/>
                  </a:lnTo>
                  <a:lnTo>
                    <a:pt x="62" y="20"/>
                  </a:lnTo>
                  <a:lnTo>
                    <a:pt x="72" y="37"/>
                  </a:lnTo>
                  <a:lnTo>
                    <a:pt x="81" y="55"/>
                  </a:lnTo>
                  <a:lnTo>
                    <a:pt x="90" y="69"/>
                  </a:lnTo>
                  <a:lnTo>
                    <a:pt x="95" y="81"/>
                  </a:lnTo>
                  <a:lnTo>
                    <a:pt x="101" y="92"/>
                  </a:lnTo>
                  <a:lnTo>
                    <a:pt x="104" y="99"/>
                  </a:lnTo>
                  <a:lnTo>
                    <a:pt x="106" y="104"/>
                  </a:lnTo>
                  <a:lnTo>
                    <a:pt x="102" y="111"/>
                  </a:lnTo>
                  <a:lnTo>
                    <a:pt x="95" y="120"/>
                  </a:lnTo>
                  <a:lnTo>
                    <a:pt x="85" y="133"/>
                  </a:lnTo>
                  <a:lnTo>
                    <a:pt x="72" y="147"/>
                  </a:lnTo>
                  <a:lnTo>
                    <a:pt x="58" y="163"/>
                  </a:lnTo>
                  <a:lnTo>
                    <a:pt x="40" y="182"/>
                  </a:lnTo>
                  <a:lnTo>
                    <a:pt x="23" y="202"/>
                  </a:lnTo>
                  <a:lnTo>
                    <a:pt x="2" y="223"/>
                  </a:lnTo>
                  <a:lnTo>
                    <a:pt x="0" y="209"/>
                  </a:lnTo>
                  <a:lnTo>
                    <a:pt x="0" y="193"/>
                  </a:lnTo>
                  <a:lnTo>
                    <a:pt x="3" y="177"/>
                  </a:lnTo>
                  <a:lnTo>
                    <a:pt x="12" y="163"/>
                  </a:lnTo>
                  <a:close/>
                </a:path>
              </a:pathLst>
            </a:custGeom>
            <a:solidFill>
              <a:srgbClr val="308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25" name="Freeform 2072"/>
            <p:cNvSpPr>
              <a:spLocks/>
            </p:cNvSpPr>
            <p:nvPr/>
          </p:nvSpPr>
          <p:spPr bwMode="auto">
            <a:xfrm>
              <a:off x="3650" y="1546"/>
              <a:ext cx="92" cy="22"/>
            </a:xfrm>
            <a:custGeom>
              <a:avLst/>
              <a:gdLst>
                <a:gd name="T0" fmla="*/ 0 w 184"/>
                <a:gd name="T1" fmla="*/ 3 h 44"/>
                <a:gd name="T2" fmla="*/ 92 w 184"/>
                <a:gd name="T3" fmla="*/ 0 h 44"/>
                <a:gd name="T4" fmla="*/ 92 w 184"/>
                <a:gd name="T5" fmla="*/ 18 h 44"/>
                <a:gd name="T6" fmla="*/ 89 w 184"/>
                <a:gd name="T7" fmla="*/ 17 h 44"/>
                <a:gd name="T8" fmla="*/ 85 w 184"/>
                <a:gd name="T9" fmla="*/ 17 h 44"/>
                <a:gd name="T10" fmla="*/ 82 w 184"/>
                <a:gd name="T11" fmla="*/ 16 h 44"/>
                <a:gd name="T12" fmla="*/ 79 w 184"/>
                <a:gd name="T13" fmla="*/ 16 h 44"/>
                <a:gd name="T14" fmla="*/ 75 w 184"/>
                <a:gd name="T15" fmla="*/ 15 h 44"/>
                <a:gd name="T16" fmla="*/ 72 w 184"/>
                <a:gd name="T17" fmla="*/ 15 h 44"/>
                <a:gd name="T18" fmla="*/ 68 w 184"/>
                <a:gd name="T19" fmla="*/ 15 h 44"/>
                <a:gd name="T20" fmla="*/ 66 w 184"/>
                <a:gd name="T21" fmla="*/ 15 h 44"/>
                <a:gd name="T22" fmla="*/ 58 w 184"/>
                <a:gd name="T23" fmla="*/ 15 h 44"/>
                <a:gd name="T24" fmla="*/ 50 w 184"/>
                <a:gd name="T25" fmla="*/ 15 h 44"/>
                <a:gd name="T26" fmla="*/ 42 w 184"/>
                <a:gd name="T27" fmla="*/ 16 h 44"/>
                <a:gd name="T28" fmla="*/ 34 w 184"/>
                <a:gd name="T29" fmla="*/ 16 h 44"/>
                <a:gd name="T30" fmla="*/ 25 w 184"/>
                <a:gd name="T31" fmla="*/ 18 h 44"/>
                <a:gd name="T32" fmla="*/ 17 w 184"/>
                <a:gd name="T33" fmla="*/ 19 h 44"/>
                <a:gd name="T34" fmla="*/ 8 w 184"/>
                <a:gd name="T35" fmla="*/ 21 h 44"/>
                <a:gd name="T36" fmla="*/ 0 w 184"/>
                <a:gd name="T37" fmla="*/ 22 h 44"/>
                <a:gd name="T38" fmla="*/ 0 w 184"/>
                <a:gd name="T39" fmla="*/ 3 h 4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84" h="44">
                  <a:moveTo>
                    <a:pt x="0" y="5"/>
                  </a:moveTo>
                  <a:lnTo>
                    <a:pt x="184" y="0"/>
                  </a:lnTo>
                  <a:lnTo>
                    <a:pt x="184" y="35"/>
                  </a:lnTo>
                  <a:lnTo>
                    <a:pt x="177" y="34"/>
                  </a:lnTo>
                  <a:lnTo>
                    <a:pt x="170" y="34"/>
                  </a:lnTo>
                  <a:lnTo>
                    <a:pt x="163" y="32"/>
                  </a:lnTo>
                  <a:lnTo>
                    <a:pt x="157" y="32"/>
                  </a:lnTo>
                  <a:lnTo>
                    <a:pt x="150" y="30"/>
                  </a:lnTo>
                  <a:lnTo>
                    <a:pt x="143" y="30"/>
                  </a:lnTo>
                  <a:lnTo>
                    <a:pt x="136" y="30"/>
                  </a:lnTo>
                  <a:lnTo>
                    <a:pt x="131" y="30"/>
                  </a:lnTo>
                  <a:lnTo>
                    <a:pt x="115" y="30"/>
                  </a:lnTo>
                  <a:lnTo>
                    <a:pt x="99" y="30"/>
                  </a:lnTo>
                  <a:lnTo>
                    <a:pt x="83" y="32"/>
                  </a:lnTo>
                  <a:lnTo>
                    <a:pt x="67" y="32"/>
                  </a:lnTo>
                  <a:lnTo>
                    <a:pt x="49" y="35"/>
                  </a:lnTo>
                  <a:lnTo>
                    <a:pt x="34" y="37"/>
                  </a:lnTo>
                  <a:lnTo>
                    <a:pt x="16" y="41"/>
                  </a:lnTo>
                  <a:lnTo>
                    <a:pt x="0" y="44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26" name="Freeform 2073"/>
            <p:cNvSpPr>
              <a:spLocks/>
            </p:cNvSpPr>
            <p:nvPr/>
          </p:nvSpPr>
          <p:spPr bwMode="auto">
            <a:xfrm>
              <a:off x="3571" y="1325"/>
              <a:ext cx="27" cy="8"/>
            </a:xfrm>
            <a:custGeom>
              <a:avLst/>
              <a:gdLst>
                <a:gd name="T0" fmla="*/ 26 w 55"/>
                <a:gd name="T1" fmla="*/ 8 h 16"/>
                <a:gd name="T2" fmla="*/ 22 w 55"/>
                <a:gd name="T3" fmla="*/ 8 h 16"/>
                <a:gd name="T4" fmla="*/ 16 w 55"/>
                <a:gd name="T5" fmla="*/ 7 h 16"/>
                <a:gd name="T6" fmla="*/ 13 w 55"/>
                <a:gd name="T7" fmla="*/ 6 h 16"/>
                <a:gd name="T8" fmla="*/ 9 w 55"/>
                <a:gd name="T9" fmla="*/ 5 h 16"/>
                <a:gd name="T10" fmla="*/ 6 w 55"/>
                <a:gd name="T11" fmla="*/ 5 h 16"/>
                <a:gd name="T12" fmla="*/ 3 w 55"/>
                <a:gd name="T13" fmla="*/ 4 h 16"/>
                <a:gd name="T14" fmla="*/ 1 w 55"/>
                <a:gd name="T15" fmla="*/ 3 h 16"/>
                <a:gd name="T16" fmla="*/ 0 w 55"/>
                <a:gd name="T17" fmla="*/ 2 h 16"/>
                <a:gd name="T18" fmla="*/ 1 w 55"/>
                <a:gd name="T19" fmla="*/ 1 h 16"/>
                <a:gd name="T20" fmla="*/ 4 w 55"/>
                <a:gd name="T21" fmla="*/ 1 h 16"/>
                <a:gd name="T22" fmla="*/ 7 w 55"/>
                <a:gd name="T23" fmla="*/ 0 h 16"/>
                <a:gd name="T24" fmla="*/ 10 w 55"/>
                <a:gd name="T25" fmla="*/ 0 h 16"/>
                <a:gd name="T26" fmla="*/ 15 w 55"/>
                <a:gd name="T27" fmla="*/ 0 h 16"/>
                <a:gd name="T28" fmla="*/ 18 w 55"/>
                <a:gd name="T29" fmla="*/ 0 h 16"/>
                <a:gd name="T30" fmla="*/ 23 w 55"/>
                <a:gd name="T31" fmla="*/ 0 h 16"/>
                <a:gd name="T32" fmla="*/ 27 w 55"/>
                <a:gd name="T33" fmla="*/ 1 h 16"/>
                <a:gd name="T34" fmla="*/ 27 w 55"/>
                <a:gd name="T35" fmla="*/ 3 h 16"/>
                <a:gd name="T36" fmla="*/ 27 w 55"/>
                <a:gd name="T37" fmla="*/ 5 h 16"/>
                <a:gd name="T38" fmla="*/ 26 w 55"/>
                <a:gd name="T39" fmla="*/ 6 h 16"/>
                <a:gd name="T40" fmla="*/ 26 w 55"/>
                <a:gd name="T41" fmla="*/ 8 h 1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55" h="16">
                  <a:moveTo>
                    <a:pt x="53" y="16"/>
                  </a:moveTo>
                  <a:lnTo>
                    <a:pt x="44" y="16"/>
                  </a:lnTo>
                  <a:lnTo>
                    <a:pt x="33" y="14"/>
                  </a:lnTo>
                  <a:lnTo>
                    <a:pt x="26" y="12"/>
                  </a:lnTo>
                  <a:lnTo>
                    <a:pt x="19" y="10"/>
                  </a:lnTo>
                  <a:lnTo>
                    <a:pt x="12" y="9"/>
                  </a:lnTo>
                  <a:lnTo>
                    <a:pt x="7" y="7"/>
                  </a:lnTo>
                  <a:lnTo>
                    <a:pt x="3" y="5"/>
                  </a:lnTo>
                  <a:lnTo>
                    <a:pt x="0" y="3"/>
                  </a:lnTo>
                  <a:lnTo>
                    <a:pt x="3" y="2"/>
                  </a:lnTo>
                  <a:lnTo>
                    <a:pt x="9" y="2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6" y="0"/>
                  </a:lnTo>
                  <a:lnTo>
                    <a:pt x="55" y="2"/>
                  </a:lnTo>
                  <a:lnTo>
                    <a:pt x="55" y="5"/>
                  </a:lnTo>
                  <a:lnTo>
                    <a:pt x="55" y="9"/>
                  </a:lnTo>
                  <a:lnTo>
                    <a:pt x="53" y="12"/>
                  </a:lnTo>
                  <a:lnTo>
                    <a:pt x="53" y="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27" name="Freeform 2074"/>
            <p:cNvSpPr>
              <a:spLocks/>
            </p:cNvSpPr>
            <p:nvPr/>
          </p:nvSpPr>
          <p:spPr bwMode="auto">
            <a:xfrm>
              <a:off x="3650" y="1392"/>
              <a:ext cx="19" cy="37"/>
            </a:xfrm>
            <a:custGeom>
              <a:avLst/>
              <a:gdLst>
                <a:gd name="T0" fmla="*/ 2 w 39"/>
                <a:gd name="T1" fmla="*/ 4 h 75"/>
                <a:gd name="T2" fmla="*/ 6 w 39"/>
                <a:gd name="T3" fmla="*/ 3 h 75"/>
                <a:gd name="T4" fmla="*/ 10 w 39"/>
                <a:gd name="T5" fmla="*/ 1 h 75"/>
                <a:gd name="T6" fmla="*/ 14 w 39"/>
                <a:gd name="T7" fmla="*/ 0 h 75"/>
                <a:gd name="T8" fmla="*/ 17 w 39"/>
                <a:gd name="T9" fmla="*/ 0 h 75"/>
                <a:gd name="T10" fmla="*/ 18 w 39"/>
                <a:gd name="T11" fmla="*/ 1 h 75"/>
                <a:gd name="T12" fmla="*/ 18 w 39"/>
                <a:gd name="T13" fmla="*/ 2 h 75"/>
                <a:gd name="T14" fmla="*/ 18 w 39"/>
                <a:gd name="T15" fmla="*/ 3 h 75"/>
                <a:gd name="T16" fmla="*/ 19 w 39"/>
                <a:gd name="T17" fmla="*/ 3 h 75"/>
                <a:gd name="T18" fmla="*/ 19 w 39"/>
                <a:gd name="T19" fmla="*/ 8 h 75"/>
                <a:gd name="T20" fmla="*/ 18 w 39"/>
                <a:gd name="T21" fmla="*/ 13 h 75"/>
                <a:gd name="T22" fmla="*/ 16 w 39"/>
                <a:gd name="T23" fmla="*/ 19 h 75"/>
                <a:gd name="T24" fmla="*/ 11 w 39"/>
                <a:gd name="T25" fmla="*/ 26 h 75"/>
                <a:gd name="T26" fmla="*/ 9 w 39"/>
                <a:gd name="T27" fmla="*/ 29 h 75"/>
                <a:gd name="T28" fmla="*/ 6 w 39"/>
                <a:gd name="T29" fmla="*/ 32 h 75"/>
                <a:gd name="T30" fmla="*/ 2 w 39"/>
                <a:gd name="T31" fmla="*/ 34 h 75"/>
                <a:gd name="T32" fmla="*/ 0 w 39"/>
                <a:gd name="T33" fmla="*/ 37 h 75"/>
                <a:gd name="T34" fmla="*/ 2 w 39"/>
                <a:gd name="T35" fmla="*/ 4 h 75"/>
                <a:gd name="T36" fmla="*/ 2 w 39"/>
                <a:gd name="T37" fmla="*/ 4 h 7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" h="75">
                  <a:moveTo>
                    <a:pt x="4" y="9"/>
                  </a:moveTo>
                  <a:lnTo>
                    <a:pt x="13" y="6"/>
                  </a:lnTo>
                  <a:lnTo>
                    <a:pt x="21" y="2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6" y="2"/>
                  </a:lnTo>
                  <a:lnTo>
                    <a:pt x="37" y="4"/>
                  </a:lnTo>
                  <a:lnTo>
                    <a:pt x="37" y="6"/>
                  </a:lnTo>
                  <a:lnTo>
                    <a:pt x="39" y="7"/>
                  </a:lnTo>
                  <a:lnTo>
                    <a:pt x="39" y="16"/>
                  </a:lnTo>
                  <a:lnTo>
                    <a:pt x="37" y="27"/>
                  </a:lnTo>
                  <a:lnTo>
                    <a:pt x="32" y="39"/>
                  </a:lnTo>
                  <a:lnTo>
                    <a:pt x="23" y="52"/>
                  </a:lnTo>
                  <a:lnTo>
                    <a:pt x="18" y="59"/>
                  </a:lnTo>
                  <a:lnTo>
                    <a:pt x="13" y="64"/>
                  </a:lnTo>
                  <a:lnTo>
                    <a:pt x="5" y="69"/>
                  </a:lnTo>
                  <a:lnTo>
                    <a:pt x="0" y="75"/>
                  </a:lnTo>
                  <a:lnTo>
                    <a:pt x="4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28" name="Freeform 2075"/>
            <p:cNvSpPr>
              <a:spLocks/>
            </p:cNvSpPr>
            <p:nvPr/>
          </p:nvSpPr>
          <p:spPr bwMode="auto">
            <a:xfrm>
              <a:off x="3627" y="1400"/>
              <a:ext cx="16" cy="34"/>
            </a:xfrm>
            <a:custGeom>
              <a:avLst/>
              <a:gdLst>
                <a:gd name="T0" fmla="*/ 15 w 32"/>
                <a:gd name="T1" fmla="*/ 33 h 69"/>
                <a:gd name="T2" fmla="*/ 13 w 32"/>
                <a:gd name="T3" fmla="*/ 33 h 69"/>
                <a:gd name="T4" fmla="*/ 12 w 32"/>
                <a:gd name="T5" fmla="*/ 33 h 69"/>
                <a:gd name="T6" fmla="*/ 9 w 32"/>
                <a:gd name="T7" fmla="*/ 34 h 69"/>
                <a:gd name="T8" fmla="*/ 7 w 32"/>
                <a:gd name="T9" fmla="*/ 34 h 69"/>
                <a:gd name="T10" fmla="*/ 6 w 32"/>
                <a:gd name="T11" fmla="*/ 34 h 69"/>
                <a:gd name="T12" fmla="*/ 4 w 32"/>
                <a:gd name="T13" fmla="*/ 34 h 69"/>
                <a:gd name="T14" fmla="*/ 2 w 32"/>
                <a:gd name="T15" fmla="*/ 34 h 69"/>
                <a:gd name="T16" fmla="*/ 0 w 32"/>
                <a:gd name="T17" fmla="*/ 33 h 69"/>
                <a:gd name="T18" fmla="*/ 2 w 32"/>
                <a:gd name="T19" fmla="*/ 4 h 69"/>
                <a:gd name="T20" fmla="*/ 3 w 32"/>
                <a:gd name="T21" fmla="*/ 4 h 69"/>
                <a:gd name="T22" fmla="*/ 5 w 32"/>
                <a:gd name="T23" fmla="*/ 4 h 69"/>
                <a:gd name="T24" fmla="*/ 6 w 32"/>
                <a:gd name="T25" fmla="*/ 4 h 69"/>
                <a:gd name="T26" fmla="*/ 6 w 32"/>
                <a:gd name="T27" fmla="*/ 3 h 69"/>
                <a:gd name="T28" fmla="*/ 9 w 32"/>
                <a:gd name="T29" fmla="*/ 3 h 69"/>
                <a:gd name="T30" fmla="*/ 12 w 32"/>
                <a:gd name="T31" fmla="*/ 2 h 69"/>
                <a:gd name="T32" fmla="*/ 14 w 32"/>
                <a:gd name="T33" fmla="*/ 1 h 69"/>
                <a:gd name="T34" fmla="*/ 16 w 32"/>
                <a:gd name="T35" fmla="*/ 0 h 69"/>
                <a:gd name="T36" fmla="*/ 14 w 32"/>
                <a:gd name="T37" fmla="*/ 32 h 69"/>
                <a:gd name="T38" fmla="*/ 15 w 32"/>
                <a:gd name="T39" fmla="*/ 33 h 69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2" h="69">
                  <a:moveTo>
                    <a:pt x="30" y="66"/>
                  </a:moveTo>
                  <a:lnTo>
                    <a:pt x="26" y="67"/>
                  </a:lnTo>
                  <a:lnTo>
                    <a:pt x="23" y="67"/>
                  </a:lnTo>
                  <a:lnTo>
                    <a:pt x="18" y="69"/>
                  </a:lnTo>
                  <a:lnTo>
                    <a:pt x="14" y="69"/>
                  </a:lnTo>
                  <a:lnTo>
                    <a:pt x="11" y="69"/>
                  </a:lnTo>
                  <a:lnTo>
                    <a:pt x="7" y="69"/>
                  </a:lnTo>
                  <a:lnTo>
                    <a:pt x="3" y="69"/>
                  </a:lnTo>
                  <a:lnTo>
                    <a:pt x="0" y="67"/>
                  </a:lnTo>
                  <a:lnTo>
                    <a:pt x="3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11" y="9"/>
                  </a:lnTo>
                  <a:lnTo>
                    <a:pt x="12" y="7"/>
                  </a:lnTo>
                  <a:lnTo>
                    <a:pt x="18" y="6"/>
                  </a:lnTo>
                  <a:lnTo>
                    <a:pt x="23" y="4"/>
                  </a:lnTo>
                  <a:lnTo>
                    <a:pt x="28" y="2"/>
                  </a:lnTo>
                  <a:lnTo>
                    <a:pt x="32" y="0"/>
                  </a:lnTo>
                  <a:lnTo>
                    <a:pt x="28" y="64"/>
                  </a:lnTo>
                  <a:lnTo>
                    <a:pt x="3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29" name="Freeform 2076"/>
            <p:cNvSpPr>
              <a:spLocks/>
            </p:cNvSpPr>
            <p:nvPr/>
          </p:nvSpPr>
          <p:spPr bwMode="auto">
            <a:xfrm>
              <a:off x="3605" y="1405"/>
              <a:ext cx="17" cy="28"/>
            </a:xfrm>
            <a:custGeom>
              <a:avLst/>
              <a:gdLst>
                <a:gd name="T0" fmla="*/ 15 w 33"/>
                <a:gd name="T1" fmla="*/ 28 h 56"/>
                <a:gd name="T2" fmla="*/ 11 w 33"/>
                <a:gd name="T3" fmla="*/ 28 h 56"/>
                <a:gd name="T4" fmla="*/ 7 w 33"/>
                <a:gd name="T5" fmla="*/ 28 h 56"/>
                <a:gd name="T6" fmla="*/ 4 w 33"/>
                <a:gd name="T7" fmla="*/ 28 h 56"/>
                <a:gd name="T8" fmla="*/ 1 w 33"/>
                <a:gd name="T9" fmla="*/ 27 h 56"/>
                <a:gd name="T10" fmla="*/ 0 w 33"/>
                <a:gd name="T11" fmla="*/ 21 h 56"/>
                <a:gd name="T12" fmla="*/ 0 w 33"/>
                <a:gd name="T13" fmla="*/ 14 h 56"/>
                <a:gd name="T14" fmla="*/ 0 w 33"/>
                <a:gd name="T15" fmla="*/ 7 h 56"/>
                <a:gd name="T16" fmla="*/ 0 w 33"/>
                <a:gd name="T17" fmla="*/ 0 h 56"/>
                <a:gd name="T18" fmla="*/ 4 w 33"/>
                <a:gd name="T19" fmla="*/ 1 h 56"/>
                <a:gd name="T20" fmla="*/ 7 w 33"/>
                <a:gd name="T21" fmla="*/ 1 h 56"/>
                <a:gd name="T22" fmla="*/ 12 w 33"/>
                <a:gd name="T23" fmla="*/ 1 h 56"/>
                <a:gd name="T24" fmla="*/ 17 w 33"/>
                <a:gd name="T25" fmla="*/ 1 h 56"/>
                <a:gd name="T26" fmla="*/ 15 w 33"/>
                <a:gd name="T27" fmla="*/ 28 h 5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3" h="56">
                  <a:moveTo>
                    <a:pt x="30" y="56"/>
                  </a:moveTo>
                  <a:lnTo>
                    <a:pt x="21" y="56"/>
                  </a:lnTo>
                  <a:lnTo>
                    <a:pt x="14" y="55"/>
                  </a:lnTo>
                  <a:lnTo>
                    <a:pt x="7" y="55"/>
                  </a:lnTo>
                  <a:lnTo>
                    <a:pt x="1" y="53"/>
                  </a:lnTo>
                  <a:lnTo>
                    <a:pt x="0" y="41"/>
                  </a:lnTo>
                  <a:lnTo>
                    <a:pt x="0" y="28"/>
                  </a:lnTo>
                  <a:lnTo>
                    <a:pt x="0" y="14"/>
                  </a:lnTo>
                  <a:lnTo>
                    <a:pt x="0" y="0"/>
                  </a:lnTo>
                  <a:lnTo>
                    <a:pt x="7" y="2"/>
                  </a:lnTo>
                  <a:lnTo>
                    <a:pt x="14" y="2"/>
                  </a:lnTo>
                  <a:lnTo>
                    <a:pt x="23" y="2"/>
                  </a:lnTo>
                  <a:lnTo>
                    <a:pt x="33" y="2"/>
                  </a:lnTo>
                  <a:lnTo>
                    <a:pt x="30" y="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30" name="Freeform 2077"/>
            <p:cNvSpPr>
              <a:spLocks/>
            </p:cNvSpPr>
            <p:nvPr/>
          </p:nvSpPr>
          <p:spPr bwMode="auto">
            <a:xfrm>
              <a:off x="3602" y="1158"/>
              <a:ext cx="184" cy="178"/>
            </a:xfrm>
            <a:custGeom>
              <a:avLst/>
              <a:gdLst>
                <a:gd name="T0" fmla="*/ 45 w 368"/>
                <a:gd name="T1" fmla="*/ 52 h 355"/>
                <a:gd name="T2" fmla="*/ 46 w 368"/>
                <a:gd name="T3" fmla="*/ 51 h 355"/>
                <a:gd name="T4" fmla="*/ 47 w 368"/>
                <a:gd name="T5" fmla="*/ 50 h 355"/>
                <a:gd name="T6" fmla="*/ 66 w 368"/>
                <a:gd name="T7" fmla="*/ 35 h 355"/>
                <a:gd name="T8" fmla="*/ 92 w 368"/>
                <a:gd name="T9" fmla="*/ 18 h 355"/>
                <a:gd name="T10" fmla="*/ 120 w 368"/>
                <a:gd name="T11" fmla="*/ 4 h 355"/>
                <a:gd name="T12" fmla="*/ 144 w 368"/>
                <a:gd name="T13" fmla="*/ 0 h 355"/>
                <a:gd name="T14" fmla="*/ 152 w 368"/>
                <a:gd name="T15" fmla="*/ 3 h 355"/>
                <a:gd name="T16" fmla="*/ 158 w 368"/>
                <a:gd name="T17" fmla="*/ 9 h 355"/>
                <a:gd name="T18" fmla="*/ 162 w 368"/>
                <a:gd name="T19" fmla="*/ 33 h 355"/>
                <a:gd name="T20" fmla="*/ 150 w 368"/>
                <a:gd name="T21" fmla="*/ 49 h 355"/>
                <a:gd name="T22" fmla="*/ 141 w 368"/>
                <a:gd name="T23" fmla="*/ 62 h 355"/>
                <a:gd name="T24" fmla="*/ 146 w 368"/>
                <a:gd name="T25" fmla="*/ 81 h 355"/>
                <a:gd name="T26" fmla="*/ 154 w 368"/>
                <a:gd name="T27" fmla="*/ 88 h 355"/>
                <a:gd name="T28" fmla="*/ 161 w 368"/>
                <a:gd name="T29" fmla="*/ 92 h 355"/>
                <a:gd name="T30" fmla="*/ 169 w 368"/>
                <a:gd name="T31" fmla="*/ 95 h 355"/>
                <a:gd name="T32" fmla="*/ 175 w 368"/>
                <a:gd name="T33" fmla="*/ 97 h 355"/>
                <a:gd name="T34" fmla="*/ 181 w 368"/>
                <a:gd name="T35" fmla="*/ 98 h 355"/>
                <a:gd name="T36" fmla="*/ 184 w 368"/>
                <a:gd name="T37" fmla="*/ 100 h 355"/>
                <a:gd name="T38" fmla="*/ 184 w 368"/>
                <a:gd name="T39" fmla="*/ 102 h 355"/>
                <a:gd name="T40" fmla="*/ 181 w 368"/>
                <a:gd name="T41" fmla="*/ 108 h 355"/>
                <a:gd name="T42" fmla="*/ 172 w 368"/>
                <a:gd name="T43" fmla="*/ 119 h 355"/>
                <a:gd name="T44" fmla="*/ 159 w 368"/>
                <a:gd name="T45" fmla="*/ 124 h 355"/>
                <a:gd name="T46" fmla="*/ 150 w 368"/>
                <a:gd name="T47" fmla="*/ 127 h 355"/>
                <a:gd name="T48" fmla="*/ 143 w 368"/>
                <a:gd name="T49" fmla="*/ 134 h 355"/>
                <a:gd name="T50" fmla="*/ 142 w 368"/>
                <a:gd name="T51" fmla="*/ 141 h 355"/>
                <a:gd name="T52" fmla="*/ 145 w 368"/>
                <a:gd name="T53" fmla="*/ 147 h 355"/>
                <a:gd name="T54" fmla="*/ 156 w 368"/>
                <a:gd name="T55" fmla="*/ 158 h 355"/>
                <a:gd name="T56" fmla="*/ 167 w 368"/>
                <a:gd name="T57" fmla="*/ 162 h 355"/>
                <a:gd name="T58" fmla="*/ 161 w 368"/>
                <a:gd name="T59" fmla="*/ 165 h 355"/>
                <a:gd name="T60" fmla="*/ 151 w 368"/>
                <a:gd name="T61" fmla="*/ 170 h 355"/>
                <a:gd name="T62" fmla="*/ 140 w 368"/>
                <a:gd name="T63" fmla="*/ 174 h 355"/>
                <a:gd name="T64" fmla="*/ 127 w 368"/>
                <a:gd name="T65" fmla="*/ 178 h 355"/>
                <a:gd name="T66" fmla="*/ 150 w 368"/>
                <a:gd name="T67" fmla="*/ 113 h 355"/>
                <a:gd name="T68" fmla="*/ 106 w 368"/>
                <a:gd name="T69" fmla="*/ 114 h 355"/>
                <a:gd name="T70" fmla="*/ 102 w 368"/>
                <a:gd name="T71" fmla="*/ 96 h 355"/>
                <a:gd name="T72" fmla="*/ 86 w 368"/>
                <a:gd name="T73" fmla="*/ 78 h 355"/>
                <a:gd name="T74" fmla="*/ 68 w 368"/>
                <a:gd name="T75" fmla="*/ 72 h 355"/>
                <a:gd name="T76" fmla="*/ 45 w 368"/>
                <a:gd name="T77" fmla="*/ 72 h 355"/>
                <a:gd name="T78" fmla="*/ 25 w 368"/>
                <a:gd name="T79" fmla="*/ 73 h 355"/>
                <a:gd name="T80" fmla="*/ 12 w 368"/>
                <a:gd name="T81" fmla="*/ 76 h 355"/>
                <a:gd name="T82" fmla="*/ 4 w 368"/>
                <a:gd name="T83" fmla="*/ 74 h 355"/>
                <a:gd name="T84" fmla="*/ 0 w 368"/>
                <a:gd name="T85" fmla="*/ 72 h 355"/>
                <a:gd name="T86" fmla="*/ 0 w 368"/>
                <a:gd name="T87" fmla="*/ 71 h 355"/>
                <a:gd name="T88" fmla="*/ 2 w 368"/>
                <a:gd name="T89" fmla="*/ 68 h 355"/>
                <a:gd name="T90" fmla="*/ 11 w 368"/>
                <a:gd name="T91" fmla="*/ 61 h 355"/>
                <a:gd name="T92" fmla="*/ 22 w 368"/>
                <a:gd name="T93" fmla="*/ 57 h 355"/>
                <a:gd name="T94" fmla="*/ 35 w 368"/>
                <a:gd name="T95" fmla="*/ 54 h 355"/>
                <a:gd name="T96" fmla="*/ 43 w 368"/>
                <a:gd name="T97" fmla="*/ 52 h 35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368" h="355">
                  <a:moveTo>
                    <a:pt x="86" y="104"/>
                  </a:moveTo>
                  <a:lnTo>
                    <a:pt x="90" y="104"/>
                  </a:lnTo>
                  <a:lnTo>
                    <a:pt x="92" y="102"/>
                  </a:lnTo>
                  <a:lnTo>
                    <a:pt x="93" y="100"/>
                  </a:lnTo>
                  <a:lnTo>
                    <a:pt x="109" y="86"/>
                  </a:lnTo>
                  <a:lnTo>
                    <a:pt x="131" y="70"/>
                  </a:lnTo>
                  <a:lnTo>
                    <a:pt x="155" y="53"/>
                  </a:lnTo>
                  <a:lnTo>
                    <a:pt x="184" y="35"/>
                  </a:lnTo>
                  <a:lnTo>
                    <a:pt x="212" y="19"/>
                  </a:lnTo>
                  <a:lnTo>
                    <a:pt x="240" y="7"/>
                  </a:lnTo>
                  <a:lnTo>
                    <a:pt x="265" y="0"/>
                  </a:lnTo>
                  <a:lnTo>
                    <a:pt x="288" y="0"/>
                  </a:lnTo>
                  <a:lnTo>
                    <a:pt x="297" y="1"/>
                  </a:lnTo>
                  <a:lnTo>
                    <a:pt x="304" y="5"/>
                  </a:lnTo>
                  <a:lnTo>
                    <a:pt x="309" y="10"/>
                  </a:lnTo>
                  <a:lnTo>
                    <a:pt x="315" y="17"/>
                  </a:lnTo>
                  <a:lnTo>
                    <a:pt x="325" y="44"/>
                  </a:lnTo>
                  <a:lnTo>
                    <a:pt x="323" y="65"/>
                  </a:lnTo>
                  <a:lnTo>
                    <a:pt x="313" y="81"/>
                  </a:lnTo>
                  <a:lnTo>
                    <a:pt x="300" y="97"/>
                  </a:lnTo>
                  <a:lnTo>
                    <a:pt x="290" y="109"/>
                  </a:lnTo>
                  <a:lnTo>
                    <a:pt x="281" y="123"/>
                  </a:lnTo>
                  <a:lnTo>
                    <a:pt x="279" y="143"/>
                  </a:lnTo>
                  <a:lnTo>
                    <a:pt x="292" y="162"/>
                  </a:lnTo>
                  <a:lnTo>
                    <a:pt x="299" y="169"/>
                  </a:lnTo>
                  <a:lnTo>
                    <a:pt x="308" y="175"/>
                  </a:lnTo>
                  <a:lnTo>
                    <a:pt x="315" y="180"/>
                  </a:lnTo>
                  <a:lnTo>
                    <a:pt x="322" y="183"/>
                  </a:lnTo>
                  <a:lnTo>
                    <a:pt x="331" y="187"/>
                  </a:lnTo>
                  <a:lnTo>
                    <a:pt x="338" y="189"/>
                  </a:lnTo>
                  <a:lnTo>
                    <a:pt x="343" y="192"/>
                  </a:lnTo>
                  <a:lnTo>
                    <a:pt x="350" y="194"/>
                  </a:lnTo>
                  <a:lnTo>
                    <a:pt x="355" y="196"/>
                  </a:lnTo>
                  <a:lnTo>
                    <a:pt x="361" y="196"/>
                  </a:lnTo>
                  <a:lnTo>
                    <a:pt x="366" y="198"/>
                  </a:lnTo>
                  <a:lnTo>
                    <a:pt x="368" y="199"/>
                  </a:lnTo>
                  <a:lnTo>
                    <a:pt x="368" y="203"/>
                  </a:lnTo>
                  <a:lnTo>
                    <a:pt x="366" y="208"/>
                  </a:lnTo>
                  <a:lnTo>
                    <a:pt x="362" y="215"/>
                  </a:lnTo>
                  <a:lnTo>
                    <a:pt x="354" y="228"/>
                  </a:lnTo>
                  <a:lnTo>
                    <a:pt x="343" y="237"/>
                  </a:lnTo>
                  <a:lnTo>
                    <a:pt x="331" y="242"/>
                  </a:lnTo>
                  <a:lnTo>
                    <a:pt x="318" y="247"/>
                  </a:lnTo>
                  <a:lnTo>
                    <a:pt x="308" y="251"/>
                  </a:lnTo>
                  <a:lnTo>
                    <a:pt x="299" y="254"/>
                  </a:lnTo>
                  <a:lnTo>
                    <a:pt x="292" y="260"/>
                  </a:lnTo>
                  <a:lnTo>
                    <a:pt x="286" y="268"/>
                  </a:lnTo>
                  <a:lnTo>
                    <a:pt x="284" y="274"/>
                  </a:lnTo>
                  <a:lnTo>
                    <a:pt x="284" y="281"/>
                  </a:lnTo>
                  <a:lnTo>
                    <a:pt x="286" y="286"/>
                  </a:lnTo>
                  <a:lnTo>
                    <a:pt x="290" y="293"/>
                  </a:lnTo>
                  <a:lnTo>
                    <a:pt x="299" y="307"/>
                  </a:lnTo>
                  <a:lnTo>
                    <a:pt x="311" y="316"/>
                  </a:lnTo>
                  <a:lnTo>
                    <a:pt x="323" y="321"/>
                  </a:lnTo>
                  <a:lnTo>
                    <a:pt x="334" y="323"/>
                  </a:lnTo>
                  <a:lnTo>
                    <a:pt x="329" y="327"/>
                  </a:lnTo>
                  <a:lnTo>
                    <a:pt x="322" y="330"/>
                  </a:lnTo>
                  <a:lnTo>
                    <a:pt x="313" y="336"/>
                  </a:lnTo>
                  <a:lnTo>
                    <a:pt x="302" y="339"/>
                  </a:lnTo>
                  <a:lnTo>
                    <a:pt x="292" y="343"/>
                  </a:lnTo>
                  <a:lnTo>
                    <a:pt x="279" y="348"/>
                  </a:lnTo>
                  <a:lnTo>
                    <a:pt x="265" y="351"/>
                  </a:lnTo>
                  <a:lnTo>
                    <a:pt x="253" y="355"/>
                  </a:lnTo>
                  <a:lnTo>
                    <a:pt x="256" y="240"/>
                  </a:lnTo>
                  <a:lnTo>
                    <a:pt x="299" y="226"/>
                  </a:lnTo>
                  <a:lnTo>
                    <a:pt x="290" y="203"/>
                  </a:lnTo>
                  <a:lnTo>
                    <a:pt x="212" y="228"/>
                  </a:lnTo>
                  <a:lnTo>
                    <a:pt x="208" y="210"/>
                  </a:lnTo>
                  <a:lnTo>
                    <a:pt x="203" y="191"/>
                  </a:lnTo>
                  <a:lnTo>
                    <a:pt x="191" y="171"/>
                  </a:lnTo>
                  <a:lnTo>
                    <a:pt x="171" y="155"/>
                  </a:lnTo>
                  <a:lnTo>
                    <a:pt x="155" y="148"/>
                  </a:lnTo>
                  <a:lnTo>
                    <a:pt x="136" y="143"/>
                  </a:lnTo>
                  <a:lnTo>
                    <a:pt x="113" y="141"/>
                  </a:lnTo>
                  <a:lnTo>
                    <a:pt x="90" y="143"/>
                  </a:lnTo>
                  <a:lnTo>
                    <a:pt x="69" y="145"/>
                  </a:lnTo>
                  <a:lnTo>
                    <a:pt x="49" y="146"/>
                  </a:lnTo>
                  <a:lnTo>
                    <a:pt x="33" y="150"/>
                  </a:lnTo>
                  <a:lnTo>
                    <a:pt x="23" y="152"/>
                  </a:lnTo>
                  <a:lnTo>
                    <a:pt x="14" y="150"/>
                  </a:lnTo>
                  <a:lnTo>
                    <a:pt x="7" y="148"/>
                  </a:lnTo>
                  <a:lnTo>
                    <a:pt x="1" y="146"/>
                  </a:lnTo>
                  <a:lnTo>
                    <a:pt x="0" y="143"/>
                  </a:lnTo>
                  <a:lnTo>
                    <a:pt x="0" y="141"/>
                  </a:lnTo>
                  <a:lnTo>
                    <a:pt x="1" y="138"/>
                  </a:lnTo>
                  <a:lnTo>
                    <a:pt x="3" y="136"/>
                  </a:lnTo>
                  <a:lnTo>
                    <a:pt x="10" y="129"/>
                  </a:lnTo>
                  <a:lnTo>
                    <a:pt x="21" y="122"/>
                  </a:lnTo>
                  <a:lnTo>
                    <a:pt x="31" y="116"/>
                  </a:lnTo>
                  <a:lnTo>
                    <a:pt x="44" y="113"/>
                  </a:lnTo>
                  <a:lnTo>
                    <a:pt x="56" y="109"/>
                  </a:lnTo>
                  <a:lnTo>
                    <a:pt x="69" y="107"/>
                  </a:lnTo>
                  <a:lnTo>
                    <a:pt x="77" y="106"/>
                  </a:lnTo>
                  <a:lnTo>
                    <a:pt x="86" y="1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31" name="Freeform 2078"/>
            <p:cNvSpPr>
              <a:spLocks/>
            </p:cNvSpPr>
            <p:nvPr/>
          </p:nvSpPr>
          <p:spPr bwMode="auto">
            <a:xfrm>
              <a:off x="3187" y="1201"/>
              <a:ext cx="103" cy="145"/>
            </a:xfrm>
            <a:custGeom>
              <a:avLst/>
              <a:gdLst>
                <a:gd name="T0" fmla="*/ 59 w 205"/>
                <a:gd name="T1" fmla="*/ 145 h 290"/>
                <a:gd name="T2" fmla="*/ 59 w 205"/>
                <a:gd name="T3" fmla="*/ 145 h 290"/>
                <a:gd name="T4" fmla="*/ 59 w 205"/>
                <a:gd name="T5" fmla="*/ 145 h 290"/>
                <a:gd name="T6" fmla="*/ 59 w 205"/>
                <a:gd name="T7" fmla="*/ 145 h 290"/>
                <a:gd name="T8" fmla="*/ 58 w 205"/>
                <a:gd name="T9" fmla="*/ 145 h 290"/>
                <a:gd name="T10" fmla="*/ 55 w 205"/>
                <a:gd name="T11" fmla="*/ 144 h 290"/>
                <a:gd name="T12" fmla="*/ 51 w 205"/>
                <a:gd name="T13" fmla="*/ 141 h 290"/>
                <a:gd name="T14" fmla="*/ 44 w 205"/>
                <a:gd name="T15" fmla="*/ 137 h 290"/>
                <a:gd name="T16" fmla="*/ 39 w 205"/>
                <a:gd name="T17" fmla="*/ 130 h 290"/>
                <a:gd name="T18" fmla="*/ 38 w 205"/>
                <a:gd name="T19" fmla="*/ 122 h 290"/>
                <a:gd name="T20" fmla="*/ 38 w 205"/>
                <a:gd name="T21" fmla="*/ 116 h 290"/>
                <a:gd name="T22" fmla="*/ 39 w 205"/>
                <a:gd name="T23" fmla="*/ 114 h 290"/>
                <a:gd name="T24" fmla="*/ 37 w 205"/>
                <a:gd name="T25" fmla="*/ 114 h 290"/>
                <a:gd name="T26" fmla="*/ 44 w 205"/>
                <a:gd name="T27" fmla="*/ 91 h 290"/>
                <a:gd name="T28" fmla="*/ 59 w 205"/>
                <a:gd name="T29" fmla="*/ 96 h 290"/>
                <a:gd name="T30" fmla="*/ 63 w 205"/>
                <a:gd name="T31" fmla="*/ 84 h 290"/>
                <a:gd name="T32" fmla="*/ 0 w 205"/>
                <a:gd name="T33" fmla="*/ 59 h 290"/>
                <a:gd name="T34" fmla="*/ 17 w 205"/>
                <a:gd name="T35" fmla="*/ 0 h 290"/>
                <a:gd name="T36" fmla="*/ 30 w 205"/>
                <a:gd name="T37" fmla="*/ 4 h 290"/>
                <a:gd name="T38" fmla="*/ 44 w 205"/>
                <a:gd name="T39" fmla="*/ 8 h 290"/>
                <a:gd name="T40" fmla="*/ 57 w 205"/>
                <a:gd name="T41" fmla="*/ 13 h 290"/>
                <a:gd name="T42" fmla="*/ 70 w 205"/>
                <a:gd name="T43" fmla="*/ 18 h 290"/>
                <a:gd name="T44" fmla="*/ 82 w 205"/>
                <a:gd name="T45" fmla="*/ 23 h 290"/>
                <a:gd name="T46" fmla="*/ 90 w 205"/>
                <a:gd name="T47" fmla="*/ 29 h 290"/>
                <a:gd name="T48" fmla="*/ 97 w 205"/>
                <a:gd name="T49" fmla="*/ 34 h 290"/>
                <a:gd name="T50" fmla="*/ 101 w 205"/>
                <a:gd name="T51" fmla="*/ 39 h 290"/>
                <a:gd name="T52" fmla="*/ 103 w 205"/>
                <a:gd name="T53" fmla="*/ 59 h 290"/>
                <a:gd name="T54" fmla="*/ 101 w 205"/>
                <a:gd name="T55" fmla="*/ 85 h 290"/>
                <a:gd name="T56" fmla="*/ 97 w 205"/>
                <a:gd name="T57" fmla="*/ 113 h 290"/>
                <a:gd name="T58" fmla="*/ 94 w 205"/>
                <a:gd name="T59" fmla="*/ 134 h 290"/>
                <a:gd name="T60" fmla="*/ 59 w 205"/>
                <a:gd name="T61" fmla="*/ 145 h 29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05" h="290">
                  <a:moveTo>
                    <a:pt x="118" y="290"/>
                  </a:moveTo>
                  <a:lnTo>
                    <a:pt x="117" y="290"/>
                  </a:lnTo>
                  <a:lnTo>
                    <a:pt x="115" y="290"/>
                  </a:lnTo>
                  <a:lnTo>
                    <a:pt x="110" y="287"/>
                  </a:lnTo>
                  <a:lnTo>
                    <a:pt x="101" y="282"/>
                  </a:lnTo>
                  <a:lnTo>
                    <a:pt x="88" y="273"/>
                  </a:lnTo>
                  <a:lnTo>
                    <a:pt x="78" y="259"/>
                  </a:lnTo>
                  <a:lnTo>
                    <a:pt x="76" y="244"/>
                  </a:lnTo>
                  <a:lnTo>
                    <a:pt x="76" y="232"/>
                  </a:lnTo>
                  <a:lnTo>
                    <a:pt x="78" y="227"/>
                  </a:lnTo>
                  <a:lnTo>
                    <a:pt x="74" y="227"/>
                  </a:lnTo>
                  <a:lnTo>
                    <a:pt x="87" y="181"/>
                  </a:lnTo>
                  <a:lnTo>
                    <a:pt x="117" y="191"/>
                  </a:lnTo>
                  <a:lnTo>
                    <a:pt x="125" y="168"/>
                  </a:lnTo>
                  <a:lnTo>
                    <a:pt x="0" y="117"/>
                  </a:lnTo>
                  <a:lnTo>
                    <a:pt x="33" y="0"/>
                  </a:lnTo>
                  <a:lnTo>
                    <a:pt x="60" y="8"/>
                  </a:lnTo>
                  <a:lnTo>
                    <a:pt x="87" y="16"/>
                  </a:lnTo>
                  <a:lnTo>
                    <a:pt x="113" y="25"/>
                  </a:lnTo>
                  <a:lnTo>
                    <a:pt x="140" y="36"/>
                  </a:lnTo>
                  <a:lnTo>
                    <a:pt x="163" y="46"/>
                  </a:lnTo>
                  <a:lnTo>
                    <a:pt x="180" y="57"/>
                  </a:lnTo>
                  <a:lnTo>
                    <a:pt x="194" y="68"/>
                  </a:lnTo>
                  <a:lnTo>
                    <a:pt x="202" y="78"/>
                  </a:lnTo>
                  <a:lnTo>
                    <a:pt x="205" y="117"/>
                  </a:lnTo>
                  <a:lnTo>
                    <a:pt x="202" y="170"/>
                  </a:lnTo>
                  <a:lnTo>
                    <a:pt x="194" y="225"/>
                  </a:lnTo>
                  <a:lnTo>
                    <a:pt x="187" y="267"/>
                  </a:lnTo>
                  <a:lnTo>
                    <a:pt x="118" y="290"/>
                  </a:lnTo>
                  <a:close/>
                </a:path>
              </a:pathLst>
            </a:custGeom>
            <a:solidFill>
              <a:srgbClr val="E2BF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32" name="Freeform 2079"/>
            <p:cNvSpPr>
              <a:spLocks/>
            </p:cNvSpPr>
            <p:nvPr/>
          </p:nvSpPr>
          <p:spPr bwMode="auto">
            <a:xfrm>
              <a:off x="3023" y="1140"/>
              <a:ext cx="206" cy="275"/>
            </a:xfrm>
            <a:custGeom>
              <a:avLst/>
              <a:gdLst>
                <a:gd name="T0" fmla="*/ 160 w 412"/>
                <a:gd name="T1" fmla="*/ 275 h 550"/>
                <a:gd name="T2" fmla="*/ 0 w 412"/>
                <a:gd name="T3" fmla="*/ 231 h 550"/>
                <a:gd name="T4" fmla="*/ 64 w 412"/>
                <a:gd name="T5" fmla="*/ 0 h 550"/>
                <a:gd name="T6" fmla="*/ 183 w 412"/>
                <a:gd name="T7" fmla="*/ 33 h 550"/>
                <a:gd name="T8" fmla="*/ 206 w 412"/>
                <a:gd name="T9" fmla="*/ 56 h 550"/>
                <a:gd name="T10" fmla="*/ 202 w 412"/>
                <a:gd name="T11" fmla="*/ 54 h 550"/>
                <a:gd name="T12" fmla="*/ 196 w 412"/>
                <a:gd name="T13" fmla="*/ 54 h 550"/>
                <a:gd name="T14" fmla="*/ 193 w 412"/>
                <a:gd name="T15" fmla="*/ 52 h 550"/>
                <a:gd name="T16" fmla="*/ 188 w 412"/>
                <a:gd name="T17" fmla="*/ 51 h 550"/>
                <a:gd name="T18" fmla="*/ 185 w 412"/>
                <a:gd name="T19" fmla="*/ 50 h 550"/>
                <a:gd name="T20" fmla="*/ 182 w 412"/>
                <a:gd name="T21" fmla="*/ 49 h 550"/>
                <a:gd name="T22" fmla="*/ 180 w 412"/>
                <a:gd name="T23" fmla="*/ 48 h 550"/>
                <a:gd name="T24" fmla="*/ 177 w 412"/>
                <a:gd name="T25" fmla="*/ 47 h 550"/>
                <a:gd name="T26" fmla="*/ 172 w 412"/>
                <a:gd name="T27" fmla="*/ 46 h 550"/>
                <a:gd name="T28" fmla="*/ 170 w 412"/>
                <a:gd name="T29" fmla="*/ 52 h 550"/>
                <a:gd name="T30" fmla="*/ 150 w 412"/>
                <a:gd name="T31" fmla="*/ 122 h 550"/>
                <a:gd name="T32" fmla="*/ 149 w 412"/>
                <a:gd name="T33" fmla="*/ 127 h 550"/>
                <a:gd name="T34" fmla="*/ 154 w 412"/>
                <a:gd name="T35" fmla="*/ 129 h 550"/>
                <a:gd name="T36" fmla="*/ 196 w 412"/>
                <a:gd name="T37" fmla="*/ 146 h 550"/>
                <a:gd name="T38" fmla="*/ 160 w 412"/>
                <a:gd name="T39" fmla="*/ 275 h 55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412" h="550">
                  <a:moveTo>
                    <a:pt x="320" y="550"/>
                  </a:moveTo>
                  <a:lnTo>
                    <a:pt x="0" y="462"/>
                  </a:lnTo>
                  <a:lnTo>
                    <a:pt x="127" y="0"/>
                  </a:lnTo>
                  <a:lnTo>
                    <a:pt x="366" y="66"/>
                  </a:lnTo>
                  <a:lnTo>
                    <a:pt x="412" y="112"/>
                  </a:lnTo>
                  <a:lnTo>
                    <a:pt x="403" y="108"/>
                  </a:lnTo>
                  <a:lnTo>
                    <a:pt x="392" y="107"/>
                  </a:lnTo>
                  <a:lnTo>
                    <a:pt x="385" y="103"/>
                  </a:lnTo>
                  <a:lnTo>
                    <a:pt x="376" y="101"/>
                  </a:lnTo>
                  <a:lnTo>
                    <a:pt x="369" y="99"/>
                  </a:lnTo>
                  <a:lnTo>
                    <a:pt x="364" y="98"/>
                  </a:lnTo>
                  <a:lnTo>
                    <a:pt x="359" y="96"/>
                  </a:lnTo>
                  <a:lnTo>
                    <a:pt x="353" y="94"/>
                  </a:lnTo>
                  <a:lnTo>
                    <a:pt x="343" y="92"/>
                  </a:lnTo>
                  <a:lnTo>
                    <a:pt x="339" y="103"/>
                  </a:lnTo>
                  <a:lnTo>
                    <a:pt x="300" y="243"/>
                  </a:lnTo>
                  <a:lnTo>
                    <a:pt x="297" y="253"/>
                  </a:lnTo>
                  <a:lnTo>
                    <a:pt x="307" y="257"/>
                  </a:lnTo>
                  <a:lnTo>
                    <a:pt x="391" y="292"/>
                  </a:lnTo>
                  <a:lnTo>
                    <a:pt x="320" y="550"/>
                  </a:lnTo>
                  <a:close/>
                </a:path>
              </a:pathLst>
            </a:custGeom>
            <a:solidFill>
              <a:srgbClr val="FF5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33" name="Freeform 2080"/>
            <p:cNvSpPr>
              <a:spLocks/>
            </p:cNvSpPr>
            <p:nvPr/>
          </p:nvSpPr>
          <p:spPr bwMode="auto">
            <a:xfrm>
              <a:off x="3233" y="1181"/>
              <a:ext cx="19" cy="14"/>
            </a:xfrm>
            <a:custGeom>
              <a:avLst/>
              <a:gdLst>
                <a:gd name="T0" fmla="*/ 14 w 37"/>
                <a:gd name="T1" fmla="*/ 14 h 28"/>
                <a:gd name="T2" fmla="*/ 0 w 37"/>
                <a:gd name="T3" fmla="*/ 0 h 28"/>
                <a:gd name="T4" fmla="*/ 5 w 37"/>
                <a:gd name="T5" fmla="*/ 2 h 28"/>
                <a:gd name="T6" fmla="*/ 10 w 37"/>
                <a:gd name="T7" fmla="*/ 3 h 28"/>
                <a:gd name="T8" fmla="*/ 14 w 37"/>
                <a:gd name="T9" fmla="*/ 4 h 28"/>
                <a:gd name="T10" fmla="*/ 19 w 37"/>
                <a:gd name="T11" fmla="*/ 6 h 28"/>
                <a:gd name="T12" fmla="*/ 14 w 37"/>
                <a:gd name="T13" fmla="*/ 14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" h="28">
                  <a:moveTo>
                    <a:pt x="28" y="28"/>
                  </a:moveTo>
                  <a:lnTo>
                    <a:pt x="0" y="0"/>
                  </a:lnTo>
                  <a:lnTo>
                    <a:pt x="9" y="3"/>
                  </a:lnTo>
                  <a:lnTo>
                    <a:pt x="19" y="5"/>
                  </a:lnTo>
                  <a:lnTo>
                    <a:pt x="28" y="8"/>
                  </a:lnTo>
                  <a:lnTo>
                    <a:pt x="37" y="12"/>
                  </a:lnTo>
                  <a:lnTo>
                    <a:pt x="28" y="28"/>
                  </a:lnTo>
                  <a:close/>
                </a:path>
              </a:pathLst>
            </a:custGeom>
            <a:solidFill>
              <a:srgbClr val="FF5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34" name="Freeform 2081"/>
            <p:cNvSpPr>
              <a:spLocks/>
            </p:cNvSpPr>
            <p:nvPr/>
          </p:nvSpPr>
          <p:spPr bwMode="auto">
            <a:xfrm>
              <a:off x="3290" y="1521"/>
              <a:ext cx="61" cy="88"/>
            </a:xfrm>
            <a:custGeom>
              <a:avLst/>
              <a:gdLst>
                <a:gd name="T0" fmla="*/ 49 w 124"/>
                <a:gd name="T1" fmla="*/ 88 h 176"/>
                <a:gd name="T2" fmla="*/ 42 w 124"/>
                <a:gd name="T3" fmla="*/ 80 h 176"/>
                <a:gd name="T4" fmla="*/ 35 w 124"/>
                <a:gd name="T5" fmla="*/ 70 h 176"/>
                <a:gd name="T6" fmla="*/ 29 w 124"/>
                <a:gd name="T7" fmla="*/ 62 h 176"/>
                <a:gd name="T8" fmla="*/ 23 w 124"/>
                <a:gd name="T9" fmla="*/ 53 h 176"/>
                <a:gd name="T10" fmla="*/ 17 w 124"/>
                <a:gd name="T11" fmla="*/ 45 h 176"/>
                <a:gd name="T12" fmla="*/ 13 w 124"/>
                <a:gd name="T13" fmla="*/ 38 h 176"/>
                <a:gd name="T14" fmla="*/ 10 w 124"/>
                <a:gd name="T15" fmla="*/ 31 h 176"/>
                <a:gd name="T16" fmla="*/ 7 w 124"/>
                <a:gd name="T17" fmla="*/ 25 h 176"/>
                <a:gd name="T18" fmla="*/ 5 w 124"/>
                <a:gd name="T19" fmla="*/ 19 h 176"/>
                <a:gd name="T20" fmla="*/ 3 w 124"/>
                <a:gd name="T21" fmla="*/ 14 h 176"/>
                <a:gd name="T22" fmla="*/ 2 w 124"/>
                <a:gd name="T23" fmla="*/ 9 h 176"/>
                <a:gd name="T24" fmla="*/ 0 w 124"/>
                <a:gd name="T25" fmla="*/ 3 h 176"/>
                <a:gd name="T26" fmla="*/ 2 w 124"/>
                <a:gd name="T27" fmla="*/ 2 h 176"/>
                <a:gd name="T28" fmla="*/ 7 w 124"/>
                <a:gd name="T29" fmla="*/ 0 h 176"/>
                <a:gd name="T30" fmla="*/ 11 w 124"/>
                <a:gd name="T31" fmla="*/ 0 h 176"/>
                <a:gd name="T32" fmla="*/ 16 w 124"/>
                <a:gd name="T33" fmla="*/ 0 h 176"/>
                <a:gd name="T34" fmla="*/ 21 w 124"/>
                <a:gd name="T35" fmla="*/ 1 h 176"/>
                <a:gd name="T36" fmla="*/ 26 w 124"/>
                <a:gd name="T37" fmla="*/ 4 h 176"/>
                <a:gd name="T38" fmla="*/ 31 w 124"/>
                <a:gd name="T39" fmla="*/ 7 h 176"/>
                <a:gd name="T40" fmla="*/ 36 w 124"/>
                <a:gd name="T41" fmla="*/ 12 h 176"/>
                <a:gd name="T42" fmla="*/ 44 w 124"/>
                <a:gd name="T43" fmla="*/ 22 h 176"/>
                <a:gd name="T44" fmla="*/ 49 w 124"/>
                <a:gd name="T45" fmla="*/ 31 h 176"/>
                <a:gd name="T46" fmla="*/ 53 w 124"/>
                <a:gd name="T47" fmla="*/ 40 h 176"/>
                <a:gd name="T48" fmla="*/ 58 w 124"/>
                <a:gd name="T49" fmla="*/ 48 h 176"/>
                <a:gd name="T50" fmla="*/ 59 w 124"/>
                <a:gd name="T51" fmla="*/ 56 h 176"/>
                <a:gd name="T52" fmla="*/ 61 w 124"/>
                <a:gd name="T53" fmla="*/ 63 h 176"/>
                <a:gd name="T54" fmla="*/ 61 w 124"/>
                <a:gd name="T55" fmla="*/ 69 h 176"/>
                <a:gd name="T56" fmla="*/ 59 w 124"/>
                <a:gd name="T57" fmla="*/ 74 h 176"/>
                <a:gd name="T58" fmla="*/ 57 w 124"/>
                <a:gd name="T59" fmla="*/ 80 h 176"/>
                <a:gd name="T60" fmla="*/ 53 w 124"/>
                <a:gd name="T61" fmla="*/ 85 h 176"/>
                <a:gd name="T62" fmla="*/ 51 w 124"/>
                <a:gd name="T63" fmla="*/ 88 h 176"/>
                <a:gd name="T64" fmla="*/ 49 w 124"/>
                <a:gd name="T65" fmla="*/ 88 h 17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4" h="176">
                  <a:moveTo>
                    <a:pt x="99" y="176"/>
                  </a:moveTo>
                  <a:lnTo>
                    <a:pt x="85" y="159"/>
                  </a:lnTo>
                  <a:lnTo>
                    <a:pt x="71" y="139"/>
                  </a:lnTo>
                  <a:lnTo>
                    <a:pt x="58" y="123"/>
                  </a:lnTo>
                  <a:lnTo>
                    <a:pt x="46" y="106"/>
                  </a:lnTo>
                  <a:lnTo>
                    <a:pt x="35" y="90"/>
                  </a:lnTo>
                  <a:lnTo>
                    <a:pt x="27" y="76"/>
                  </a:lnTo>
                  <a:lnTo>
                    <a:pt x="20" y="61"/>
                  </a:lnTo>
                  <a:lnTo>
                    <a:pt x="14" y="49"/>
                  </a:lnTo>
                  <a:lnTo>
                    <a:pt x="11" y="38"/>
                  </a:lnTo>
                  <a:lnTo>
                    <a:pt x="7" y="28"/>
                  </a:lnTo>
                  <a:lnTo>
                    <a:pt x="4" y="17"/>
                  </a:lnTo>
                  <a:lnTo>
                    <a:pt x="0" y="5"/>
                  </a:lnTo>
                  <a:lnTo>
                    <a:pt x="5" y="3"/>
                  </a:lnTo>
                  <a:lnTo>
                    <a:pt x="14" y="0"/>
                  </a:lnTo>
                  <a:lnTo>
                    <a:pt x="23" y="0"/>
                  </a:lnTo>
                  <a:lnTo>
                    <a:pt x="32" y="0"/>
                  </a:lnTo>
                  <a:lnTo>
                    <a:pt x="43" y="1"/>
                  </a:lnTo>
                  <a:lnTo>
                    <a:pt x="53" y="7"/>
                  </a:lnTo>
                  <a:lnTo>
                    <a:pt x="64" y="14"/>
                  </a:lnTo>
                  <a:lnTo>
                    <a:pt x="74" y="24"/>
                  </a:lnTo>
                  <a:lnTo>
                    <a:pt x="89" y="44"/>
                  </a:lnTo>
                  <a:lnTo>
                    <a:pt x="99" y="61"/>
                  </a:lnTo>
                  <a:lnTo>
                    <a:pt x="108" y="79"/>
                  </a:lnTo>
                  <a:lnTo>
                    <a:pt x="117" y="95"/>
                  </a:lnTo>
                  <a:lnTo>
                    <a:pt x="120" y="111"/>
                  </a:lnTo>
                  <a:lnTo>
                    <a:pt x="124" y="125"/>
                  </a:lnTo>
                  <a:lnTo>
                    <a:pt x="124" y="137"/>
                  </a:lnTo>
                  <a:lnTo>
                    <a:pt x="120" y="148"/>
                  </a:lnTo>
                  <a:lnTo>
                    <a:pt x="115" y="160"/>
                  </a:lnTo>
                  <a:lnTo>
                    <a:pt x="108" y="169"/>
                  </a:lnTo>
                  <a:lnTo>
                    <a:pt x="103" y="175"/>
                  </a:lnTo>
                  <a:lnTo>
                    <a:pt x="99" y="176"/>
                  </a:lnTo>
                  <a:close/>
                </a:path>
              </a:pathLst>
            </a:custGeom>
            <a:solidFill>
              <a:srgbClr val="308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35" name="Freeform 2082"/>
            <p:cNvSpPr>
              <a:spLocks/>
            </p:cNvSpPr>
            <p:nvPr/>
          </p:nvSpPr>
          <p:spPr bwMode="auto">
            <a:xfrm>
              <a:off x="3255" y="1347"/>
              <a:ext cx="714" cy="811"/>
            </a:xfrm>
            <a:custGeom>
              <a:avLst/>
              <a:gdLst>
                <a:gd name="T0" fmla="*/ 195 w 1428"/>
                <a:gd name="T1" fmla="*/ 384 h 1621"/>
                <a:gd name="T2" fmla="*/ 145 w 1428"/>
                <a:gd name="T3" fmla="*/ 332 h 1621"/>
                <a:gd name="T4" fmla="*/ 96 w 1428"/>
                <a:gd name="T5" fmla="*/ 269 h 1621"/>
                <a:gd name="T6" fmla="*/ 108 w 1428"/>
                <a:gd name="T7" fmla="*/ 245 h 1621"/>
                <a:gd name="T8" fmla="*/ 101 w 1428"/>
                <a:gd name="T9" fmla="*/ 211 h 1621"/>
                <a:gd name="T10" fmla="*/ 75 w 1428"/>
                <a:gd name="T11" fmla="*/ 172 h 1621"/>
                <a:gd name="T12" fmla="*/ 49 w 1428"/>
                <a:gd name="T13" fmla="*/ 160 h 1621"/>
                <a:gd name="T14" fmla="*/ 26 w 1428"/>
                <a:gd name="T15" fmla="*/ 143 h 1621"/>
                <a:gd name="T16" fmla="*/ 8 w 1428"/>
                <a:gd name="T17" fmla="*/ 52 h 1621"/>
                <a:gd name="T18" fmla="*/ 26 w 1428"/>
                <a:gd name="T19" fmla="*/ 0 h 1621"/>
                <a:gd name="T20" fmla="*/ 49 w 1428"/>
                <a:gd name="T21" fmla="*/ 77 h 1621"/>
                <a:gd name="T22" fmla="*/ 88 w 1428"/>
                <a:gd name="T23" fmla="*/ 153 h 1621"/>
                <a:gd name="T24" fmla="*/ 125 w 1428"/>
                <a:gd name="T25" fmla="*/ 178 h 1621"/>
                <a:gd name="T26" fmla="*/ 176 w 1428"/>
                <a:gd name="T27" fmla="*/ 204 h 1621"/>
                <a:gd name="T28" fmla="*/ 223 w 1428"/>
                <a:gd name="T29" fmla="*/ 227 h 1621"/>
                <a:gd name="T30" fmla="*/ 246 w 1428"/>
                <a:gd name="T31" fmla="*/ 237 h 1621"/>
                <a:gd name="T32" fmla="*/ 257 w 1428"/>
                <a:gd name="T33" fmla="*/ 235 h 1621"/>
                <a:gd name="T34" fmla="*/ 272 w 1428"/>
                <a:gd name="T35" fmla="*/ 231 h 1621"/>
                <a:gd name="T36" fmla="*/ 288 w 1428"/>
                <a:gd name="T37" fmla="*/ 241 h 1621"/>
                <a:gd name="T38" fmla="*/ 303 w 1428"/>
                <a:gd name="T39" fmla="*/ 257 h 1621"/>
                <a:gd name="T40" fmla="*/ 313 w 1428"/>
                <a:gd name="T41" fmla="*/ 262 h 1621"/>
                <a:gd name="T42" fmla="*/ 328 w 1428"/>
                <a:gd name="T43" fmla="*/ 256 h 1621"/>
                <a:gd name="T44" fmla="*/ 365 w 1428"/>
                <a:gd name="T45" fmla="*/ 242 h 1621"/>
                <a:gd name="T46" fmla="*/ 413 w 1428"/>
                <a:gd name="T47" fmla="*/ 230 h 1621"/>
                <a:gd name="T48" fmla="*/ 460 w 1428"/>
                <a:gd name="T49" fmla="*/ 226 h 1621"/>
                <a:gd name="T50" fmla="*/ 509 w 1428"/>
                <a:gd name="T51" fmla="*/ 233 h 1621"/>
                <a:gd name="T52" fmla="*/ 559 w 1428"/>
                <a:gd name="T53" fmla="*/ 244 h 1621"/>
                <a:gd name="T54" fmla="*/ 598 w 1428"/>
                <a:gd name="T55" fmla="*/ 257 h 1621"/>
                <a:gd name="T56" fmla="*/ 614 w 1428"/>
                <a:gd name="T57" fmla="*/ 262 h 1621"/>
                <a:gd name="T58" fmla="*/ 632 w 1428"/>
                <a:gd name="T59" fmla="*/ 259 h 1621"/>
                <a:gd name="T60" fmla="*/ 646 w 1428"/>
                <a:gd name="T61" fmla="*/ 280 h 1621"/>
                <a:gd name="T62" fmla="*/ 647 w 1428"/>
                <a:gd name="T63" fmla="*/ 292 h 1621"/>
                <a:gd name="T64" fmla="*/ 657 w 1428"/>
                <a:gd name="T65" fmla="*/ 306 h 1621"/>
                <a:gd name="T66" fmla="*/ 691 w 1428"/>
                <a:gd name="T67" fmla="*/ 360 h 1621"/>
                <a:gd name="T68" fmla="*/ 705 w 1428"/>
                <a:gd name="T69" fmla="*/ 401 h 1621"/>
                <a:gd name="T70" fmla="*/ 690 w 1428"/>
                <a:gd name="T71" fmla="*/ 437 h 1621"/>
                <a:gd name="T72" fmla="*/ 697 w 1428"/>
                <a:gd name="T73" fmla="*/ 463 h 1621"/>
                <a:gd name="T74" fmla="*/ 685 w 1428"/>
                <a:gd name="T75" fmla="*/ 494 h 1621"/>
                <a:gd name="T76" fmla="*/ 682 w 1428"/>
                <a:gd name="T77" fmla="*/ 534 h 1621"/>
                <a:gd name="T78" fmla="*/ 665 w 1428"/>
                <a:gd name="T79" fmla="*/ 551 h 1621"/>
                <a:gd name="T80" fmla="*/ 645 w 1428"/>
                <a:gd name="T81" fmla="*/ 498 h 1621"/>
                <a:gd name="T82" fmla="*/ 620 w 1428"/>
                <a:gd name="T83" fmla="*/ 364 h 1621"/>
                <a:gd name="T84" fmla="*/ 642 w 1428"/>
                <a:gd name="T85" fmla="*/ 594 h 1621"/>
                <a:gd name="T86" fmla="*/ 643 w 1428"/>
                <a:gd name="T87" fmla="*/ 615 h 1621"/>
                <a:gd name="T88" fmla="*/ 639 w 1428"/>
                <a:gd name="T89" fmla="*/ 721 h 1621"/>
                <a:gd name="T90" fmla="*/ 625 w 1428"/>
                <a:gd name="T91" fmla="*/ 791 h 1621"/>
                <a:gd name="T92" fmla="*/ 601 w 1428"/>
                <a:gd name="T93" fmla="*/ 798 h 1621"/>
                <a:gd name="T94" fmla="*/ 562 w 1428"/>
                <a:gd name="T95" fmla="*/ 805 h 1621"/>
                <a:gd name="T96" fmla="*/ 509 w 1428"/>
                <a:gd name="T97" fmla="*/ 809 h 1621"/>
                <a:gd name="T98" fmla="*/ 442 w 1428"/>
                <a:gd name="T99" fmla="*/ 811 h 1621"/>
                <a:gd name="T100" fmla="*/ 369 w 1428"/>
                <a:gd name="T101" fmla="*/ 808 h 1621"/>
                <a:gd name="T102" fmla="*/ 306 w 1428"/>
                <a:gd name="T103" fmla="*/ 805 h 1621"/>
                <a:gd name="T104" fmla="*/ 259 w 1428"/>
                <a:gd name="T105" fmla="*/ 800 h 1621"/>
                <a:gd name="T106" fmla="*/ 199 w 1428"/>
                <a:gd name="T107" fmla="*/ 390 h 162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428" h="1621">
                  <a:moveTo>
                    <a:pt x="398" y="780"/>
                  </a:moveTo>
                  <a:lnTo>
                    <a:pt x="398" y="776"/>
                  </a:lnTo>
                  <a:lnTo>
                    <a:pt x="395" y="773"/>
                  </a:lnTo>
                  <a:lnTo>
                    <a:pt x="389" y="767"/>
                  </a:lnTo>
                  <a:lnTo>
                    <a:pt x="373" y="751"/>
                  </a:lnTo>
                  <a:lnTo>
                    <a:pt x="352" y="728"/>
                  </a:lnTo>
                  <a:lnTo>
                    <a:pt x="324" y="698"/>
                  </a:lnTo>
                  <a:lnTo>
                    <a:pt x="290" y="663"/>
                  </a:lnTo>
                  <a:lnTo>
                    <a:pt x="255" y="624"/>
                  </a:lnTo>
                  <a:lnTo>
                    <a:pt x="219" y="583"/>
                  </a:lnTo>
                  <a:lnTo>
                    <a:pt x="184" y="543"/>
                  </a:lnTo>
                  <a:lnTo>
                    <a:pt x="191" y="537"/>
                  </a:lnTo>
                  <a:lnTo>
                    <a:pt x="198" y="529"/>
                  </a:lnTo>
                  <a:lnTo>
                    <a:pt x="205" y="518"/>
                  </a:lnTo>
                  <a:lnTo>
                    <a:pt x="212" y="504"/>
                  </a:lnTo>
                  <a:lnTo>
                    <a:pt x="216" y="490"/>
                  </a:lnTo>
                  <a:lnTo>
                    <a:pt x="218" y="474"/>
                  </a:lnTo>
                  <a:lnTo>
                    <a:pt x="216" y="458"/>
                  </a:lnTo>
                  <a:lnTo>
                    <a:pt x="211" y="440"/>
                  </a:lnTo>
                  <a:lnTo>
                    <a:pt x="202" y="421"/>
                  </a:lnTo>
                  <a:lnTo>
                    <a:pt x="191" y="400"/>
                  </a:lnTo>
                  <a:lnTo>
                    <a:pt x="179" y="380"/>
                  </a:lnTo>
                  <a:lnTo>
                    <a:pt x="163" y="357"/>
                  </a:lnTo>
                  <a:lnTo>
                    <a:pt x="150" y="343"/>
                  </a:lnTo>
                  <a:lnTo>
                    <a:pt x="136" y="332"/>
                  </a:lnTo>
                  <a:lnTo>
                    <a:pt x="124" y="325"/>
                  </a:lnTo>
                  <a:lnTo>
                    <a:pt x="110" y="322"/>
                  </a:lnTo>
                  <a:lnTo>
                    <a:pt x="97" y="320"/>
                  </a:lnTo>
                  <a:lnTo>
                    <a:pt x="85" y="322"/>
                  </a:lnTo>
                  <a:lnTo>
                    <a:pt x="73" y="324"/>
                  </a:lnTo>
                  <a:lnTo>
                    <a:pt x="62" y="327"/>
                  </a:lnTo>
                  <a:lnTo>
                    <a:pt x="51" y="285"/>
                  </a:lnTo>
                  <a:lnTo>
                    <a:pt x="41" y="239"/>
                  </a:lnTo>
                  <a:lnTo>
                    <a:pt x="32" y="191"/>
                  </a:lnTo>
                  <a:lnTo>
                    <a:pt x="23" y="147"/>
                  </a:lnTo>
                  <a:lnTo>
                    <a:pt x="16" y="104"/>
                  </a:lnTo>
                  <a:lnTo>
                    <a:pt x="9" y="67"/>
                  </a:lnTo>
                  <a:lnTo>
                    <a:pt x="4" y="37"/>
                  </a:lnTo>
                  <a:lnTo>
                    <a:pt x="0" y="16"/>
                  </a:lnTo>
                  <a:lnTo>
                    <a:pt x="51" y="0"/>
                  </a:lnTo>
                  <a:lnTo>
                    <a:pt x="58" y="26"/>
                  </a:lnTo>
                  <a:lnTo>
                    <a:pt x="69" y="64"/>
                  </a:lnTo>
                  <a:lnTo>
                    <a:pt x="81" y="106"/>
                  </a:lnTo>
                  <a:lnTo>
                    <a:pt x="97" y="154"/>
                  </a:lnTo>
                  <a:lnTo>
                    <a:pt x="115" y="200"/>
                  </a:lnTo>
                  <a:lnTo>
                    <a:pt x="135" y="244"/>
                  </a:lnTo>
                  <a:lnTo>
                    <a:pt x="154" y="279"/>
                  </a:lnTo>
                  <a:lnTo>
                    <a:pt x="175" y="306"/>
                  </a:lnTo>
                  <a:lnTo>
                    <a:pt x="189" y="316"/>
                  </a:lnTo>
                  <a:lnTo>
                    <a:pt x="205" y="329"/>
                  </a:lnTo>
                  <a:lnTo>
                    <a:pt x="227" y="341"/>
                  </a:lnTo>
                  <a:lnTo>
                    <a:pt x="250" y="355"/>
                  </a:lnTo>
                  <a:lnTo>
                    <a:pt x="274" y="370"/>
                  </a:lnTo>
                  <a:lnTo>
                    <a:pt x="299" y="382"/>
                  </a:lnTo>
                  <a:lnTo>
                    <a:pt x="326" y="396"/>
                  </a:lnTo>
                  <a:lnTo>
                    <a:pt x="352" y="408"/>
                  </a:lnTo>
                  <a:lnTo>
                    <a:pt x="379" y="421"/>
                  </a:lnTo>
                  <a:lnTo>
                    <a:pt x="403" y="433"/>
                  </a:lnTo>
                  <a:lnTo>
                    <a:pt x="426" y="444"/>
                  </a:lnTo>
                  <a:lnTo>
                    <a:pt x="446" y="453"/>
                  </a:lnTo>
                  <a:lnTo>
                    <a:pt x="464" y="461"/>
                  </a:lnTo>
                  <a:lnTo>
                    <a:pt x="478" y="467"/>
                  </a:lnTo>
                  <a:lnTo>
                    <a:pt x="487" y="472"/>
                  </a:lnTo>
                  <a:lnTo>
                    <a:pt x="492" y="474"/>
                  </a:lnTo>
                  <a:lnTo>
                    <a:pt x="497" y="476"/>
                  </a:lnTo>
                  <a:lnTo>
                    <a:pt x="503" y="474"/>
                  </a:lnTo>
                  <a:lnTo>
                    <a:pt x="506" y="472"/>
                  </a:lnTo>
                  <a:lnTo>
                    <a:pt x="513" y="469"/>
                  </a:lnTo>
                  <a:lnTo>
                    <a:pt x="520" y="467"/>
                  </a:lnTo>
                  <a:lnTo>
                    <a:pt x="527" y="463"/>
                  </a:lnTo>
                  <a:lnTo>
                    <a:pt x="536" y="461"/>
                  </a:lnTo>
                  <a:lnTo>
                    <a:pt x="543" y="461"/>
                  </a:lnTo>
                  <a:lnTo>
                    <a:pt x="550" y="463"/>
                  </a:lnTo>
                  <a:lnTo>
                    <a:pt x="557" y="467"/>
                  </a:lnTo>
                  <a:lnTo>
                    <a:pt x="566" y="474"/>
                  </a:lnTo>
                  <a:lnTo>
                    <a:pt x="575" y="481"/>
                  </a:lnTo>
                  <a:lnTo>
                    <a:pt x="584" y="490"/>
                  </a:lnTo>
                  <a:lnTo>
                    <a:pt x="593" y="499"/>
                  </a:lnTo>
                  <a:lnTo>
                    <a:pt x="600" y="507"/>
                  </a:lnTo>
                  <a:lnTo>
                    <a:pt x="605" y="514"/>
                  </a:lnTo>
                  <a:lnTo>
                    <a:pt x="609" y="518"/>
                  </a:lnTo>
                  <a:lnTo>
                    <a:pt x="610" y="520"/>
                  </a:lnTo>
                  <a:lnTo>
                    <a:pt x="616" y="527"/>
                  </a:lnTo>
                  <a:lnTo>
                    <a:pt x="625" y="523"/>
                  </a:lnTo>
                  <a:lnTo>
                    <a:pt x="626" y="522"/>
                  </a:lnTo>
                  <a:lnTo>
                    <a:pt x="633" y="520"/>
                  </a:lnTo>
                  <a:lnTo>
                    <a:pt x="642" y="516"/>
                  </a:lnTo>
                  <a:lnTo>
                    <a:pt x="655" y="511"/>
                  </a:lnTo>
                  <a:lnTo>
                    <a:pt x="671" y="504"/>
                  </a:lnTo>
                  <a:lnTo>
                    <a:pt x="688" y="499"/>
                  </a:lnTo>
                  <a:lnTo>
                    <a:pt x="708" y="492"/>
                  </a:lnTo>
                  <a:lnTo>
                    <a:pt x="729" y="484"/>
                  </a:lnTo>
                  <a:lnTo>
                    <a:pt x="752" y="477"/>
                  </a:lnTo>
                  <a:lnTo>
                    <a:pt x="775" y="470"/>
                  </a:lnTo>
                  <a:lnTo>
                    <a:pt x="800" y="465"/>
                  </a:lnTo>
                  <a:lnTo>
                    <a:pt x="825" y="460"/>
                  </a:lnTo>
                  <a:lnTo>
                    <a:pt x="849" y="454"/>
                  </a:lnTo>
                  <a:lnTo>
                    <a:pt x="874" y="453"/>
                  </a:lnTo>
                  <a:lnTo>
                    <a:pt x="897" y="451"/>
                  </a:lnTo>
                  <a:lnTo>
                    <a:pt x="920" y="451"/>
                  </a:lnTo>
                  <a:lnTo>
                    <a:pt x="943" y="453"/>
                  </a:lnTo>
                  <a:lnTo>
                    <a:pt x="968" y="456"/>
                  </a:lnTo>
                  <a:lnTo>
                    <a:pt x="993" y="460"/>
                  </a:lnTo>
                  <a:lnTo>
                    <a:pt x="1017" y="465"/>
                  </a:lnTo>
                  <a:lnTo>
                    <a:pt x="1044" y="470"/>
                  </a:lnTo>
                  <a:lnTo>
                    <a:pt x="1069" y="476"/>
                  </a:lnTo>
                  <a:lnTo>
                    <a:pt x="1094" y="483"/>
                  </a:lnTo>
                  <a:lnTo>
                    <a:pt x="1118" y="488"/>
                  </a:lnTo>
                  <a:lnTo>
                    <a:pt x="1140" y="495"/>
                  </a:lnTo>
                  <a:lnTo>
                    <a:pt x="1161" y="500"/>
                  </a:lnTo>
                  <a:lnTo>
                    <a:pt x="1180" y="507"/>
                  </a:lnTo>
                  <a:lnTo>
                    <a:pt x="1196" y="513"/>
                  </a:lnTo>
                  <a:lnTo>
                    <a:pt x="1209" y="516"/>
                  </a:lnTo>
                  <a:lnTo>
                    <a:pt x="1219" y="520"/>
                  </a:lnTo>
                  <a:lnTo>
                    <a:pt x="1226" y="522"/>
                  </a:lnTo>
                  <a:lnTo>
                    <a:pt x="1228" y="523"/>
                  </a:lnTo>
                  <a:lnTo>
                    <a:pt x="1232" y="525"/>
                  </a:lnTo>
                  <a:lnTo>
                    <a:pt x="1237" y="523"/>
                  </a:lnTo>
                  <a:lnTo>
                    <a:pt x="1249" y="520"/>
                  </a:lnTo>
                  <a:lnTo>
                    <a:pt x="1263" y="518"/>
                  </a:lnTo>
                  <a:lnTo>
                    <a:pt x="1276" y="518"/>
                  </a:lnTo>
                  <a:lnTo>
                    <a:pt x="1283" y="523"/>
                  </a:lnTo>
                  <a:lnTo>
                    <a:pt x="1288" y="541"/>
                  </a:lnTo>
                  <a:lnTo>
                    <a:pt x="1292" y="559"/>
                  </a:lnTo>
                  <a:lnTo>
                    <a:pt x="1293" y="573"/>
                  </a:lnTo>
                  <a:lnTo>
                    <a:pt x="1293" y="578"/>
                  </a:lnTo>
                  <a:lnTo>
                    <a:pt x="1293" y="583"/>
                  </a:lnTo>
                  <a:lnTo>
                    <a:pt x="1295" y="583"/>
                  </a:lnTo>
                  <a:lnTo>
                    <a:pt x="1295" y="585"/>
                  </a:lnTo>
                  <a:lnTo>
                    <a:pt x="1313" y="612"/>
                  </a:lnTo>
                  <a:lnTo>
                    <a:pt x="1331" y="638"/>
                  </a:lnTo>
                  <a:lnTo>
                    <a:pt x="1348" y="667"/>
                  </a:lnTo>
                  <a:lnTo>
                    <a:pt x="1366" y="693"/>
                  </a:lnTo>
                  <a:lnTo>
                    <a:pt x="1382" y="720"/>
                  </a:lnTo>
                  <a:lnTo>
                    <a:pt x="1398" y="744"/>
                  </a:lnTo>
                  <a:lnTo>
                    <a:pt x="1414" y="769"/>
                  </a:lnTo>
                  <a:lnTo>
                    <a:pt x="1428" y="792"/>
                  </a:lnTo>
                  <a:lnTo>
                    <a:pt x="1410" y="801"/>
                  </a:lnTo>
                  <a:lnTo>
                    <a:pt x="1396" y="815"/>
                  </a:lnTo>
                  <a:lnTo>
                    <a:pt x="1384" y="833"/>
                  </a:lnTo>
                  <a:lnTo>
                    <a:pt x="1380" y="858"/>
                  </a:lnTo>
                  <a:lnTo>
                    <a:pt x="1380" y="873"/>
                  </a:lnTo>
                  <a:lnTo>
                    <a:pt x="1382" y="886"/>
                  </a:lnTo>
                  <a:lnTo>
                    <a:pt x="1385" y="898"/>
                  </a:lnTo>
                  <a:lnTo>
                    <a:pt x="1389" y="909"/>
                  </a:lnTo>
                  <a:lnTo>
                    <a:pt x="1394" y="925"/>
                  </a:lnTo>
                  <a:lnTo>
                    <a:pt x="1396" y="939"/>
                  </a:lnTo>
                  <a:lnTo>
                    <a:pt x="1393" y="949"/>
                  </a:lnTo>
                  <a:lnTo>
                    <a:pt x="1385" y="962"/>
                  </a:lnTo>
                  <a:lnTo>
                    <a:pt x="1370" y="988"/>
                  </a:lnTo>
                  <a:lnTo>
                    <a:pt x="1366" y="1017"/>
                  </a:lnTo>
                  <a:lnTo>
                    <a:pt x="1368" y="1041"/>
                  </a:lnTo>
                  <a:lnTo>
                    <a:pt x="1373" y="1059"/>
                  </a:lnTo>
                  <a:lnTo>
                    <a:pt x="1364" y="1068"/>
                  </a:lnTo>
                  <a:lnTo>
                    <a:pt x="1355" y="1077"/>
                  </a:lnTo>
                  <a:lnTo>
                    <a:pt x="1347" y="1086"/>
                  </a:lnTo>
                  <a:lnTo>
                    <a:pt x="1338" y="1093"/>
                  </a:lnTo>
                  <a:lnTo>
                    <a:pt x="1329" y="1102"/>
                  </a:lnTo>
                  <a:lnTo>
                    <a:pt x="1320" y="1110"/>
                  </a:lnTo>
                  <a:lnTo>
                    <a:pt x="1311" y="1119"/>
                  </a:lnTo>
                  <a:lnTo>
                    <a:pt x="1302" y="1128"/>
                  </a:lnTo>
                  <a:lnTo>
                    <a:pt x="1290" y="995"/>
                  </a:lnTo>
                  <a:lnTo>
                    <a:pt x="1278" y="865"/>
                  </a:lnTo>
                  <a:lnTo>
                    <a:pt x="1267" y="766"/>
                  </a:lnTo>
                  <a:lnTo>
                    <a:pt x="1263" y="725"/>
                  </a:lnTo>
                  <a:lnTo>
                    <a:pt x="1239" y="728"/>
                  </a:lnTo>
                  <a:lnTo>
                    <a:pt x="1244" y="778"/>
                  </a:lnTo>
                  <a:lnTo>
                    <a:pt x="1256" y="896"/>
                  </a:lnTo>
                  <a:lnTo>
                    <a:pt x="1270" y="1047"/>
                  </a:lnTo>
                  <a:lnTo>
                    <a:pt x="1283" y="1188"/>
                  </a:lnTo>
                  <a:lnTo>
                    <a:pt x="1279" y="1193"/>
                  </a:lnTo>
                  <a:lnTo>
                    <a:pt x="1285" y="1199"/>
                  </a:lnTo>
                  <a:lnTo>
                    <a:pt x="1285" y="1215"/>
                  </a:lnTo>
                  <a:lnTo>
                    <a:pt x="1286" y="1229"/>
                  </a:lnTo>
                  <a:lnTo>
                    <a:pt x="1286" y="1241"/>
                  </a:lnTo>
                  <a:lnTo>
                    <a:pt x="1288" y="1254"/>
                  </a:lnTo>
                  <a:lnTo>
                    <a:pt x="1286" y="1346"/>
                  </a:lnTo>
                  <a:lnTo>
                    <a:pt x="1278" y="1441"/>
                  </a:lnTo>
                  <a:lnTo>
                    <a:pt x="1267" y="1524"/>
                  </a:lnTo>
                  <a:lnTo>
                    <a:pt x="1258" y="1577"/>
                  </a:lnTo>
                  <a:lnTo>
                    <a:pt x="1256" y="1581"/>
                  </a:lnTo>
                  <a:lnTo>
                    <a:pt x="1249" y="1582"/>
                  </a:lnTo>
                  <a:lnTo>
                    <a:pt x="1240" y="1586"/>
                  </a:lnTo>
                  <a:lnTo>
                    <a:pt x="1230" y="1588"/>
                  </a:lnTo>
                  <a:lnTo>
                    <a:pt x="1217" y="1591"/>
                  </a:lnTo>
                  <a:lnTo>
                    <a:pt x="1201" y="1595"/>
                  </a:lnTo>
                  <a:lnTo>
                    <a:pt x="1186" y="1598"/>
                  </a:lnTo>
                  <a:lnTo>
                    <a:pt x="1166" y="1602"/>
                  </a:lnTo>
                  <a:lnTo>
                    <a:pt x="1147" y="1605"/>
                  </a:lnTo>
                  <a:lnTo>
                    <a:pt x="1124" y="1609"/>
                  </a:lnTo>
                  <a:lnTo>
                    <a:pt x="1101" y="1611"/>
                  </a:lnTo>
                  <a:lnTo>
                    <a:pt x="1074" y="1614"/>
                  </a:lnTo>
                  <a:lnTo>
                    <a:pt x="1048" y="1616"/>
                  </a:lnTo>
                  <a:lnTo>
                    <a:pt x="1017" y="1618"/>
                  </a:lnTo>
                  <a:lnTo>
                    <a:pt x="987" y="1620"/>
                  </a:lnTo>
                  <a:lnTo>
                    <a:pt x="954" y="1621"/>
                  </a:lnTo>
                  <a:lnTo>
                    <a:pt x="920" y="1621"/>
                  </a:lnTo>
                  <a:lnTo>
                    <a:pt x="883" y="1621"/>
                  </a:lnTo>
                  <a:lnTo>
                    <a:pt x="846" y="1621"/>
                  </a:lnTo>
                  <a:lnTo>
                    <a:pt x="809" y="1620"/>
                  </a:lnTo>
                  <a:lnTo>
                    <a:pt x="773" y="1618"/>
                  </a:lnTo>
                  <a:lnTo>
                    <a:pt x="738" y="1616"/>
                  </a:lnTo>
                  <a:lnTo>
                    <a:pt x="704" y="1614"/>
                  </a:lnTo>
                  <a:lnTo>
                    <a:pt x="672" y="1613"/>
                  </a:lnTo>
                  <a:lnTo>
                    <a:pt x="641" y="1611"/>
                  </a:lnTo>
                  <a:lnTo>
                    <a:pt x="612" y="1609"/>
                  </a:lnTo>
                  <a:lnTo>
                    <a:pt x="586" y="1607"/>
                  </a:lnTo>
                  <a:lnTo>
                    <a:pt x="561" y="1605"/>
                  </a:lnTo>
                  <a:lnTo>
                    <a:pt x="538" y="1602"/>
                  </a:lnTo>
                  <a:lnTo>
                    <a:pt x="518" y="1600"/>
                  </a:lnTo>
                  <a:lnTo>
                    <a:pt x="501" y="1598"/>
                  </a:lnTo>
                  <a:lnTo>
                    <a:pt x="488" y="1598"/>
                  </a:lnTo>
                  <a:lnTo>
                    <a:pt x="478" y="1597"/>
                  </a:lnTo>
                  <a:lnTo>
                    <a:pt x="398" y="780"/>
                  </a:lnTo>
                  <a:close/>
                </a:path>
              </a:pathLst>
            </a:custGeom>
            <a:solidFill>
              <a:srgbClr val="21D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36" name="Freeform 2083"/>
            <p:cNvSpPr>
              <a:spLocks/>
            </p:cNvSpPr>
            <p:nvPr/>
          </p:nvSpPr>
          <p:spPr bwMode="auto">
            <a:xfrm>
              <a:off x="3581" y="2158"/>
              <a:ext cx="271" cy="387"/>
            </a:xfrm>
            <a:custGeom>
              <a:avLst/>
              <a:gdLst>
                <a:gd name="T0" fmla="*/ 248 w 543"/>
                <a:gd name="T1" fmla="*/ 71 h 773"/>
                <a:gd name="T2" fmla="*/ 234 w 543"/>
                <a:gd name="T3" fmla="*/ 114 h 773"/>
                <a:gd name="T4" fmla="*/ 220 w 543"/>
                <a:gd name="T5" fmla="*/ 210 h 773"/>
                <a:gd name="T6" fmla="*/ 221 w 543"/>
                <a:gd name="T7" fmla="*/ 345 h 773"/>
                <a:gd name="T8" fmla="*/ 208 w 543"/>
                <a:gd name="T9" fmla="*/ 387 h 773"/>
                <a:gd name="T10" fmla="*/ 201 w 543"/>
                <a:gd name="T11" fmla="*/ 371 h 773"/>
                <a:gd name="T12" fmla="*/ 188 w 543"/>
                <a:gd name="T13" fmla="*/ 341 h 773"/>
                <a:gd name="T14" fmla="*/ 173 w 543"/>
                <a:gd name="T15" fmla="*/ 301 h 773"/>
                <a:gd name="T16" fmla="*/ 159 w 543"/>
                <a:gd name="T17" fmla="*/ 251 h 773"/>
                <a:gd name="T18" fmla="*/ 139 w 543"/>
                <a:gd name="T19" fmla="*/ 149 h 773"/>
                <a:gd name="T20" fmla="*/ 134 w 543"/>
                <a:gd name="T21" fmla="*/ 110 h 773"/>
                <a:gd name="T22" fmla="*/ 140 w 543"/>
                <a:gd name="T23" fmla="*/ 91 h 773"/>
                <a:gd name="T24" fmla="*/ 154 w 543"/>
                <a:gd name="T25" fmla="*/ 72 h 773"/>
                <a:gd name="T26" fmla="*/ 149 w 543"/>
                <a:gd name="T27" fmla="*/ 60 h 773"/>
                <a:gd name="T28" fmla="*/ 144 w 543"/>
                <a:gd name="T29" fmla="*/ 65 h 773"/>
                <a:gd name="T30" fmla="*/ 133 w 543"/>
                <a:gd name="T31" fmla="*/ 81 h 773"/>
                <a:gd name="T32" fmla="*/ 118 w 543"/>
                <a:gd name="T33" fmla="*/ 109 h 773"/>
                <a:gd name="T34" fmla="*/ 107 w 543"/>
                <a:gd name="T35" fmla="*/ 152 h 773"/>
                <a:gd name="T36" fmla="*/ 101 w 543"/>
                <a:gd name="T37" fmla="*/ 281 h 773"/>
                <a:gd name="T38" fmla="*/ 103 w 543"/>
                <a:gd name="T39" fmla="*/ 387 h 773"/>
                <a:gd name="T40" fmla="*/ 86 w 543"/>
                <a:gd name="T41" fmla="*/ 381 h 773"/>
                <a:gd name="T42" fmla="*/ 75 w 543"/>
                <a:gd name="T43" fmla="*/ 358 h 773"/>
                <a:gd name="T44" fmla="*/ 61 w 543"/>
                <a:gd name="T45" fmla="*/ 322 h 773"/>
                <a:gd name="T46" fmla="*/ 46 w 543"/>
                <a:gd name="T47" fmla="*/ 277 h 773"/>
                <a:gd name="T48" fmla="*/ 32 w 543"/>
                <a:gd name="T49" fmla="*/ 221 h 773"/>
                <a:gd name="T50" fmla="*/ 19 w 543"/>
                <a:gd name="T51" fmla="*/ 150 h 773"/>
                <a:gd name="T52" fmla="*/ 10 w 543"/>
                <a:gd name="T53" fmla="*/ 80 h 773"/>
                <a:gd name="T54" fmla="*/ 2 w 543"/>
                <a:gd name="T55" fmla="*/ 25 h 773"/>
                <a:gd name="T56" fmla="*/ 15 w 543"/>
                <a:gd name="T57" fmla="*/ 8 h 773"/>
                <a:gd name="T58" fmla="*/ 48 w 543"/>
                <a:gd name="T59" fmla="*/ 10 h 773"/>
                <a:gd name="T60" fmla="*/ 81 w 543"/>
                <a:gd name="T61" fmla="*/ 12 h 773"/>
                <a:gd name="T62" fmla="*/ 117 w 543"/>
                <a:gd name="T63" fmla="*/ 13 h 773"/>
                <a:gd name="T64" fmla="*/ 156 w 543"/>
                <a:gd name="T65" fmla="*/ 13 h 773"/>
                <a:gd name="T66" fmla="*/ 197 w 543"/>
                <a:gd name="T67" fmla="*/ 10 h 773"/>
                <a:gd name="T68" fmla="*/ 231 w 543"/>
                <a:gd name="T69" fmla="*/ 8 h 773"/>
                <a:gd name="T70" fmla="*/ 259 w 543"/>
                <a:gd name="T71" fmla="*/ 3 h 773"/>
                <a:gd name="T72" fmla="*/ 270 w 543"/>
                <a:gd name="T73" fmla="*/ 10 h 773"/>
                <a:gd name="T74" fmla="*/ 260 w 543"/>
                <a:gd name="T75" fmla="*/ 42 h 7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43" h="773">
                  <a:moveTo>
                    <a:pt x="503" y="129"/>
                  </a:moveTo>
                  <a:lnTo>
                    <a:pt x="496" y="142"/>
                  </a:lnTo>
                  <a:lnTo>
                    <a:pt x="483" y="174"/>
                  </a:lnTo>
                  <a:lnTo>
                    <a:pt x="469" y="227"/>
                  </a:lnTo>
                  <a:lnTo>
                    <a:pt x="451" y="304"/>
                  </a:lnTo>
                  <a:lnTo>
                    <a:pt x="441" y="419"/>
                  </a:lnTo>
                  <a:lnTo>
                    <a:pt x="439" y="561"/>
                  </a:lnTo>
                  <a:lnTo>
                    <a:pt x="443" y="690"/>
                  </a:lnTo>
                  <a:lnTo>
                    <a:pt x="446" y="773"/>
                  </a:lnTo>
                  <a:lnTo>
                    <a:pt x="416" y="773"/>
                  </a:lnTo>
                  <a:lnTo>
                    <a:pt x="411" y="761"/>
                  </a:lnTo>
                  <a:lnTo>
                    <a:pt x="402" y="741"/>
                  </a:lnTo>
                  <a:lnTo>
                    <a:pt x="389" y="715"/>
                  </a:lnTo>
                  <a:lnTo>
                    <a:pt x="377" y="681"/>
                  </a:lnTo>
                  <a:lnTo>
                    <a:pt x="363" y="644"/>
                  </a:lnTo>
                  <a:lnTo>
                    <a:pt x="347" y="602"/>
                  </a:lnTo>
                  <a:lnTo>
                    <a:pt x="333" y="554"/>
                  </a:lnTo>
                  <a:lnTo>
                    <a:pt x="319" y="501"/>
                  </a:lnTo>
                  <a:lnTo>
                    <a:pt x="294" y="386"/>
                  </a:lnTo>
                  <a:lnTo>
                    <a:pt x="278" y="297"/>
                  </a:lnTo>
                  <a:lnTo>
                    <a:pt x="271" y="241"/>
                  </a:lnTo>
                  <a:lnTo>
                    <a:pt x="269" y="220"/>
                  </a:lnTo>
                  <a:lnTo>
                    <a:pt x="264" y="221"/>
                  </a:lnTo>
                  <a:lnTo>
                    <a:pt x="281" y="182"/>
                  </a:lnTo>
                  <a:lnTo>
                    <a:pt x="297" y="158"/>
                  </a:lnTo>
                  <a:lnTo>
                    <a:pt x="308" y="144"/>
                  </a:lnTo>
                  <a:lnTo>
                    <a:pt x="313" y="138"/>
                  </a:lnTo>
                  <a:lnTo>
                    <a:pt x="299" y="119"/>
                  </a:lnTo>
                  <a:lnTo>
                    <a:pt x="296" y="122"/>
                  </a:lnTo>
                  <a:lnTo>
                    <a:pt x="289" y="129"/>
                  </a:lnTo>
                  <a:lnTo>
                    <a:pt x="278" y="142"/>
                  </a:lnTo>
                  <a:lnTo>
                    <a:pt x="266" y="161"/>
                  </a:lnTo>
                  <a:lnTo>
                    <a:pt x="251" y="186"/>
                  </a:lnTo>
                  <a:lnTo>
                    <a:pt x="237" y="218"/>
                  </a:lnTo>
                  <a:lnTo>
                    <a:pt x="225" y="257"/>
                  </a:lnTo>
                  <a:lnTo>
                    <a:pt x="214" y="304"/>
                  </a:lnTo>
                  <a:lnTo>
                    <a:pt x="204" y="419"/>
                  </a:lnTo>
                  <a:lnTo>
                    <a:pt x="202" y="561"/>
                  </a:lnTo>
                  <a:lnTo>
                    <a:pt x="204" y="690"/>
                  </a:lnTo>
                  <a:lnTo>
                    <a:pt x="207" y="773"/>
                  </a:lnTo>
                  <a:lnTo>
                    <a:pt x="179" y="773"/>
                  </a:lnTo>
                  <a:lnTo>
                    <a:pt x="172" y="761"/>
                  </a:lnTo>
                  <a:lnTo>
                    <a:pt x="163" y="741"/>
                  </a:lnTo>
                  <a:lnTo>
                    <a:pt x="151" y="715"/>
                  </a:lnTo>
                  <a:lnTo>
                    <a:pt x="136" y="681"/>
                  </a:lnTo>
                  <a:lnTo>
                    <a:pt x="122" y="644"/>
                  </a:lnTo>
                  <a:lnTo>
                    <a:pt x="108" y="602"/>
                  </a:lnTo>
                  <a:lnTo>
                    <a:pt x="92" y="554"/>
                  </a:lnTo>
                  <a:lnTo>
                    <a:pt x="78" y="501"/>
                  </a:lnTo>
                  <a:lnTo>
                    <a:pt x="64" y="441"/>
                  </a:lnTo>
                  <a:lnTo>
                    <a:pt x="51" y="372"/>
                  </a:lnTo>
                  <a:lnTo>
                    <a:pt x="39" y="299"/>
                  </a:lnTo>
                  <a:lnTo>
                    <a:pt x="28" y="228"/>
                  </a:lnTo>
                  <a:lnTo>
                    <a:pt x="20" y="159"/>
                  </a:lnTo>
                  <a:lnTo>
                    <a:pt x="11" y="99"/>
                  </a:lnTo>
                  <a:lnTo>
                    <a:pt x="4" y="50"/>
                  </a:lnTo>
                  <a:lnTo>
                    <a:pt x="0" y="15"/>
                  </a:lnTo>
                  <a:lnTo>
                    <a:pt x="30" y="16"/>
                  </a:lnTo>
                  <a:lnTo>
                    <a:pt x="62" y="18"/>
                  </a:lnTo>
                  <a:lnTo>
                    <a:pt x="96" y="20"/>
                  </a:lnTo>
                  <a:lnTo>
                    <a:pt x="129" y="22"/>
                  </a:lnTo>
                  <a:lnTo>
                    <a:pt x="163" y="23"/>
                  </a:lnTo>
                  <a:lnTo>
                    <a:pt x="198" y="23"/>
                  </a:lnTo>
                  <a:lnTo>
                    <a:pt x="234" y="25"/>
                  </a:lnTo>
                  <a:lnTo>
                    <a:pt x="269" y="25"/>
                  </a:lnTo>
                  <a:lnTo>
                    <a:pt x="313" y="25"/>
                  </a:lnTo>
                  <a:lnTo>
                    <a:pt x="356" y="23"/>
                  </a:lnTo>
                  <a:lnTo>
                    <a:pt x="395" y="20"/>
                  </a:lnTo>
                  <a:lnTo>
                    <a:pt x="430" y="18"/>
                  </a:lnTo>
                  <a:lnTo>
                    <a:pt x="462" y="15"/>
                  </a:lnTo>
                  <a:lnTo>
                    <a:pt x="492" y="9"/>
                  </a:lnTo>
                  <a:lnTo>
                    <a:pt x="519" y="6"/>
                  </a:lnTo>
                  <a:lnTo>
                    <a:pt x="543" y="0"/>
                  </a:lnTo>
                  <a:lnTo>
                    <a:pt x="540" y="20"/>
                  </a:lnTo>
                  <a:lnTo>
                    <a:pt x="533" y="46"/>
                  </a:lnTo>
                  <a:lnTo>
                    <a:pt x="520" y="83"/>
                  </a:lnTo>
                  <a:lnTo>
                    <a:pt x="503" y="129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37" name="Freeform 2084"/>
            <p:cNvSpPr>
              <a:spLocks/>
            </p:cNvSpPr>
            <p:nvPr/>
          </p:nvSpPr>
          <p:spPr bwMode="auto">
            <a:xfrm>
              <a:off x="3864" y="2154"/>
              <a:ext cx="9" cy="6"/>
            </a:xfrm>
            <a:custGeom>
              <a:avLst/>
              <a:gdLst>
                <a:gd name="T0" fmla="*/ 7 w 20"/>
                <a:gd name="T1" fmla="*/ 4 h 12"/>
                <a:gd name="T2" fmla="*/ 0 w 20"/>
                <a:gd name="T3" fmla="*/ 6 h 12"/>
                <a:gd name="T4" fmla="*/ 1 w 20"/>
                <a:gd name="T5" fmla="*/ 5 h 12"/>
                <a:gd name="T6" fmla="*/ 1 w 20"/>
                <a:gd name="T7" fmla="*/ 4 h 12"/>
                <a:gd name="T8" fmla="*/ 1 w 20"/>
                <a:gd name="T9" fmla="*/ 3 h 12"/>
                <a:gd name="T10" fmla="*/ 1 w 20"/>
                <a:gd name="T11" fmla="*/ 2 h 12"/>
                <a:gd name="T12" fmla="*/ 3 w 20"/>
                <a:gd name="T13" fmla="*/ 1 h 12"/>
                <a:gd name="T14" fmla="*/ 5 w 20"/>
                <a:gd name="T15" fmla="*/ 1 h 12"/>
                <a:gd name="T16" fmla="*/ 7 w 20"/>
                <a:gd name="T17" fmla="*/ 0 h 12"/>
                <a:gd name="T18" fmla="*/ 9 w 20"/>
                <a:gd name="T19" fmla="*/ 0 h 12"/>
                <a:gd name="T20" fmla="*/ 7 w 20"/>
                <a:gd name="T21" fmla="*/ 4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0" h="12">
                  <a:moveTo>
                    <a:pt x="15" y="8"/>
                  </a:moveTo>
                  <a:lnTo>
                    <a:pt x="0" y="12"/>
                  </a:lnTo>
                  <a:lnTo>
                    <a:pt x="2" y="10"/>
                  </a:lnTo>
                  <a:lnTo>
                    <a:pt x="2" y="7"/>
                  </a:lnTo>
                  <a:lnTo>
                    <a:pt x="2" y="5"/>
                  </a:lnTo>
                  <a:lnTo>
                    <a:pt x="2" y="3"/>
                  </a:lnTo>
                  <a:lnTo>
                    <a:pt x="7" y="1"/>
                  </a:lnTo>
                  <a:lnTo>
                    <a:pt x="11" y="1"/>
                  </a:lnTo>
                  <a:lnTo>
                    <a:pt x="16" y="0"/>
                  </a:lnTo>
                  <a:lnTo>
                    <a:pt x="20" y="0"/>
                  </a:lnTo>
                  <a:lnTo>
                    <a:pt x="15" y="8"/>
                  </a:lnTo>
                  <a:close/>
                </a:path>
              </a:pathLst>
            </a:custGeom>
            <a:solidFill>
              <a:srgbClr val="875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38" name="Freeform 2085"/>
            <p:cNvSpPr>
              <a:spLocks/>
            </p:cNvSpPr>
            <p:nvPr/>
          </p:nvSpPr>
          <p:spPr bwMode="auto">
            <a:xfrm>
              <a:off x="3901" y="1961"/>
              <a:ext cx="59" cy="148"/>
            </a:xfrm>
            <a:custGeom>
              <a:avLst/>
              <a:gdLst>
                <a:gd name="T0" fmla="*/ 10 w 118"/>
                <a:gd name="T1" fmla="*/ 13 h 295"/>
                <a:gd name="T2" fmla="*/ 10 w 118"/>
                <a:gd name="T3" fmla="*/ 10 h 295"/>
                <a:gd name="T4" fmla="*/ 10 w 118"/>
                <a:gd name="T5" fmla="*/ 6 h 295"/>
                <a:gd name="T6" fmla="*/ 10 w 118"/>
                <a:gd name="T7" fmla="*/ 4 h 295"/>
                <a:gd name="T8" fmla="*/ 10 w 118"/>
                <a:gd name="T9" fmla="*/ 0 h 295"/>
                <a:gd name="T10" fmla="*/ 59 w 118"/>
                <a:gd name="T11" fmla="*/ 51 h 295"/>
                <a:gd name="T12" fmla="*/ 13 w 118"/>
                <a:gd name="T13" fmla="*/ 127 h 295"/>
                <a:gd name="T14" fmla="*/ 12 w 118"/>
                <a:gd name="T15" fmla="*/ 127 h 295"/>
                <a:gd name="T16" fmla="*/ 12 w 118"/>
                <a:gd name="T17" fmla="*/ 129 h 295"/>
                <a:gd name="T18" fmla="*/ 0 w 118"/>
                <a:gd name="T19" fmla="*/ 148 h 295"/>
                <a:gd name="T20" fmla="*/ 5 w 118"/>
                <a:gd name="T21" fmla="*/ 118 h 295"/>
                <a:gd name="T22" fmla="*/ 8 w 118"/>
                <a:gd name="T23" fmla="*/ 83 h 295"/>
                <a:gd name="T24" fmla="*/ 10 w 118"/>
                <a:gd name="T25" fmla="*/ 47 h 295"/>
                <a:gd name="T26" fmla="*/ 10 w 118"/>
                <a:gd name="T27" fmla="*/ 13 h 29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18" h="295">
                  <a:moveTo>
                    <a:pt x="19" y="25"/>
                  </a:moveTo>
                  <a:lnTo>
                    <a:pt x="19" y="20"/>
                  </a:lnTo>
                  <a:lnTo>
                    <a:pt x="19" y="12"/>
                  </a:lnTo>
                  <a:lnTo>
                    <a:pt x="19" y="7"/>
                  </a:lnTo>
                  <a:lnTo>
                    <a:pt x="19" y="0"/>
                  </a:lnTo>
                  <a:lnTo>
                    <a:pt x="118" y="101"/>
                  </a:lnTo>
                  <a:lnTo>
                    <a:pt x="26" y="253"/>
                  </a:lnTo>
                  <a:lnTo>
                    <a:pt x="23" y="253"/>
                  </a:lnTo>
                  <a:lnTo>
                    <a:pt x="23" y="258"/>
                  </a:lnTo>
                  <a:lnTo>
                    <a:pt x="0" y="295"/>
                  </a:lnTo>
                  <a:lnTo>
                    <a:pt x="9" y="235"/>
                  </a:lnTo>
                  <a:lnTo>
                    <a:pt x="16" y="165"/>
                  </a:lnTo>
                  <a:lnTo>
                    <a:pt x="19" y="94"/>
                  </a:lnTo>
                  <a:lnTo>
                    <a:pt x="19" y="25"/>
                  </a:lnTo>
                  <a:close/>
                </a:path>
              </a:pathLst>
            </a:custGeom>
            <a:solidFill>
              <a:srgbClr val="875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39" name="Freeform 2086"/>
            <p:cNvSpPr>
              <a:spLocks/>
            </p:cNvSpPr>
            <p:nvPr/>
          </p:nvSpPr>
          <p:spPr bwMode="auto">
            <a:xfrm>
              <a:off x="3928" y="2036"/>
              <a:ext cx="149" cy="51"/>
            </a:xfrm>
            <a:custGeom>
              <a:avLst/>
              <a:gdLst>
                <a:gd name="T0" fmla="*/ 0 w 297"/>
                <a:gd name="T1" fmla="*/ 51 h 103"/>
                <a:gd name="T2" fmla="*/ 31 w 297"/>
                <a:gd name="T3" fmla="*/ 0 h 103"/>
                <a:gd name="T4" fmla="*/ 31 w 297"/>
                <a:gd name="T5" fmla="*/ 5 h 103"/>
                <a:gd name="T6" fmla="*/ 32 w 297"/>
                <a:gd name="T7" fmla="*/ 10 h 103"/>
                <a:gd name="T8" fmla="*/ 34 w 297"/>
                <a:gd name="T9" fmla="*/ 14 h 103"/>
                <a:gd name="T10" fmla="*/ 36 w 297"/>
                <a:gd name="T11" fmla="*/ 17 h 103"/>
                <a:gd name="T12" fmla="*/ 45 w 297"/>
                <a:gd name="T13" fmla="*/ 22 h 103"/>
                <a:gd name="T14" fmla="*/ 57 w 297"/>
                <a:gd name="T15" fmla="*/ 26 h 103"/>
                <a:gd name="T16" fmla="*/ 71 w 297"/>
                <a:gd name="T17" fmla="*/ 27 h 103"/>
                <a:gd name="T18" fmla="*/ 87 w 297"/>
                <a:gd name="T19" fmla="*/ 28 h 103"/>
                <a:gd name="T20" fmla="*/ 103 w 297"/>
                <a:gd name="T21" fmla="*/ 28 h 103"/>
                <a:gd name="T22" fmla="*/ 119 w 297"/>
                <a:gd name="T23" fmla="*/ 28 h 103"/>
                <a:gd name="T24" fmla="*/ 134 w 297"/>
                <a:gd name="T25" fmla="*/ 26 h 103"/>
                <a:gd name="T26" fmla="*/ 149 w 297"/>
                <a:gd name="T27" fmla="*/ 26 h 103"/>
                <a:gd name="T28" fmla="*/ 147 w 297"/>
                <a:gd name="T29" fmla="*/ 51 h 103"/>
                <a:gd name="T30" fmla="*/ 0 w 297"/>
                <a:gd name="T31" fmla="*/ 51 h 10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97" h="103">
                  <a:moveTo>
                    <a:pt x="0" y="103"/>
                  </a:moveTo>
                  <a:lnTo>
                    <a:pt x="61" y="0"/>
                  </a:lnTo>
                  <a:lnTo>
                    <a:pt x="61" y="11"/>
                  </a:lnTo>
                  <a:lnTo>
                    <a:pt x="63" y="20"/>
                  </a:lnTo>
                  <a:lnTo>
                    <a:pt x="67" y="29"/>
                  </a:lnTo>
                  <a:lnTo>
                    <a:pt x="72" y="34"/>
                  </a:lnTo>
                  <a:lnTo>
                    <a:pt x="90" y="45"/>
                  </a:lnTo>
                  <a:lnTo>
                    <a:pt x="113" y="52"/>
                  </a:lnTo>
                  <a:lnTo>
                    <a:pt x="141" y="55"/>
                  </a:lnTo>
                  <a:lnTo>
                    <a:pt x="173" y="57"/>
                  </a:lnTo>
                  <a:lnTo>
                    <a:pt x="205" y="57"/>
                  </a:lnTo>
                  <a:lnTo>
                    <a:pt x="238" y="57"/>
                  </a:lnTo>
                  <a:lnTo>
                    <a:pt x="268" y="53"/>
                  </a:lnTo>
                  <a:lnTo>
                    <a:pt x="297" y="52"/>
                  </a:lnTo>
                  <a:lnTo>
                    <a:pt x="293" y="103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E2E2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40" name="Freeform 2087"/>
            <p:cNvSpPr>
              <a:spLocks/>
            </p:cNvSpPr>
            <p:nvPr/>
          </p:nvSpPr>
          <p:spPr bwMode="auto">
            <a:xfrm>
              <a:off x="4146" y="2468"/>
              <a:ext cx="27" cy="110"/>
            </a:xfrm>
            <a:custGeom>
              <a:avLst/>
              <a:gdLst>
                <a:gd name="T0" fmla="*/ 11 w 55"/>
                <a:gd name="T1" fmla="*/ 110 h 221"/>
                <a:gd name="T2" fmla="*/ 6 w 55"/>
                <a:gd name="T3" fmla="*/ 99 h 221"/>
                <a:gd name="T4" fmla="*/ 2 w 55"/>
                <a:gd name="T5" fmla="*/ 74 h 221"/>
                <a:gd name="T6" fmla="*/ 0 w 55"/>
                <a:gd name="T7" fmla="*/ 40 h 221"/>
                <a:gd name="T8" fmla="*/ 0 w 55"/>
                <a:gd name="T9" fmla="*/ 0 h 221"/>
                <a:gd name="T10" fmla="*/ 27 w 55"/>
                <a:gd name="T11" fmla="*/ 0 h 221"/>
                <a:gd name="T12" fmla="*/ 24 w 55"/>
                <a:gd name="T13" fmla="*/ 40 h 221"/>
                <a:gd name="T14" fmla="*/ 21 w 55"/>
                <a:gd name="T15" fmla="*/ 74 h 221"/>
                <a:gd name="T16" fmla="*/ 16 w 55"/>
                <a:gd name="T17" fmla="*/ 99 h 221"/>
                <a:gd name="T18" fmla="*/ 11 w 55"/>
                <a:gd name="T19" fmla="*/ 110 h 22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5" h="221">
                  <a:moveTo>
                    <a:pt x="23" y="221"/>
                  </a:moveTo>
                  <a:lnTo>
                    <a:pt x="12" y="198"/>
                  </a:lnTo>
                  <a:lnTo>
                    <a:pt x="5" y="149"/>
                  </a:lnTo>
                  <a:lnTo>
                    <a:pt x="0" y="80"/>
                  </a:lnTo>
                  <a:lnTo>
                    <a:pt x="0" y="0"/>
                  </a:lnTo>
                  <a:lnTo>
                    <a:pt x="55" y="0"/>
                  </a:lnTo>
                  <a:lnTo>
                    <a:pt x="49" y="80"/>
                  </a:lnTo>
                  <a:lnTo>
                    <a:pt x="42" y="149"/>
                  </a:lnTo>
                  <a:lnTo>
                    <a:pt x="33" y="198"/>
                  </a:lnTo>
                  <a:lnTo>
                    <a:pt x="23" y="221"/>
                  </a:lnTo>
                  <a:close/>
                </a:path>
              </a:pathLst>
            </a:custGeom>
            <a:solidFill>
              <a:srgbClr val="6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41" name="Freeform 2088"/>
            <p:cNvSpPr>
              <a:spLocks/>
            </p:cNvSpPr>
            <p:nvPr/>
          </p:nvSpPr>
          <p:spPr bwMode="auto">
            <a:xfrm>
              <a:off x="4114" y="2347"/>
              <a:ext cx="122" cy="109"/>
            </a:xfrm>
            <a:custGeom>
              <a:avLst/>
              <a:gdLst>
                <a:gd name="T0" fmla="*/ 122 w 244"/>
                <a:gd name="T1" fmla="*/ 109 h 217"/>
                <a:gd name="T2" fmla="*/ 0 w 244"/>
                <a:gd name="T3" fmla="*/ 109 h 217"/>
                <a:gd name="T4" fmla="*/ 0 w 244"/>
                <a:gd name="T5" fmla="*/ 0 h 217"/>
                <a:gd name="T6" fmla="*/ 122 w 244"/>
                <a:gd name="T7" fmla="*/ 5 h 217"/>
                <a:gd name="T8" fmla="*/ 122 w 244"/>
                <a:gd name="T9" fmla="*/ 109 h 2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4" h="217">
                  <a:moveTo>
                    <a:pt x="244" y="217"/>
                  </a:moveTo>
                  <a:lnTo>
                    <a:pt x="0" y="217"/>
                  </a:lnTo>
                  <a:lnTo>
                    <a:pt x="0" y="0"/>
                  </a:lnTo>
                  <a:lnTo>
                    <a:pt x="244" y="10"/>
                  </a:lnTo>
                  <a:lnTo>
                    <a:pt x="244" y="217"/>
                  </a:lnTo>
                  <a:close/>
                </a:path>
              </a:pathLst>
            </a:custGeom>
            <a:solidFill>
              <a:srgbClr val="00E8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42" name="Freeform 2089"/>
            <p:cNvSpPr>
              <a:spLocks/>
            </p:cNvSpPr>
            <p:nvPr/>
          </p:nvSpPr>
          <p:spPr bwMode="auto">
            <a:xfrm>
              <a:off x="4314" y="2476"/>
              <a:ext cx="26" cy="110"/>
            </a:xfrm>
            <a:custGeom>
              <a:avLst/>
              <a:gdLst>
                <a:gd name="T0" fmla="*/ 12 w 51"/>
                <a:gd name="T1" fmla="*/ 110 h 219"/>
                <a:gd name="T2" fmla="*/ 6 w 51"/>
                <a:gd name="T3" fmla="*/ 98 h 219"/>
                <a:gd name="T4" fmla="*/ 3 w 51"/>
                <a:gd name="T5" fmla="*/ 74 h 219"/>
                <a:gd name="T6" fmla="*/ 0 w 51"/>
                <a:gd name="T7" fmla="*/ 40 h 219"/>
                <a:gd name="T8" fmla="*/ 0 w 51"/>
                <a:gd name="T9" fmla="*/ 0 h 219"/>
                <a:gd name="T10" fmla="*/ 26 w 51"/>
                <a:gd name="T11" fmla="*/ 0 h 219"/>
                <a:gd name="T12" fmla="*/ 24 w 51"/>
                <a:gd name="T13" fmla="*/ 40 h 219"/>
                <a:gd name="T14" fmla="*/ 21 w 51"/>
                <a:gd name="T15" fmla="*/ 74 h 219"/>
                <a:gd name="T16" fmla="*/ 17 w 51"/>
                <a:gd name="T17" fmla="*/ 97 h 219"/>
                <a:gd name="T18" fmla="*/ 12 w 51"/>
                <a:gd name="T19" fmla="*/ 110 h 2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1" h="219">
                  <a:moveTo>
                    <a:pt x="23" y="219"/>
                  </a:moveTo>
                  <a:lnTo>
                    <a:pt x="12" y="196"/>
                  </a:lnTo>
                  <a:lnTo>
                    <a:pt x="5" y="147"/>
                  </a:lnTo>
                  <a:lnTo>
                    <a:pt x="0" y="79"/>
                  </a:lnTo>
                  <a:lnTo>
                    <a:pt x="0" y="0"/>
                  </a:lnTo>
                  <a:lnTo>
                    <a:pt x="51" y="0"/>
                  </a:lnTo>
                  <a:lnTo>
                    <a:pt x="48" y="79"/>
                  </a:lnTo>
                  <a:lnTo>
                    <a:pt x="42" y="147"/>
                  </a:lnTo>
                  <a:lnTo>
                    <a:pt x="34" y="194"/>
                  </a:lnTo>
                  <a:lnTo>
                    <a:pt x="23" y="219"/>
                  </a:lnTo>
                  <a:close/>
                </a:path>
              </a:pathLst>
            </a:custGeom>
            <a:solidFill>
              <a:srgbClr val="6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43" name="Freeform 2090"/>
            <p:cNvSpPr>
              <a:spLocks/>
            </p:cNvSpPr>
            <p:nvPr/>
          </p:nvSpPr>
          <p:spPr bwMode="auto">
            <a:xfrm>
              <a:off x="4278" y="2354"/>
              <a:ext cx="114" cy="110"/>
            </a:xfrm>
            <a:custGeom>
              <a:avLst/>
              <a:gdLst>
                <a:gd name="T0" fmla="*/ 114 w 229"/>
                <a:gd name="T1" fmla="*/ 110 h 219"/>
                <a:gd name="T2" fmla="*/ 0 w 229"/>
                <a:gd name="T3" fmla="*/ 110 h 219"/>
                <a:gd name="T4" fmla="*/ 0 w 229"/>
                <a:gd name="T5" fmla="*/ 0 h 219"/>
                <a:gd name="T6" fmla="*/ 114 w 229"/>
                <a:gd name="T7" fmla="*/ 5 h 219"/>
                <a:gd name="T8" fmla="*/ 114 w 229"/>
                <a:gd name="T9" fmla="*/ 110 h 2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9" h="219">
                  <a:moveTo>
                    <a:pt x="229" y="219"/>
                  </a:moveTo>
                  <a:lnTo>
                    <a:pt x="0" y="219"/>
                  </a:lnTo>
                  <a:lnTo>
                    <a:pt x="0" y="0"/>
                  </a:lnTo>
                  <a:lnTo>
                    <a:pt x="229" y="10"/>
                  </a:lnTo>
                  <a:lnTo>
                    <a:pt x="229" y="219"/>
                  </a:lnTo>
                  <a:close/>
                </a:path>
              </a:pathLst>
            </a:custGeom>
            <a:solidFill>
              <a:srgbClr val="00E8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44" name="Freeform 2091"/>
            <p:cNvSpPr>
              <a:spLocks/>
            </p:cNvSpPr>
            <p:nvPr/>
          </p:nvSpPr>
          <p:spPr bwMode="auto">
            <a:xfrm>
              <a:off x="4073" y="2103"/>
              <a:ext cx="369" cy="246"/>
            </a:xfrm>
            <a:custGeom>
              <a:avLst/>
              <a:gdLst>
                <a:gd name="T0" fmla="*/ 352 w 737"/>
                <a:gd name="T1" fmla="*/ 246 h 491"/>
                <a:gd name="T2" fmla="*/ 0 w 737"/>
                <a:gd name="T3" fmla="*/ 230 h 491"/>
                <a:gd name="T4" fmla="*/ 11 w 737"/>
                <a:gd name="T5" fmla="*/ 37 h 491"/>
                <a:gd name="T6" fmla="*/ 12 w 737"/>
                <a:gd name="T7" fmla="*/ 37 h 491"/>
                <a:gd name="T8" fmla="*/ 201 w 737"/>
                <a:gd name="T9" fmla="*/ 82 h 491"/>
                <a:gd name="T10" fmla="*/ 206 w 737"/>
                <a:gd name="T11" fmla="*/ 83 h 491"/>
                <a:gd name="T12" fmla="*/ 208 w 737"/>
                <a:gd name="T13" fmla="*/ 78 h 491"/>
                <a:gd name="T14" fmla="*/ 231 w 737"/>
                <a:gd name="T15" fmla="*/ 0 h 491"/>
                <a:gd name="T16" fmla="*/ 242 w 737"/>
                <a:gd name="T17" fmla="*/ 0 h 491"/>
                <a:gd name="T18" fmla="*/ 259 w 737"/>
                <a:gd name="T19" fmla="*/ 2 h 491"/>
                <a:gd name="T20" fmla="*/ 275 w 737"/>
                <a:gd name="T21" fmla="*/ 4 h 491"/>
                <a:gd name="T22" fmla="*/ 292 w 737"/>
                <a:gd name="T23" fmla="*/ 5 h 491"/>
                <a:gd name="T24" fmla="*/ 309 w 737"/>
                <a:gd name="T25" fmla="*/ 6 h 491"/>
                <a:gd name="T26" fmla="*/ 325 w 737"/>
                <a:gd name="T27" fmla="*/ 7 h 491"/>
                <a:gd name="T28" fmla="*/ 341 w 737"/>
                <a:gd name="T29" fmla="*/ 8 h 491"/>
                <a:gd name="T30" fmla="*/ 355 w 737"/>
                <a:gd name="T31" fmla="*/ 9 h 491"/>
                <a:gd name="T32" fmla="*/ 369 w 737"/>
                <a:gd name="T33" fmla="*/ 9 h 491"/>
                <a:gd name="T34" fmla="*/ 352 w 737"/>
                <a:gd name="T35" fmla="*/ 246 h 49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37" h="491">
                  <a:moveTo>
                    <a:pt x="704" y="491"/>
                  </a:moveTo>
                  <a:lnTo>
                    <a:pt x="0" y="459"/>
                  </a:lnTo>
                  <a:lnTo>
                    <a:pt x="21" y="74"/>
                  </a:lnTo>
                  <a:lnTo>
                    <a:pt x="24" y="74"/>
                  </a:lnTo>
                  <a:lnTo>
                    <a:pt x="401" y="164"/>
                  </a:lnTo>
                  <a:lnTo>
                    <a:pt x="412" y="166"/>
                  </a:lnTo>
                  <a:lnTo>
                    <a:pt x="415" y="155"/>
                  </a:lnTo>
                  <a:lnTo>
                    <a:pt x="461" y="0"/>
                  </a:lnTo>
                  <a:lnTo>
                    <a:pt x="484" y="0"/>
                  </a:lnTo>
                  <a:lnTo>
                    <a:pt x="518" y="3"/>
                  </a:lnTo>
                  <a:lnTo>
                    <a:pt x="550" y="7"/>
                  </a:lnTo>
                  <a:lnTo>
                    <a:pt x="584" y="9"/>
                  </a:lnTo>
                  <a:lnTo>
                    <a:pt x="617" y="12"/>
                  </a:lnTo>
                  <a:lnTo>
                    <a:pt x="649" y="14"/>
                  </a:lnTo>
                  <a:lnTo>
                    <a:pt x="681" y="16"/>
                  </a:lnTo>
                  <a:lnTo>
                    <a:pt x="709" y="17"/>
                  </a:lnTo>
                  <a:lnTo>
                    <a:pt x="737" y="17"/>
                  </a:lnTo>
                  <a:lnTo>
                    <a:pt x="704" y="491"/>
                  </a:lnTo>
                  <a:close/>
                </a:path>
              </a:pathLst>
            </a:custGeom>
            <a:solidFill>
              <a:srgbClr val="7C7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45" name="Freeform 2092"/>
            <p:cNvSpPr>
              <a:spLocks/>
            </p:cNvSpPr>
            <p:nvPr/>
          </p:nvSpPr>
          <p:spPr bwMode="auto">
            <a:xfrm>
              <a:off x="3021" y="1640"/>
              <a:ext cx="135" cy="195"/>
            </a:xfrm>
            <a:custGeom>
              <a:avLst/>
              <a:gdLst>
                <a:gd name="T0" fmla="*/ 6 w 271"/>
                <a:gd name="T1" fmla="*/ 0 h 391"/>
                <a:gd name="T2" fmla="*/ 0 w 271"/>
                <a:gd name="T3" fmla="*/ 0 h 391"/>
                <a:gd name="T4" fmla="*/ 0 w 271"/>
                <a:gd name="T5" fmla="*/ 6 h 391"/>
                <a:gd name="T6" fmla="*/ 0 w 271"/>
                <a:gd name="T7" fmla="*/ 189 h 391"/>
                <a:gd name="T8" fmla="*/ 0 w 271"/>
                <a:gd name="T9" fmla="*/ 195 h 391"/>
                <a:gd name="T10" fmla="*/ 6 w 271"/>
                <a:gd name="T11" fmla="*/ 195 h 391"/>
                <a:gd name="T12" fmla="*/ 129 w 271"/>
                <a:gd name="T13" fmla="*/ 195 h 391"/>
                <a:gd name="T14" fmla="*/ 135 w 271"/>
                <a:gd name="T15" fmla="*/ 195 h 391"/>
                <a:gd name="T16" fmla="*/ 135 w 271"/>
                <a:gd name="T17" fmla="*/ 189 h 391"/>
                <a:gd name="T18" fmla="*/ 135 w 271"/>
                <a:gd name="T19" fmla="*/ 6 h 391"/>
                <a:gd name="T20" fmla="*/ 135 w 271"/>
                <a:gd name="T21" fmla="*/ 0 h 391"/>
                <a:gd name="T22" fmla="*/ 129 w 271"/>
                <a:gd name="T23" fmla="*/ 0 h 391"/>
                <a:gd name="T24" fmla="*/ 6 w 271"/>
                <a:gd name="T25" fmla="*/ 0 h 39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1" h="391">
                  <a:moveTo>
                    <a:pt x="13" y="0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0" y="379"/>
                  </a:lnTo>
                  <a:lnTo>
                    <a:pt x="0" y="391"/>
                  </a:lnTo>
                  <a:lnTo>
                    <a:pt x="13" y="391"/>
                  </a:lnTo>
                  <a:lnTo>
                    <a:pt x="259" y="391"/>
                  </a:lnTo>
                  <a:lnTo>
                    <a:pt x="271" y="391"/>
                  </a:lnTo>
                  <a:lnTo>
                    <a:pt x="271" y="379"/>
                  </a:lnTo>
                  <a:lnTo>
                    <a:pt x="271" y="13"/>
                  </a:lnTo>
                  <a:lnTo>
                    <a:pt x="271" y="0"/>
                  </a:lnTo>
                  <a:lnTo>
                    <a:pt x="25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46" name="Rectangle 2093"/>
            <p:cNvSpPr>
              <a:spLocks noChangeArrowheads="1"/>
            </p:cNvSpPr>
            <p:nvPr/>
          </p:nvSpPr>
          <p:spPr bwMode="auto">
            <a:xfrm>
              <a:off x="3033" y="1652"/>
              <a:ext cx="111" cy="17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s-CO"/>
            </a:p>
          </p:txBody>
        </p:sp>
        <p:sp>
          <p:nvSpPr>
            <p:cNvPr id="47" name="Freeform 2094"/>
            <p:cNvSpPr>
              <a:spLocks/>
            </p:cNvSpPr>
            <p:nvPr/>
          </p:nvSpPr>
          <p:spPr bwMode="auto">
            <a:xfrm>
              <a:off x="3224" y="1701"/>
              <a:ext cx="190" cy="331"/>
            </a:xfrm>
            <a:custGeom>
              <a:avLst/>
              <a:gdLst>
                <a:gd name="T0" fmla="*/ 184 w 381"/>
                <a:gd name="T1" fmla="*/ 110 h 662"/>
                <a:gd name="T2" fmla="*/ 122 w 381"/>
                <a:gd name="T3" fmla="*/ 110 h 662"/>
                <a:gd name="T4" fmla="*/ 122 w 381"/>
                <a:gd name="T5" fmla="*/ 7 h 662"/>
                <a:gd name="T6" fmla="*/ 122 w 381"/>
                <a:gd name="T7" fmla="*/ 0 h 662"/>
                <a:gd name="T8" fmla="*/ 117 w 381"/>
                <a:gd name="T9" fmla="*/ 0 h 662"/>
                <a:gd name="T10" fmla="*/ 6 w 381"/>
                <a:gd name="T11" fmla="*/ 0 h 662"/>
                <a:gd name="T12" fmla="*/ 0 w 381"/>
                <a:gd name="T13" fmla="*/ 0 h 662"/>
                <a:gd name="T14" fmla="*/ 0 w 381"/>
                <a:gd name="T15" fmla="*/ 7 h 662"/>
                <a:gd name="T16" fmla="*/ 0 w 381"/>
                <a:gd name="T17" fmla="*/ 184 h 662"/>
                <a:gd name="T18" fmla="*/ 0 w 381"/>
                <a:gd name="T19" fmla="*/ 190 h 662"/>
                <a:gd name="T20" fmla="*/ 6 w 381"/>
                <a:gd name="T21" fmla="*/ 190 h 662"/>
                <a:gd name="T22" fmla="*/ 55 w 381"/>
                <a:gd name="T23" fmla="*/ 190 h 662"/>
                <a:gd name="T24" fmla="*/ 55 w 381"/>
                <a:gd name="T25" fmla="*/ 325 h 662"/>
                <a:gd name="T26" fmla="*/ 55 w 381"/>
                <a:gd name="T27" fmla="*/ 331 h 662"/>
                <a:gd name="T28" fmla="*/ 61 w 381"/>
                <a:gd name="T29" fmla="*/ 331 h 662"/>
                <a:gd name="T30" fmla="*/ 184 w 381"/>
                <a:gd name="T31" fmla="*/ 331 h 662"/>
                <a:gd name="T32" fmla="*/ 190 w 381"/>
                <a:gd name="T33" fmla="*/ 331 h 662"/>
                <a:gd name="T34" fmla="*/ 190 w 381"/>
                <a:gd name="T35" fmla="*/ 325 h 662"/>
                <a:gd name="T36" fmla="*/ 190 w 381"/>
                <a:gd name="T37" fmla="*/ 116 h 662"/>
                <a:gd name="T38" fmla="*/ 190 w 381"/>
                <a:gd name="T39" fmla="*/ 110 h 662"/>
                <a:gd name="T40" fmla="*/ 184 w 381"/>
                <a:gd name="T41" fmla="*/ 110 h 66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81" h="662">
                  <a:moveTo>
                    <a:pt x="368" y="219"/>
                  </a:moveTo>
                  <a:lnTo>
                    <a:pt x="244" y="219"/>
                  </a:lnTo>
                  <a:lnTo>
                    <a:pt x="244" y="13"/>
                  </a:lnTo>
                  <a:lnTo>
                    <a:pt x="244" y="0"/>
                  </a:lnTo>
                  <a:lnTo>
                    <a:pt x="234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0" y="368"/>
                  </a:lnTo>
                  <a:lnTo>
                    <a:pt x="0" y="380"/>
                  </a:lnTo>
                  <a:lnTo>
                    <a:pt x="13" y="380"/>
                  </a:lnTo>
                  <a:lnTo>
                    <a:pt x="110" y="380"/>
                  </a:lnTo>
                  <a:lnTo>
                    <a:pt x="110" y="649"/>
                  </a:lnTo>
                  <a:lnTo>
                    <a:pt x="110" y="662"/>
                  </a:lnTo>
                  <a:lnTo>
                    <a:pt x="122" y="662"/>
                  </a:lnTo>
                  <a:lnTo>
                    <a:pt x="368" y="662"/>
                  </a:lnTo>
                  <a:lnTo>
                    <a:pt x="381" y="662"/>
                  </a:lnTo>
                  <a:lnTo>
                    <a:pt x="381" y="649"/>
                  </a:lnTo>
                  <a:lnTo>
                    <a:pt x="381" y="232"/>
                  </a:lnTo>
                  <a:lnTo>
                    <a:pt x="381" y="219"/>
                  </a:lnTo>
                  <a:lnTo>
                    <a:pt x="368" y="2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48" name="Freeform 2095"/>
            <p:cNvSpPr>
              <a:spLocks/>
            </p:cNvSpPr>
            <p:nvPr/>
          </p:nvSpPr>
          <p:spPr bwMode="auto">
            <a:xfrm>
              <a:off x="3236" y="1713"/>
              <a:ext cx="166" cy="307"/>
            </a:xfrm>
            <a:custGeom>
              <a:avLst/>
              <a:gdLst>
                <a:gd name="T0" fmla="*/ 49 w 333"/>
                <a:gd name="T1" fmla="*/ 166 h 614"/>
                <a:gd name="T2" fmla="*/ 0 w 333"/>
                <a:gd name="T3" fmla="*/ 166 h 614"/>
                <a:gd name="T4" fmla="*/ 0 w 333"/>
                <a:gd name="T5" fmla="*/ 0 h 614"/>
                <a:gd name="T6" fmla="*/ 99 w 333"/>
                <a:gd name="T7" fmla="*/ 0 h 614"/>
                <a:gd name="T8" fmla="*/ 99 w 333"/>
                <a:gd name="T9" fmla="*/ 104 h 614"/>
                <a:gd name="T10" fmla="*/ 99 w 333"/>
                <a:gd name="T11" fmla="*/ 110 h 614"/>
                <a:gd name="T12" fmla="*/ 105 w 333"/>
                <a:gd name="T13" fmla="*/ 110 h 614"/>
                <a:gd name="T14" fmla="*/ 166 w 333"/>
                <a:gd name="T15" fmla="*/ 110 h 614"/>
                <a:gd name="T16" fmla="*/ 166 w 333"/>
                <a:gd name="T17" fmla="*/ 307 h 614"/>
                <a:gd name="T18" fmla="*/ 56 w 333"/>
                <a:gd name="T19" fmla="*/ 307 h 614"/>
                <a:gd name="T20" fmla="*/ 56 w 333"/>
                <a:gd name="T21" fmla="*/ 172 h 614"/>
                <a:gd name="T22" fmla="*/ 56 w 333"/>
                <a:gd name="T23" fmla="*/ 166 h 614"/>
                <a:gd name="T24" fmla="*/ 49 w 333"/>
                <a:gd name="T25" fmla="*/ 166 h 61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3" h="614">
                  <a:moveTo>
                    <a:pt x="99" y="331"/>
                  </a:moveTo>
                  <a:lnTo>
                    <a:pt x="0" y="331"/>
                  </a:lnTo>
                  <a:lnTo>
                    <a:pt x="0" y="0"/>
                  </a:lnTo>
                  <a:lnTo>
                    <a:pt x="198" y="0"/>
                  </a:lnTo>
                  <a:lnTo>
                    <a:pt x="198" y="207"/>
                  </a:lnTo>
                  <a:lnTo>
                    <a:pt x="198" y="219"/>
                  </a:lnTo>
                  <a:lnTo>
                    <a:pt x="211" y="219"/>
                  </a:lnTo>
                  <a:lnTo>
                    <a:pt x="333" y="219"/>
                  </a:lnTo>
                  <a:lnTo>
                    <a:pt x="333" y="614"/>
                  </a:lnTo>
                  <a:lnTo>
                    <a:pt x="112" y="614"/>
                  </a:lnTo>
                  <a:lnTo>
                    <a:pt x="112" y="343"/>
                  </a:lnTo>
                  <a:lnTo>
                    <a:pt x="112" y="331"/>
                  </a:lnTo>
                  <a:lnTo>
                    <a:pt x="99" y="331"/>
                  </a:lnTo>
                  <a:close/>
                </a:path>
              </a:pathLst>
            </a:custGeom>
            <a:solidFill>
              <a:srgbClr val="FFD1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49" name="Freeform 2096"/>
            <p:cNvSpPr>
              <a:spLocks/>
            </p:cNvSpPr>
            <p:nvPr/>
          </p:nvSpPr>
          <p:spPr bwMode="auto">
            <a:xfrm>
              <a:off x="3371" y="1125"/>
              <a:ext cx="166" cy="227"/>
            </a:xfrm>
            <a:custGeom>
              <a:avLst/>
              <a:gdLst>
                <a:gd name="T0" fmla="*/ 56 w 332"/>
                <a:gd name="T1" fmla="*/ 159 h 455"/>
                <a:gd name="T2" fmla="*/ 56 w 332"/>
                <a:gd name="T3" fmla="*/ 221 h 455"/>
                <a:gd name="T4" fmla="*/ 56 w 332"/>
                <a:gd name="T5" fmla="*/ 227 h 455"/>
                <a:gd name="T6" fmla="*/ 62 w 332"/>
                <a:gd name="T7" fmla="*/ 227 h 455"/>
                <a:gd name="T8" fmla="*/ 160 w 332"/>
                <a:gd name="T9" fmla="*/ 227 h 455"/>
                <a:gd name="T10" fmla="*/ 166 w 332"/>
                <a:gd name="T11" fmla="*/ 227 h 455"/>
                <a:gd name="T12" fmla="*/ 166 w 332"/>
                <a:gd name="T13" fmla="*/ 221 h 455"/>
                <a:gd name="T14" fmla="*/ 166 w 332"/>
                <a:gd name="T15" fmla="*/ 122 h 455"/>
                <a:gd name="T16" fmla="*/ 166 w 332"/>
                <a:gd name="T17" fmla="*/ 117 h 455"/>
                <a:gd name="T18" fmla="*/ 160 w 332"/>
                <a:gd name="T19" fmla="*/ 117 h 455"/>
                <a:gd name="T20" fmla="*/ 105 w 332"/>
                <a:gd name="T21" fmla="*/ 117 h 455"/>
                <a:gd name="T22" fmla="*/ 105 w 332"/>
                <a:gd name="T23" fmla="*/ 6 h 455"/>
                <a:gd name="T24" fmla="*/ 105 w 332"/>
                <a:gd name="T25" fmla="*/ 0 h 455"/>
                <a:gd name="T26" fmla="*/ 98 w 332"/>
                <a:gd name="T27" fmla="*/ 0 h 455"/>
                <a:gd name="T28" fmla="*/ 6 w 332"/>
                <a:gd name="T29" fmla="*/ 0 h 455"/>
                <a:gd name="T30" fmla="*/ 0 w 332"/>
                <a:gd name="T31" fmla="*/ 0 h 455"/>
                <a:gd name="T32" fmla="*/ 0 w 332"/>
                <a:gd name="T33" fmla="*/ 6 h 455"/>
                <a:gd name="T34" fmla="*/ 0 w 332"/>
                <a:gd name="T35" fmla="*/ 153 h 455"/>
                <a:gd name="T36" fmla="*/ 0 w 332"/>
                <a:gd name="T37" fmla="*/ 159 h 455"/>
                <a:gd name="T38" fmla="*/ 6 w 332"/>
                <a:gd name="T39" fmla="*/ 159 h 455"/>
                <a:gd name="T40" fmla="*/ 56 w 332"/>
                <a:gd name="T41" fmla="*/ 159 h 45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32" h="455">
                  <a:moveTo>
                    <a:pt x="111" y="319"/>
                  </a:moveTo>
                  <a:lnTo>
                    <a:pt x="111" y="442"/>
                  </a:lnTo>
                  <a:lnTo>
                    <a:pt x="111" y="455"/>
                  </a:lnTo>
                  <a:lnTo>
                    <a:pt x="124" y="455"/>
                  </a:lnTo>
                  <a:lnTo>
                    <a:pt x="320" y="455"/>
                  </a:lnTo>
                  <a:lnTo>
                    <a:pt x="332" y="455"/>
                  </a:lnTo>
                  <a:lnTo>
                    <a:pt x="332" y="442"/>
                  </a:lnTo>
                  <a:lnTo>
                    <a:pt x="332" y="244"/>
                  </a:lnTo>
                  <a:lnTo>
                    <a:pt x="332" y="234"/>
                  </a:lnTo>
                  <a:lnTo>
                    <a:pt x="320" y="234"/>
                  </a:lnTo>
                  <a:lnTo>
                    <a:pt x="209" y="234"/>
                  </a:lnTo>
                  <a:lnTo>
                    <a:pt x="209" y="13"/>
                  </a:lnTo>
                  <a:lnTo>
                    <a:pt x="209" y="0"/>
                  </a:lnTo>
                  <a:lnTo>
                    <a:pt x="196" y="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0" y="306"/>
                  </a:lnTo>
                  <a:lnTo>
                    <a:pt x="0" y="319"/>
                  </a:lnTo>
                  <a:lnTo>
                    <a:pt x="12" y="319"/>
                  </a:lnTo>
                  <a:lnTo>
                    <a:pt x="111" y="3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50" name="Freeform 2097"/>
            <p:cNvSpPr>
              <a:spLocks/>
            </p:cNvSpPr>
            <p:nvPr/>
          </p:nvSpPr>
          <p:spPr bwMode="auto">
            <a:xfrm>
              <a:off x="3383" y="1136"/>
              <a:ext cx="142" cy="204"/>
            </a:xfrm>
            <a:custGeom>
              <a:avLst/>
              <a:gdLst>
                <a:gd name="T0" fmla="*/ 86 w 283"/>
                <a:gd name="T1" fmla="*/ 117 h 407"/>
                <a:gd name="T2" fmla="*/ 142 w 283"/>
                <a:gd name="T3" fmla="*/ 117 h 407"/>
                <a:gd name="T4" fmla="*/ 142 w 283"/>
                <a:gd name="T5" fmla="*/ 204 h 407"/>
                <a:gd name="T6" fmla="*/ 56 w 283"/>
                <a:gd name="T7" fmla="*/ 204 h 407"/>
                <a:gd name="T8" fmla="*/ 56 w 283"/>
                <a:gd name="T9" fmla="*/ 142 h 407"/>
                <a:gd name="T10" fmla="*/ 56 w 283"/>
                <a:gd name="T11" fmla="*/ 136 h 407"/>
                <a:gd name="T12" fmla="*/ 50 w 283"/>
                <a:gd name="T13" fmla="*/ 136 h 407"/>
                <a:gd name="T14" fmla="*/ 0 w 283"/>
                <a:gd name="T15" fmla="*/ 136 h 407"/>
                <a:gd name="T16" fmla="*/ 0 w 283"/>
                <a:gd name="T17" fmla="*/ 0 h 407"/>
                <a:gd name="T18" fmla="*/ 80 w 283"/>
                <a:gd name="T19" fmla="*/ 0 h 407"/>
                <a:gd name="T20" fmla="*/ 80 w 283"/>
                <a:gd name="T21" fmla="*/ 111 h 407"/>
                <a:gd name="T22" fmla="*/ 80 w 283"/>
                <a:gd name="T23" fmla="*/ 117 h 407"/>
                <a:gd name="T24" fmla="*/ 86 w 283"/>
                <a:gd name="T25" fmla="*/ 117 h 40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83" h="407">
                  <a:moveTo>
                    <a:pt x="171" y="234"/>
                  </a:moveTo>
                  <a:lnTo>
                    <a:pt x="283" y="234"/>
                  </a:lnTo>
                  <a:lnTo>
                    <a:pt x="283" y="407"/>
                  </a:lnTo>
                  <a:lnTo>
                    <a:pt x="111" y="407"/>
                  </a:lnTo>
                  <a:lnTo>
                    <a:pt x="111" y="283"/>
                  </a:lnTo>
                  <a:lnTo>
                    <a:pt x="111" y="271"/>
                  </a:lnTo>
                  <a:lnTo>
                    <a:pt x="99" y="271"/>
                  </a:lnTo>
                  <a:lnTo>
                    <a:pt x="0" y="271"/>
                  </a:lnTo>
                  <a:lnTo>
                    <a:pt x="0" y="0"/>
                  </a:lnTo>
                  <a:lnTo>
                    <a:pt x="159" y="0"/>
                  </a:lnTo>
                  <a:lnTo>
                    <a:pt x="159" y="221"/>
                  </a:lnTo>
                  <a:lnTo>
                    <a:pt x="159" y="234"/>
                  </a:lnTo>
                  <a:lnTo>
                    <a:pt x="171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51" name="Freeform 2098"/>
            <p:cNvSpPr>
              <a:spLocks/>
            </p:cNvSpPr>
            <p:nvPr/>
          </p:nvSpPr>
          <p:spPr bwMode="auto">
            <a:xfrm>
              <a:off x="3365" y="1394"/>
              <a:ext cx="92" cy="98"/>
            </a:xfrm>
            <a:custGeom>
              <a:avLst/>
              <a:gdLst>
                <a:gd name="T0" fmla="*/ 87 w 184"/>
                <a:gd name="T1" fmla="*/ 98 h 196"/>
                <a:gd name="T2" fmla="*/ 92 w 184"/>
                <a:gd name="T3" fmla="*/ 98 h 196"/>
                <a:gd name="T4" fmla="*/ 92 w 184"/>
                <a:gd name="T5" fmla="*/ 92 h 196"/>
                <a:gd name="T6" fmla="*/ 92 w 184"/>
                <a:gd name="T7" fmla="*/ 6 h 196"/>
                <a:gd name="T8" fmla="*/ 92 w 184"/>
                <a:gd name="T9" fmla="*/ 0 h 196"/>
                <a:gd name="T10" fmla="*/ 87 w 184"/>
                <a:gd name="T11" fmla="*/ 0 h 196"/>
                <a:gd name="T12" fmla="*/ 7 w 184"/>
                <a:gd name="T13" fmla="*/ 0 h 196"/>
                <a:gd name="T14" fmla="*/ 0 w 184"/>
                <a:gd name="T15" fmla="*/ 0 h 196"/>
                <a:gd name="T16" fmla="*/ 0 w 184"/>
                <a:gd name="T17" fmla="*/ 6 h 196"/>
                <a:gd name="T18" fmla="*/ 0 w 184"/>
                <a:gd name="T19" fmla="*/ 92 h 196"/>
                <a:gd name="T20" fmla="*/ 0 w 184"/>
                <a:gd name="T21" fmla="*/ 98 h 196"/>
                <a:gd name="T22" fmla="*/ 7 w 184"/>
                <a:gd name="T23" fmla="*/ 98 h 196"/>
                <a:gd name="T24" fmla="*/ 87 w 184"/>
                <a:gd name="T25" fmla="*/ 98 h 19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84" h="196">
                  <a:moveTo>
                    <a:pt x="174" y="196"/>
                  </a:moveTo>
                  <a:lnTo>
                    <a:pt x="184" y="196"/>
                  </a:lnTo>
                  <a:lnTo>
                    <a:pt x="184" y="184"/>
                  </a:lnTo>
                  <a:lnTo>
                    <a:pt x="184" y="12"/>
                  </a:lnTo>
                  <a:lnTo>
                    <a:pt x="184" y="0"/>
                  </a:lnTo>
                  <a:lnTo>
                    <a:pt x="174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84"/>
                  </a:lnTo>
                  <a:lnTo>
                    <a:pt x="0" y="196"/>
                  </a:lnTo>
                  <a:lnTo>
                    <a:pt x="13" y="196"/>
                  </a:lnTo>
                  <a:lnTo>
                    <a:pt x="174" y="19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52" name="Rectangle 2099"/>
            <p:cNvSpPr>
              <a:spLocks noChangeArrowheads="1"/>
            </p:cNvSpPr>
            <p:nvPr/>
          </p:nvSpPr>
          <p:spPr bwMode="auto">
            <a:xfrm>
              <a:off x="3377" y="1407"/>
              <a:ext cx="68" cy="73"/>
            </a:xfrm>
            <a:prstGeom prst="rect">
              <a:avLst/>
            </a:prstGeom>
            <a:solidFill>
              <a:srgbClr val="FF87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s-CO"/>
            </a:p>
          </p:txBody>
        </p:sp>
        <p:sp>
          <p:nvSpPr>
            <p:cNvPr id="53" name="Freeform 2100"/>
            <p:cNvSpPr>
              <a:spLocks/>
            </p:cNvSpPr>
            <p:nvPr/>
          </p:nvSpPr>
          <p:spPr bwMode="auto">
            <a:xfrm>
              <a:off x="3862" y="1149"/>
              <a:ext cx="190" cy="264"/>
            </a:xfrm>
            <a:custGeom>
              <a:avLst/>
              <a:gdLst>
                <a:gd name="T0" fmla="*/ 184 w 380"/>
                <a:gd name="T1" fmla="*/ 264 h 529"/>
                <a:gd name="T2" fmla="*/ 190 w 380"/>
                <a:gd name="T3" fmla="*/ 264 h 529"/>
                <a:gd name="T4" fmla="*/ 190 w 380"/>
                <a:gd name="T5" fmla="*/ 258 h 529"/>
                <a:gd name="T6" fmla="*/ 190 w 380"/>
                <a:gd name="T7" fmla="*/ 6 h 529"/>
                <a:gd name="T8" fmla="*/ 190 w 380"/>
                <a:gd name="T9" fmla="*/ 0 h 529"/>
                <a:gd name="T10" fmla="*/ 184 w 380"/>
                <a:gd name="T11" fmla="*/ 0 h 529"/>
                <a:gd name="T12" fmla="*/ 6 w 380"/>
                <a:gd name="T13" fmla="*/ 0 h 529"/>
                <a:gd name="T14" fmla="*/ 0 w 380"/>
                <a:gd name="T15" fmla="*/ 0 h 529"/>
                <a:gd name="T16" fmla="*/ 0 w 380"/>
                <a:gd name="T17" fmla="*/ 6 h 529"/>
                <a:gd name="T18" fmla="*/ 0 w 380"/>
                <a:gd name="T19" fmla="*/ 258 h 529"/>
                <a:gd name="T20" fmla="*/ 0 w 380"/>
                <a:gd name="T21" fmla="*/ 264 h 529"/>
                <a:gd name="T22" fmla="*/ 6 w 380"/>
                <a:gd name="T23" fmla="*/ 264 h 529"/>
                <a:gd name="T24" fmla="*/ 184 w 380"/>
                <a:gd name="T25" fmla="*/ 264 h 5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0" h="529">
                  <a:moveTo>
                    <a:pt x="368" y="529"/>
                  </a:moveTo>
                  <a:lnTo>
                    <a:pt x="380" y="529"/>
                  </a:lnTo>
                  <a:lnTo>
                    <a:pt x="380" y="516"/>
                  </a:lnTo>
                  <a:lnTo>
                    <a:pt x="380" y="13"/>
                  </a:lnTo>
                  <a:lnTo>
                    <a:pt x="380" y="0"/>
                  </a:lnTo>
                  <a:lnTo>
                    <a:pt x="368" y="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0" y="516"/>
                  </a:lnTo>
                  <a:lnTo>
                    <a:pt x="0" y="529"/>
                  </a:lnTo>
                  <a:lnTo>
                    <a:pt x="12" y="529"/>
                  </a:lnTo>
                  <a:lnTo>
                    <a:pt x="368" y="5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54" name="Rectangle 2101"/>
            <p:cNvSpPr>
              <a:spLocks noChangeArrowheads="1"/>
            </p:cNvSpPr>
            <p:nvPr/>
          </p:nvSpPr>
          <p:spPr bwMode="auto">
            <a:xfrm>
              <a:off x="3874" y="1161"/>
              <a:ext cx="166" cy="2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s-CO"/>
            </a:p>
          </p:txBody>
        </p:sp>
        <p:sp>
          <p:nvSpPr>
            <p:cNvPr id="55" name="Freeform 2102"/>
            <p:cNvSpPr>
              <a:spLocks/>
            </p:cNvSpPr>
            <p:nvPr/>
          </p:nvSpPr>
          <p:spPr bwMode="auto">
            <a:xfrm>
              <a:off x="3719" y="2570"/>
              <a:ext cx="101" cy="37"/>
            </a:xfrm>
            <a:custGeom>
              <a:avLst/>
              <a:gdLst>
                <a:gd name="T0" fmla="*/ 93 w 204"/>
                <a:gd name="T1" fmla="*/ 0 h 75"/>
                <a:gd name="T2" fmla="*/ 92 w 204"/>
                <a:gd name="T3" fmla="*/ 1 h 75"/>
                <a:gd name="T4" fmla="*/ 90 w 204"/>
                <a:gd name="T5" fmla="*/ 3 h 75"/>
                <a:gd name="T6" fmla="*/ 84 w 204"/>
                <a:gd name="T7" fmla="*/ 7 h 75"/>
                <a:gd name="T8" fmla="*/ 76 w 204"/>
                <a:gd name="T9" fmla="*/ 8 h 75"/>
                <a:gd name="T10" fmla="*/ 68 w 204"/>
                <a:gd name="T11" fmla="*/ 7 h 75"/>
                <a:gd name="T12" fmla="*/ 64 w 204"/>
                <a:gd name="T13" fmla="*/ 5 h 75"/>
                <a:gd name="T14" fmla="*/ 62 w 204"/>
                <a:gd name="T15" fmla="*/ 3 h 75"/>
                <a:gd name="T16" fmla="*/ 62 w 204"/>
                <a:gd name="T17" fmla="*/ 3 h 75"/>
                <a:gd name="T18" fmla="*/ 61 w 204"/>
                <a:gd name="T19" fmla="*/ 3 h 75"/>
                <a:gd name="T20" fmla="*/ 60 w 204"/>
                <a:gd name="T21" fmla="*/ 4 h 75"/>
                <a:gd name="T22" fmla="*/ 57 w 204"/>
                <a:gd name="T23" fmla="*/ 6 h 75"/>
                <a:gd name="T24" fmla="*/ 52 w 204"/>
                <a:gd name="T25" fmla="*/ 9 h 75"/>
                <a:gd name="T26" fmla="*/ 48 w 204"/>
                <a:gd name="T27" fmla="*/ 11 h 75"/>
                <a:gd name="T28" fmla="*/ 42 w 204"/>
                <a:gd name="T29" fmla="*/ 13 h 75"/>
                <a:gd name="T30" fmla="*/ 36 w 204"/>
                <a:gd name="T31" fmla="*/ 16 h 75"/>
                <a:gd name="T32" fmla="*/ 30 w 204"/>
                <a:gd name="T33" fmla="*/ 18 h 75"/>
                <a:gd name="T34" fmla="*/ 24 w 204"/>
                <a:gd name="T35" fmla="*/ 18 h 75"/>
                <a:gd name="T36" fmla="*/ 17 w 204"/>
                <a:gd name="T37" fmla="*/ 19 h 75"/>
                <a:gd name="T38" fmla="*/ 10 w 204"/>
                <a:gd name="T39" fmla="*/ 20 h 75"/>
                <a:gd name="T40" fmla="*/ 5 w 204"/>
                <a:gd name="T41" fmla="*/ 21 h 75"/>
                <a:gd name="T42" fmla="*/ 2 w 204"/>
                <a:gd name="T43" fmla="*/ 22 h 75"/>
                <a:gd name="T44" fmla="*/ 0 w 204"/>
                <a:gd name="T45" fmla="*/ 23 h 75"/>
                <a:gd name="T46" fmla="*/ 2 w 204"/>
                <a:gd name="T47" fmla="*/ 25 h 75"/>
                <a:gd name="T48" fmla="*/ 6 w 204"/>
                <a:gd name="T49" fmla="*/ 27 h 75"/>
                <a:gd name="T50" fmla="*/ 13 w 204"/>
                <a:gd name="T51" fmla="*/ 30 h 75"/>
                <a:gd name="T52" fmla="*/ 21 w 204"/>
                <a:gd name="T53" fmla="*/ 32 h 75"/>
                <a:gd name="T54" fmla="*/ 29 w 204"/>
                <a:gd name="T55" fmla="*/ 34 h 75"/>
                <a:gd name="T56" fmla="*/ 37 w 204"/>
                <a:gd name="T57" fmla="*/ 35 h 75"/>
                <a:gd name="T58" fmla="*/ 44 w 204"/>
                <a:gd name="T59" fmla="*/ 37 h 75"/>
                <a:gd name="T60" fmla="*/ 50 w 204"/>
                <a:gd name="T61" fmla="*/ 37 h 75"/>
                <a:gd name="T62" fmla="*/ 56 w 204"/>
                <a:gd name="T63" fmla="*/ 37 h 75"/>
                <a:gd name="T64" fmla="*/ 60 w 204"/>
                <a:gd name="T65" fmla="*/ 35 h 75"/>
                <a:gd name="T66" fmla="*/ 66 w 204"/>
                <a:gd name="T67" fmla="*/ 32 h 75"/>
                <a:gd name="T68" fmla="*/ 72 w 204"/>
                <a:gd name="T69" fmla="*/ 29 h 75"/>
                <a:gd name="T70" fmla="*/ 77 w 204"/>
                <a:gd name="T71" fmla="*/ 28 h 75"/>
                <a:gd name="T72" fmla="*/ 79 w 204"/>
                <a:gd name="T73" fmla="*/ 27 h 75"/>
                <a:gd name="T74" fmla="*/ 83 w 204"/>
                <a:gd name="T75" fmla="*/ 35 h 75"/>
                <a:gd name="T76" fmla="*/ 100 w 204"/>
                <a:gd name="T77" fmla="*/ 33 h 75"/>
                <a:gd name="T78" fmla="*/ 100 w 204"/>
                <a:gd name="T79" fmla="*/ 21 h 75"/>
                <a:gd name="T80" fmla="*/ 100 w 204"/>
                <a:gd name="T81" fmla="*/ 20 h 75"/>
                <a:gd name="T82" fmla="*/ 101 w 204"/>
                <a:gd name="T83" fmla="*/ 18 h 75"/>
                <a:gd name="T84" fmla="*/ 101 w 204"/>
                <a:gd name="T85" fmla="*/ 14 h 75"/>
                <a:gd name="T86" fmla="*/ 100 w 204"/>
                <a:gd name="T87" fmla="*/ 11 h 75"/>
                <a:gd name="T88" fmla="*/ 98 w 204"/>
                <a:gd name="T89" fmla="*/ 7 h 75"/>
                <a:gd name="T90" fmla="*/ 96 w 204"/>
                <a:gd name="T91" fmla="*/ 3 h 75"/>
                <a:gd name="T92" fmla="*/ 94 w 204"/>
                <a:gd name="T93" fmla="*/ 1 h 75"/>
                <a:gd name="T94" fmla="*/ 93 w 204"/>
                <a:gd name="T95" fmla="*/ 0 h 7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204" h="75">
                  <a:moveTo>
                    <a:pt x="188" y="0"/>
                  </a:moveTo>
                  <a:lnTo>
                    <a:pt x="186" y="2"/>
                  </a:lnTo>
                  <a:lnTo>
                    <a:pt x="181" y="7"/>
                  </a:lnTo>
                  <a:lnTo>
                    <a:pt x="170" y="14"/>
                  </a:lnTo>
                  <a:lnTo>
                    <a:pt x="154" y="16"/>
                  </a:lnTo>
                  <a:lnTo>
                    <a:pt x="138" y="14"/>
                  </a:lnTo>
                  <a:lnTo>
                    <a:pt x="129" y="11"/>
                  </a:lnTo>
                  <a:lnTo>
                    <a:pt x="126" y="7"/>
                  </a:lnTo>
                  <a:lnTo>
                    <a:pt x="126" y="6"/>
                  </a:lnTo>
                  <a:lnTo>
                    <a:pt x="124" y="7"/>
                  </a:lnTo>
                  <a:lnTo>
                    <a:pt x="121" y="9"/>
                  </a:lnTo>
                  <a:lnTo>
                    <a:pt x="115" y="13"/>
                  </a:lnTo>
                  <a:lnTo>
                    <a:pt x="106" y="18"/>
                  </a:lnTo>
                  <a:lnTo>
                    <a:pt x="96" y="22"/>
                  </a:lnTo>
                  <a:lnTo>
                    <a:pt x="85" y="27"/>
                  </a:lnTo>
                  <a:lnTo>
                    <a:pt x="73" y="32"/>
                  </a:lnTo>
                  <a:lnTo>
                    <a:pt x="60" y="36"/>
                  </a:lnTo>
                  <a:lnTo>
                    <a:pt x="48" y="37"/>
                  </a:lnTo>
                  <a:lnTo>
                    <a:pt x="34" y="39"/>
                  </a:lnTo>
                  <a:lnTo>
                    <a:pt x="21" y="41"/>
                  </a:lnTo>
                  <a:lnTo>
                    <a:pt x="11" y="43"/>
                  </a:lnTo>
                  <a:lnTo>
                    <a:pt x="4" y="45"/>
                  </a:lnTo>
                  <a:lnTo>
                    <a:pt x="0" y="46"/>
                  </a:lnTo>
                  <a:lnTo>
                    <a:pt x="4" y="50"/>
                  </a:lnTo>
                  <a:lnTo>
                    <a:pt x="13" y="55"/>
                  </a:lnTo>
                  <a:lnTo>
                    <a:pt x="27" y="60"/>
                  </a:lnTo>
                  <a:lnTo>
                    <a:pt x="43" y="64"/>
                  </a:lnTo>
                  <a:lnTo>
                    <a:pt x="59" y="69"/>
                  </a:lnTo>
                  <a:lnTo>
                    <a:pt x="75" y="71"/>
                  </a:lnTo>
                  <a:lnTo>
                    <a:pt x="89" y="75"/>
                  </a:lnTo>
                  <a:lnTo>
                    <a:pt x="101" y="75"/>
                  </a:lnTo>
                  <a:lnTo>
                    <a:pt x="113" y="75"/>
                  </a:lnTo>
                  <a:lnTo>
                    <a:pt x="121" y="71"/>
                  </a:lnTo>
                  <a:lnTo>
                    <a:pt x="133" y="64"/>
                  </a:lnTo>
                  <a:lnTo>
                    <a:pt x="145" y="59"/>
                  </a:lnTo>
                  <a:lnTo>
                    <a:pt x="156" y="57"/>
                  </a:lnTo>
                  <a:lnTo>
                    <a:pt x="159" y="55"/>
                  </a:lnTo>
                  <a:lnTo>
                    <a:pt x="167" y="71"/>
                  </a:lnTo>
                  <a:lnTo>
                    <a:pt x="202" y="66"/>
                  </a:lnTo>
                  <a:lnTo>
                    <a:pt x="202" y="43"/>
                  </a:lnTo>
                  <a:lnTo>
                    <a:pt x="202" y="41"/>
                  </a:lnTo>
                  <a:lnTo>
                    <a:pt x="204" y="36"/>
                  </a:lnTo>
                  <a:lnTo>
                    <a:pt x="204" y="29"/>
                  </a:lnTo>
                  <a:lnTo>
                    <a:pt x="202" y="22"/>
                  </a:lnTo>
                  <a:lnTo>
                    <a:pt x="197" y="14"/>
                  </a:lnTo>
                  <a:lnTo>
                    <a:pt x="193" y="7"/>
                  </a:lnTo>
                  <a:lnTo>
                    <a:pt x="190" y="2"/>
                  </a:lnTo>
                  <a:lnTo>
                    <a:pt x="18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56" name="Freeform 2103"/>
            <p:cNvSpPr>
              <a:spLocks/>
            </p:cNvSpPr>
            <p:nvPr/>
          </p:nvSpPr>
          <p:spPr bwMode="auto">
            <a:xfrm>
              <a:off x="4082" y="2598"/>
              <a:ext cx="102" cy="37"/>
            </a:xfrm>
            <a:custGeom>
              <a:avLst/>
              <a:gdLst>
                <a:gd name="T0" fmla="*/ 95 w 204"/>
                <a:gd name="T1" fmla="*/ 0 h 72"/>
                <a:gd name="T2" fmla="*/ 94 w 204"/>
                <a:gd name="T3" fmla="*/ 1 h 72"/>
                <a:gd name="T4" fmla="*/ 92 w 204"/>
                <a:gd name="T5" fmla="*/ 4 h 72"/>
                <a:gd name="T6" fmla="*/ 85 w 204"/>
                <a:gd name="T7" fmla="*/ 7 h 72"/>
                <a:gd name="T8" fmla="*/ 77 w 204"/>
                <a:gd name="T9" fmla="*/ 8 h 72"/>
                <a:gd name="T10" fmla="*/ 69 w 204"/>
                <a:gd name="T11" fmla="*/ 7 h 72"/>
                <a:gd name="T12" fmla="*/ 65 w 204"/>
                <a:gd name="T13" fmla="*/ 6 h 72"/>
                <a:gd name="T14" fmla="*/ 63 w 204"/>
                <a:gd name="T15" fmla="*/ 4 h 72"/>
                <a:gd name="T16" fmla="*/ 62 w 204"/>
                <a:gd name="T17" fmla="*/ 3 h 72"/>
                <a:gd name="T18" fmla="*/ 61 w 204"/>
                <a:gd name="T19" fmla="*/ 4 h 72"/>
                <a:gd name="T20" fmla="*/ 60 w 204"/>
                <a:gd name="T21" fmla="*/ 5 h 72"/>
                <a:gd name="T22" fmla="*/ 57 w 204"/>
                <a:gd name="T23" fmla="*/ 6 h 72"/>
                <a:gd name="T24" fmla="*/ 54 w 204"/>
                <a:gd name="T25" fmla="*/ 9 h 72"/>
                <a:gd name="T26" fmla="*/ 48 w 204"/>
                <a:gd name="T27" fmla="*/ 11 h 72"/>
                <a:gd name="T28" fmla="*/ 43 w 204"/>
                <a:gd name="T29" fmla="*/ 13 h 72"/>
                <a:gd name="T30" fmla="*/ 37 w 204"/>
                <a:gd name="T31" fmla="*/ 16 h 72"/>
                <a:gd name="T32" fmla="*/ 31 w 204"/>
                <a:gd name="T33" fmla="*/ 18 h 72"/>
                <a:gd name="T34" fmla="*/ 23 w 204"/>
                <a:gd name="T35" fmla="*/ 19 h 72"/>
                <a:gd name="T36" fmla="*/ 17 w 204"/>
                <a:gd name="T37" fmla="*/ 20 h 72"/>
                <a:gd name="T38" fmla="*/ 10 w 204"/>
                <a:gd name="T39" fmla="*/ 21 h 72"/>
                <a:gd name="T40" fmla="*/ 5 w 204"/>
                <a:gd name="T41" fmla="*/ 22 h 72"/>
                <a:gd name="T42" fmla="*/ 1 w 204"/>
                <a:gd name="T43" fmla="*/ 23 h 72"/>
                <a:gd name="T44" fmla="*/ 0 w 204"/>
                <a:gd name="T45" fmla="*/ 24 h 72"/>
                <a:gd name="T46" fmla="*/ 1 w 204"/>
                <a:gd name="T47" fmla="*/ 25 h 72"/>
                <a:gd name="T48" fmla="*/ 6 w 204"/>
                <a:gd name="T49" fmla="*/ 27 h 72"/>
                <a:gd name="T50" fmla="*/ 13 w 204"/>
                <a:gd name="T51" fmla="*/ 30 h 72"/>
                <a:gd name="T52" fmla="*/ 21 w 204"/>
                <a:gd name="T53" fmla="*/ 33 h 72"/>
                <a:gd name="T54" fmla="*/ 29 w 204"/>
                <a:gd name="T55" fmla="*/ 34 h 72"/>
                <a:gd name="T56" fmla="*/ 37 w 204"/>
                <a:gd name="T57" fmla="*/ 36 h 72"/>
                <a:gd name="T58" fmla="*/ 44 w 204"/>
                <a:gd name="T59" fmla="*/ 37 h 72"/>
                <a:gd name="T60" fmla="*/ 50 w 204"/>
                <a:gd name="T61" fmla="*/ 37 h 72"/>
                <a:gd name="T62" fmla="*/ 56 w 204"/>
                <a:gd name="T63" fmla="*/ 37 h 72"/>
                <a:gd name="T64" fmla="*/ 60 w 204"/>
                <a:gd name="T65" fmla="*/ 35 h 72"/>
                <a:gd name="T66" fmla="*/ 66 w 204"/>
                <a:gd name="T67" fmla="*/ 32 h 72"/>
                <a:gd name="T68" fmla="*/ 73 w 204"/>
                <a:gd name="T69" fmla="*/ 29 h 72"/>
                <a:gd name="T70" fmla="*/ 78 w 204"/>
                <a:gd name="T71" fmla="*/ 28 h 72"/>
                <a:gd name="T72" fmla="*/ 80 w 204"/>
                <a:gd name="T73" fmla="*/ 27 h 72"/>
                <a:gd name="T74" fmla="*/ 84 w 204"/>
                <a:gd name="T75" fmla="*/ 35 h 72"/>
                <a:gd name="T76" fmla="*/ 101 w 204"/>
                <a:gd name="T77" fmla="*/ 33 h 72"/>
                <a:gd name="T78" fmla="*/ 101 w 204"/>
                <a:gd name="T79" fmla="*/ 22 h 72"/>
                <a:gd name="T80" fmla="*/ 101 w 204"/>
                <a:gd name="T81" fmla="*/ 21 h 72"/>
                <a:gd name="T82" fmla="*/ 102 w 204"/>
                <a:gd name="T83" fmla="*/ 18 h 72"/>
                <a:gd name="T84" fmla="*/ 102 w 204"/>
                <a:gd name="T85" fmla="*/ 14 h 72"/>
                <a:gd name="T86" fmla="*/ 101 w 204"/>
                <a:gd name="T87" fmla="*/ 11 h 72"/>
                <a:gd name="T88" fmla="*/ 100 w 204"/>
                <a:gd name="T89" fmla="*/ 7 h 72"/>
                <a:gd name="T90" fmla="*/ 97 w 204"/>
                <a:gd name="T91" fmla="*/ 4 h 72"/>
                <a:gd name="T92" fmla="*/ 96 w 204"/>
                <a:gd name="T93" fmla="*/ 1 h 72"/>
                <a:gd name="T94" fmla="*/ 95 w 204"/>
                <a:gd name="T95" fmla="*/ 0 h 7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204" h="72">
                  <a:moveTo>
                    <a:pt x="190" y="0"/>
                  </a:moveTo>
                  <a:lnTo>
                    <a:pt x="188" y="2"/>
                  </a:lnTo>
                  <a:lnTo>
                    <a:pt x="183" y="7"/>
                  </a:lnTo>
                  <a:lnTo>
                    <a:pt x="170" y="14"/>
                  </a:lnTo>
                  <a:lnTo>
                    <a:pt x="154" y="16"/>
                  </a:lnTo>
                  <a:lnTo>
                    <a:pt x="138" y="14"/>
                  </a:lnTo>
                  <a:lnTo>
                    <a:pt x="130" y="11"/>
                  </a:lnTo>
                  <a:lnTo>
                    <a:pt x="126" y="7"/>
                  </a:lnTo>
                  <a:lnTo>
                    <a:pt x="124" y="5"/>
                  </a:lnTo>
                  <a:lnTo>
                    <a:pt x="122" y="7"/>
                  </a:lnTo>
                  <a:lnTo>
                    <a:pt x="119" y="9"/>
                  </a:lnTo>
                  <a:lnTo>
                    <a:pt x="114" y="12"/>
                  </a:lnTo>
                  <a:lnTo>
                    <a:pt x="107" y="18"/>
                  </a:lnTo>
                  <a:lnTo>
                    <a:pt x="96" y="21"/>
                  </a:lnTo>
                  <a:lnTo>
                    <a:pt x="85" y="26"/>
                  </a:lnTo>
                  <a:lnTo>
                    <a:pt x="73" y="32"/>
                  </a:lnTo>
                  <a:lnTo>
                    <a:pt x="61" y="35"/>
                  </a:lnTo>
                  <a:lnTo>
                    <a:pt x="46" y="37"/>
                  </a:lnTo>
                  <a:lnTo>
                    <a:pt x="34" y="39"/>
                  </a:lnTo>
                  <a:lnTo>
                    <a:pt x="20" y="41"/>
                  </a:lnTo>
                  <a:lnTo>
                    <a:pt x="9" y="42"/>
                  </a:lnTo>
                  <a:lnTo>
                    <a:pt x="2" y="44"/>
                  </a:lnTo>
                  <a:lnTo>
                    <a:pt x="0" y="46"/>
                  </a:lnTo>
                  <a:lnTo>
                    <a:pt x="2" y="49"/>
                  </a:lnTo>
                  <a:lnTo>
                    <a:pt x="11" y="53"/>
                  </a:lnTo>
                  <a:lnTo>
                    <a:pt x="25" y="58"/>
                  </a:lnTo>
                  <a:lnTo>
                    <a:pt x="41" y="64"/>
                  </a:lnTo>
                  <a:lnTo>
                    <a:pt x="57" y="67"/>
                  </a:lnTo>
                  <a:lnTo>
                    <a:pt x="73" y="71"/>
                  </a:lnTo>
                  <a:lnTo>
                    <a:pt x="87" y="72"/>
                  </a:lnTo>
                  <a:lnTo>
                    <a:pt x="99" y="72"/>
                  </a:lnTo>
                  <a:lnTo>
                    <a:pt x="112" y="72"/>
                  </a:lnTo>
                  <a:lnTo>
                    <a:pt x="119" y="69"/>
                  </a:lnTo>
                  <a:lnTo>
                    <a:pt x="131" y="62"/>
                  </a:lnTo>
                  <a:lnTo>
                    <a:pt x="145" y="56"/>
                  </a:lnTo>
                  <a:lnTo>
                    <a:pt x="156" y="55"/>
                  </a:lnTo>
                  <a:lnTo>
                    <a:pt x="160" y="53"/>
                  </a:lnTo>
                  <a:lnTo>
                    <a:pt x="168" y="69"/>
                  </a:lnTo>
                  <a:lnTo>
                    <a:pt x="202" y="64"/>
                  </a:lnTo>
                  <a:lnTo>
                    <a:pt x="202" y="42"/>
                  </a:lnTo>
                  <a:lnTo>
                    <a:pt x="202" y="41"/>
                  </a:lnTo>
                  <a:lnTo>
                    <a:pt x="204" y="35"/>
                  </a:lnTo>
                  <a:lnTo>
                    <a:pt x="204" y="28"/>
                  </a:lnTo>
                  <a:lnTo>
                    <a:pt x="202" y="21"/>
                  </a:lnTo>
                  <a:lnTo>
                    <a:pt x="199" y="14"/>
                  </a:lnTo>
                  <a:lnTo>
                    <a:pt x="193" y="7"/>
                  </a:lnTo>
                  <a:lnTo>
                    <a:pt x="191" y="2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57" name="Freeform 2104"/>
            <p:cNvSpPr>
              <a:spLocks/>
            </p:cNvSpPr>
            <p:nvPr/>
          </p:nvSpPr>
          <p:spPr bwMode="auto">
            <a:xfrm>
              <a:off x="4302" y="2600"/>
              <a:ext cx="102" cy="36"/>
            </a:xfrm>
            <a:custGeom>
              <a:avLst/>
              <a:gdLst>
                <a:gd name="T0" fmla="*/ 8 w 205"/>
                <a:gd name="T1" fmla="*/ 0 h 73"/>
                <a:gd name="T2" fmla="*/ 9 w 205"/>
                <a:gd name="T3" fmla="*/ 1 h 73"/>
                <a:gd name="T4" fmla="*/ 11 w 205"/>
                <a:gd name="T5" fmla="*/ 4 h 73"/>
                <a:gd name="T6" fmla="*/ 17 w 205"/>
                <a:gd name="T7" fmla="*/ 7 h 73"/>
                <a:gd name="T8" fmla="*/ 25 w 205"/>
                <a:gd name="T9" fmla="*/ 8 h 73"/>
                <a:gd name="T10" fmla="*/ 33 w 205"/>
                <a:gd name="T11" fmla="*/ 7 h 73"/>
                <a:gd name="T12" fmla="*/ 38 w 205"/>
                <a:gd name="T13" fmla="*/ 5 h 73"/>
                <a:gd name="T14" fmla="*/ 40 w 205"/>
                <a:gd name="T15" fmla="*/ 4 h 73"/>
                <a:gd name="T16" fmla="*/ 40 w 205"/>
                <a:gd name="T17" fmla="*/ 3 h 73"/>
                <a:gd name="T18" fmla="*/ 41 w 205"/>
                <a:gd name="T19" fmla="*/ 4 h 73"/>
                <a:gd name="T20" fmla="*/ 42 w 205"/>
                <a:gd name="T21" fmla="*/ 4 h 73"/>
                <a:gd name="T22" fmla="*/ 45 w 205"/>
                <a:gd name="T23" fmla="*/ 6 h 73"/>
                <a:gd name="T24" fmla="*/ 49 w 205"/>
                <a:gd name="T25" fmla="*/ 8 h 73"/>
                <a:gd name="T26" fmla="*/ 55 w 205"/>
                <a:gd name="T27" fmla="*/ 11 h 73"/>
                <a:gd name="T28" fmla="*/ 60 w 205"/>
                <a:gd name="T29" fmla="*/ 13 h 73"/>
                <a:gd name="T30" fmla="*/ 66 w 205"/>
                <a:gd name="T31" fmla="*/ 15 h 73"/>
                <a:gd name="T32" fmla="*/ 72 w 205"/>
                <a:gd name="T33" fmla="*/ 17 h 73"/>
                <a:gd name="T34" fmla="*/ 79 w 205"/>
                <a:gd name="T35" fmla="*/ 19 h 73"/>
                <a:gd name="T36" fmla="*/ 86 w 205"/>
                <a:gd name="T37" fmla="*/ 19 h 73"/>
                <a:gd name="T38" fmla="*/ 92 w 205"/>
                <a:gd name="T39" fmla="*/ 20 h 73"/>
                <a:gd name="T40" fmla="*/ 97 w 205"/>
                <a:gd name="T41" fmla="*/ 20 h 73"/>
                <a:gd name="T42" fmla="*/ 101 w 205"/>
                <a:gd name="T43" fmla="*/ 21 h 73"/>
                <a:gd name="T44" fmla="*/ 102 w 205"/>
                <a:gd name="T45" fmla="*/ 23 h 73"/>
                <a:gd name="T46" fmla="*/ 101 w 205"/>
                <a:gd name="T47" fmla="*/ 24 h 73"/>
                <a:gd name="T48" fmla="*/ 96 w 205"/>
                <a:gd name="T49" fmla="*/ 26 h 73"/>
                <a:gd name="T50" fmla="*/ 89 w 205"/>
                <a:gd name="T51" fmla="*/ 29 h 73"/>
                <a:gd name="T52" fmla="*/ 81 w 205"/>
                <a:gd name="T53" fmla="*/ 32 h 73"/>
                <a:gd name="T54" fmla="*/ 73 w 205"/>
                <a:gd name="T55" fmla="*/ 34 h 73"/>
                <a:gd name="T56" fmla="*/ 65 w 205"/>
                <a:gd name="T57" fmla="*/ 35 h 73"/>
                <a:gd name="T58" fmla="*/ 58 w 205"/>
                <a:gd name="T59" fmla="*/ 36 h 73"/>
                <a:gd name="T60" fmla="*/ 52 w 205"/>
                <a:gd name="T61" fmla="*/ 36 h 73"/>
                <a:gd name="T62" fmla="*/ 46 w 205"/>
                <a:gd name="T63" fmla="*/ 36 h 73"/>
                <a:gd name="T64" fmla="*/ 42 w 205"/>
                <a:gd name="T65" fmla="*/ 34 h 73"/>
                <a:gd name="T66" fmla="*/ 36 w 205"/>
                <a:gd name="T67" fmla="*/ 31 h 73"/>
                <a:gd name="T68" fmla="*/ 29 w 205"/>
                <a:gd name="T69" fmla="*/ 28 h 73"/>
                <a:gd name="T70" fmla="*/ 24 w 205"/>
                <a:gd name="T71" fmla="*/ 27 h 73"/>
                <a:gd name="T72" fmla="*/ 22 w 205"/>
                <a:gd name="T73" fmla="*/ 26 h 73"/>
                <a:gd name="T74" fmla="*/ 18 w 205"/>
                <a:gd name="T75" fmla="*/ 34 h 73"/>
                <a:gd name="T76" fmla="*/ 1 w 205"/>
                <a:gd name="T77" fmla="*/ 32 h 73"/>
                <a:gd name="T78" fmla="*/ 1 w 205"/>
                <a:gd name="T79" fmla="*/ 21 h 73"/>
                <a:gd name="T80" fmla="*/ 1 w 205"/>
                <a:gd name="T81" fmla="*/ 20 h 73"/>
                <a:gd name="T82" fmla="*/ 0 w 205"/>
                <a:gd name="T83" fmla="*/ 18 h 73"/>
                <a:gd name="T84" fmla="*/ 0 w 205"/>
                <a:gd name="T85" fmla="*/ 14 h 73"/>
                <a:gd name="T86" fmla="*/ 1 w 205"/>
                <a:gd name="T87" fmla="*/ 11 h 73"/>
                <a:gd name="T88" fmla="*/ 3 w 205"/>
                <a:gd name="T89" fmla="*/ 7 h 73"/>
                <a:gd name="T90" fmla="*/ 5 w 205"/>
                <a:gd name="T91" fmla="*/ 4 h 73"/>
                <a:gd name="T92" fmla="*/ 7 w 205"/>
                <a:gd name="T93" fmla="*/ 1 h 73"/>
                <a:gd name="T94" fmla="*/ 8 w 205"/>
                <a:gd name="T95" fmla="*/ 0 h 7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205" h="73">
                  <a:moveTo>
                    <a:pt x="16" y="0"/>
                  </a:moveTo>
                  <a:lnTo>
                    <a:pt x="18" y="2"/>
                  </a:lnTo>
                  <a:lnTo>
                    <a:pt x="23" y="8"/>
                  </a:lnTo>
                  <a:lnTo>
                    <a:pt x="34" y="15"/>
                  </a:lnTo>
                  <a:lnTo>
                    <a:pt x="50" y="16"/>
                  </a:lnTo>
                  <a:lnTo>
                    <a:pt x="66" y="15"/>
                  </a:lnTo>
                  <a:lnTo>
                    <a:pt x="76" y="11"/>
                  </a:lnTo>
                  <a:lnTo>
                    <a:pt x="80" y="8"/>
                  </a:lnTo>
                  <a:lnTo>
                    <a:pt x="80" y="6"/>
                  </a:lnTo>
                  <a:lnTo>
                    <a:pt x="82" y="8"/>
                  </a:lnTo>
                  <a:lnTo>
                    <a:pt x="85" y="9"/>
                  </a:lnTo>
                  <a:lnTo>
                    <a:pt x="90" y="13"/>
                  </a:lnTo>
                  <a:lnTo>
                    <a:pt x="99" y="16"/>
                  </a:lnTo>
                  <a:lnTo>
                    <a:pt x="110" y="22"/>
                  </a:lnTo>
                  <a:lnTo>
                    <a:pt x="120" y="27"/>
                  </a:lnTo>
                  <a:lnTo>
                    <a:pt x="133" y="30"/>
                  </a:lnTo>
                  <a:lnTo>
                    <a:pt x="145" y="34"/>
                  </a:lnTo>
                  <a:lnTo>
                    <a:pt x="158" y="38"/>
                  </a:lnTo>
                  <a:lnTo>
                    <a:pt x="172" y="39"/>
                  </a:lnTo>
                  <a:lnTo>
                    <a:pt x="184" y="41"/>
                  </a:lnTo>
                  <a:lnTo>
                    <a:pt x="195" y="41"/>
                  </a:lnTo>
                  <a:lnTo>
                    <a:pt x="202" y="43"/>
                  </a:lnTo>
                  <a:lnTo>
                    <a:pt x="205" y="46"/>
                  </a:lnTo>
                  <a:lnTo>
                    <a:pt x="202" y="48"/>
                  </a:lnTo>
                  <a:lnTo>
                    <a:pt x="193" y="53"/>
                  </a:lnTo>
                  <a:lnTo>
                    <a:pt x="179" y="59"/>
                  </a:lnTo>
                  <a:lnTo>
                    <a:pt x="163" y="64"/>
                  </a:lnTo>
                  <a:lnTo>
                    <a:pt x="147" y="68"/>
                  </a:lnTo>
                  <a:lnTo>
                    <a:pt x="131" y="71"/>
                  </a:lnTo>
                  <a:lnTo>
                    <a:pt x="117" y="73"/>
                  </a:lnTo>
                  <a:lnTo>
                    <a:pt x="105" y="73"/>
                  </a:lnTo>
                  <a:lnTo>
                    <a:pt x="92" y="73"/>
                  </a:lnTo>
                  <a:lnTo>
                    <a:pt x="85" y="69"/>
                  </a:lnTo>
                  <a:lnTo>
                    <a:pt x="73" y="62"/>
                  </a:lnTo>
                  <a:lnTo>
                    <a:pt x="59" y="57"/>
                  </a:lnTo>
                  <a:lnTo>
                    <a:pt x="48" y="55"/>
                  </a:lnTo>
                  <a:lnTo>
                    <a:pt x="44" y="53"/>
                  </a:lnTo>
                  <a:lnTo>
                    <a:pt x="37" y="69"/>
                  </a:lnTo>
                  <a:lnTo>
                    <a:pt x="2" y="64"/>
                  </a:lnTo>
                  <a:lnTo>
                    <a:pt x="2" y="43"/>
                  </a:lnTo>
                  <a:lnTo>
                    <a:pt x="2" y="41"/>
                  </a:lnTo>
                  <a:lnTo>
                    <a:pt x="0" y="36"/>
                  </a:lnTo>
                  <a:lnTo>
                    <a:pt x="0" y="29"/>
                  </a:lnTo>
                  <a:lnTo>
                    <a:pt x="2" y="22"/>
                  </a:lnTo>
                  <a:lnTo>
                    <a:pt x="7" y="15"/>
                  </a:lnTo>
                  <a:lnTo>
                    <a:pt x="11" y="8"/>
                  </a:lnTo>
                  <a:lnTo>
                    <a:pt x="14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58" name="Freeform 2105"/>
            <p:cNvSpPr>
              <a:spLocks/>
            </p:cNvSpPr>
            <p:nvPr/>
          </p:nvSpPr>
          <p:spPr bwMode="auto">
            <a:xfrm>
              <a:off x="3581" y="2567"/>
              <a:ext cx="102" cy="36"/>
            </a:xfrm>
            <a:custGeom>
              <a:avLst/>
              <a:gdLst>
                <a:gd name="T0" fmla="*/ 94 w 205"/>
                <a:gd name="T1" fmla="*/ 0 h 73"/>
                <a:gd name="T2" fmla="*/ 94 w 205"/>
                <a:gd name="T3" fmla="*/ 1 h 73"/>
                <a:gd name="T4" fmla="*/ 91 w 205"/>
                <a:gd name="T5" fmla="*/ 3 h 73"/>
                <a:gd name="T6" fmla="*/ 85 w 205"/>
                <a:gd name="T7" fmla="*/ 7 h 73"/>
                <a:gd name="T8" fmla="*/ 77 w 205"/>
                <a:gd name="T9" fmla="*/ 8 h 73"/>
                <a:gd name="T10" fmla="*/ 69 w 205"/>
                <a:gd name="T11" fmla="*/ 7 h 73"/>
                <a:gd name="T12" fmla="*/ 64 w 205"/>
                <a:gd name="T13" fmla="*/ 5 h 73"/>
                <a:gd name="T14" fmla="*/ 63 w 205"/>
                <a:gd name="T15" fmla="*/ 3 h 73"/>
                <a:gd name="T16" fmla="*/ 63 w 205"/>
                <a:gd name="T17" fmla="*/ 3 h 73"/>
                <a:gd name="T18" fmla="*/ 62 w 205"/>
                <a:gd name="T19" fmla="*/ 3 h 73"/>
                <a:gd name="T20" fmla="*/ 60 w 205"/>
                <a:gd name="T21" fmla="*/ 4 h 73"/>
                <a:gd name="T22" fmla="*/ 57 w 205"/>
                <a:gd name="T23" fmla="*/ 6 h 73"/>
                <a:gd name="T24" fmla="*/ 53 w 205"/>
                <a:gd name="T25" fmla="*/ 8 h 73"/>
                <a:gd name="T26" fmla="*/ 48 w 205"/>
                <a:gd name="T27" fmla="*/ 10 h 73"/>
                <a:gd name="T28" fmla="*/ 42 w 205"/>
                <a:gd name="T29" fmla="*/ 13 h 73"/>
                <a:gd name="T30" fmla="*/ 36 w 205"/>
                <a:gd name="T31" fmla="*/ 15 h 73"/>
                <a:gd name="T32" fmla="*/ 30 w 205"/>
                <a:gd name="T33" fmla="*/ 17 h 73"/>
                <a:gd name="T34" fmla="*/ 23 w 205"/>
                <a:gd name="T35" fmla="*/ 18 h 73"/>
                <a:gd name="T36" fmla="*/ 17 w 205"/>
                <a:gd name="T37" fmla="*/ 19 h 73"/>
                <a:gd name="T38" fmla="*/ 10 w 205"/>
                <a:gd name="T39" fmla="*/ 20 h 73"/>
                <a:gd name="T40" fmla="*/ 5 w 205"/>
                <a:gd name="T41" fmla="*/ 20 h 73"/>
                <a:gd name="T42" fmla="*/ 1 w 205"/>
                <a:gd name="T43" fmla="*/ 21 h 73"/>
                <a:gd name="T44" fmla="*/ 0 w 205"/>
                <a:gd name="T45" fmla="*/ 23 h 73"/>
                <a:gd name="T46" fmla="*/ 2 w 205"/>
                <a:gd name="T47" fmla="*/ 24 h 73"/>
                <a:gd name="T48" fmla="*/ 6 w 205"/>
                <a:gd name="T49" fmla="*/ 26 h 73"/>
                <a:gd name="T50" fmla="*/ 13 w 205"/>
                <a:gd name="T51" fmla="*/ 29 h 73"/>
                <a:gd name="T52" fmla="*/ 20 w 205"/>
                <a:gd name="T53" fmla="*/ 32 h 73"/>
                <a:gd name="T54" fmla="*/ 28 w 205"/>
                <a:gd name="T55" fmla="*/ 33 h 73"/>
                <a:gd name="T56" fmla="*/ 36 w 205"/>
                <a:gd name="T57" fmla="*/ 35 h 73"/>
                <a:gd name="T58" fmla="*/ 43 w 205"/>
                <a:gd name="T59" fmla="*/ 36 h 73"/>
                <a:gd name="T60" fmla="*/ 50 w 205"/>
                <a:gd name="T61" fmla="*/ 36 h 73"/>
                <a:gd name="T62" fmla="*/ 56 w 205"/>
                <a:gd name="T63" fmla="*/ 36 h 73"/>
                <a:gd name="T64" fmla="*/ 59 w 205"/>
                <a:gd name="T65" fmla="*/ 34 h 73"/>
                <a:gd name="T66" fmla="*/ 66 w 205"/>
                <a:gd name="T67" fmla="*/ 31 h 73"/>
                <a:gd name="T68" fmla="*/ 72 w 205"/>
                <a:gd name="T69" fmla="*/ 28 h 73"/>
                <a:gd name="T70" fmla="*/ 78 w 205"/>
                <a:gd name="T71" fmla="*/ 27 h 73"/>
                <a:gd name="T72" fmla="*/ 79 w 205"/>
                <a:gd name="T73" fmla="*/ 26 h 73"/>
                <a:gd name="T74" fmla="*/ 84 w 205"/>
                <a:gd name="T75" fmla="*/ 34 h 73"/>
                <a:gd name="T76" fmla="*/ 102 w 205"/>
                <a:gd name="T77" fmla="*/ 32 h 73"/>
                <a:gd name="T78" fmla="*/ 102 w 205"/>
                <a:gd name="T79" fmla="*/ 21 h 73"/>
                <a:gd name="T80" fmla="*/ 102 w 205"/>
                <a:gd name="T81" fmla="*/ 20 h 73"/>
                <a:gd name="T82" fmla="*/ 102 w 205"/>
                <a:gd name="T83" fmla="*/ 18 h 73"/>
                <a:gd name="T84" fmla="*/ 102 w 205"/>
                <a:gd name="T85" fmla="*/ 14 h 73"/>
                <a:gd name="T86" fmla="*/ 102 w 205"/>
                <a:gd name="T87" fmla="*/ 10 h 73"/>
                <a:gd name="T88" fmla="*/ 99 w 205"/>
                <a:gd name="T89" fmla="*/ 7 h 73"/>
                <a:gd name="T90" fmla="*/ 97 w 205"/>
                <a:gd name="T91" fmla="*/ 3 h 73"/>
                <a:gd name="T92" fmla="*/ 95 w 205"/>
                <a:gd name="T93" fmla="*/ 1 h 73"/>
                <a:gd name="T94" fmla="*/ 94 w 205"/>
                <a:gd name="T95" fmla="*/ 0 h 7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205" h="73">
                  <a:moveTo>
                    <a:pt x="189" y="0"/>
                  </a:moveTo>
                  <a:lnTo>
                    <a:pt x="188" y="2"/>
                  </a:lnTo>
                  <a:lnTo>
                    <a:pt x="182" y="7"/>
                  </a:lnTo>
                  <a:lnTo>
                    <a:pt x="170" y="14"/>
                  </a:lnTo>
                  <a:lnTo>
                    <a:pt x="154" y="16"/>
                  </a:lnTo>
                  <a:lnTo>
                    <a:pt x="138" y="14"/>
                  </a:lnTo>
                  <a:lnTo>
                    <a:pt x="129" y="11"/>
                  </a:lnTo>
                  <a:lnTo>
                    <a:pt x="126" y="7"/>
                  </a:lnTo>
                  <a:lnTo>
                    <a:pt x="126" y="6"/>
                  </a:lnTo>
                  <a:lnTo>
                    <a:pt x="124" y="7"/>
                  </a:lnTo>
                  <a:lnTo>
                    <a:pt x="120" y="9"/>
                  </a:lnTo>
                  <a:lnTo>
                    <a:pt x="115" y="13"/>
                  </a:lnTo>
                  <a:lnTo>
                    <a:pt x="106" y="16"/>
                  </a:lnTo>
                  <a:lnTo>
                    <a:pt x="96" y="21"/>
                  </a:lnTo>
                  <a:lnTo>
                    <a:pt x="85" y="27"/>
                  </a:lnTo>
                  <a:lnTo>
                    <a:pt x="73" y="30"/>
                  </a:lnTo>
                  <a:lnTo>
                    <a:pt x="60" y="34"/>
                  </a:lnTo>
                  <a:lnTo>
                    <a:pt x="46" y="37"/>
                  </a:lnTo>
                  <a:lnTo>
                    <a:pt x="34" y="39"/>
                  </a:lnTo>
                  <a:lnTo>
                    <a:pt x="20" y="41"/>
                  </a:lnTo>
                  <a:lnTo>
                    <a:pt x="11" y="41"/>
                  </a:lnTo>
                  <a:lnTo>
                    <a:pt x="2" y="43"/>
                  </a:lnTo>
                  <a:lnTo>
                    <a:pt x="0" y="46"/>
                  </a:lnTo>
                  <a:lnTo>
                    <a:pt x="4" y="48"/>
                  </a:lnTo>
                  <a:lnTo>
                    <a:pt x="13" y="53"/>
                  </a:lnTo>
                  <a:lnTo>
                    <a:pt x="27" y="59"/>
                  </a:lnTo>
                  <a:lnTo>
                    <a:pt x="41" y="64"/>
                  </a:lnTo>
                  <a:lnTo>
                    <a:pt x="57" y="67"/>
                  </a:lnTo>
                  <a:lnTo>
                    <a:pt x="73" y="71"/>
                  </a:lnTo>
                  <a:lnTo>
                    <a:pt x="87" y="73"/>
                  </a:lnTo>
                  <a:lnTo>
                    <a:pt x="101" y="73"/>
                  </a:lnTo>
                  <a:lnTo>
                    <a:pt x="112" y="73"/>
                  </a:lnTo>
                  <a:lnTo>
                    <a:pt x="119" y="69"/>
                  </a:lnTo>
                  <a:lnTo>
                    <a:pt x="133" y="62"/>
                  </a:lnTo>
                  <a:lnTo>
                    <a:pt x="145" y="57"/>
                  </a:lnTo>
                  <a:lnTo>
                    <a:pt x="156" y="55"/>
                  </a:lnTo>
                  <a:lnTo>
                    <a:pt x="159" y="53"/>
                  </a:lnTo>
                  <a:lnTo>
                    <a:pt x="168" y="69"/>
                  </a:lnTo>
                  <a:lnTo>
                    <a:pt x="204" y="64"/>
                  </a:lnTo>
                  <a:lnTo>
                    <a:pt x="204" y="43"/>
                  </a:lnTo>
                  <a:lnTo>
                    <a:pt x="204" y="41"/>
                  </a:lnTo>
                  <a:lnTo>
                    <a:pt x="205" y="36"/>
                  </a:lnTo>
                  <a:lnTo>
                    <a:pt x="205" y="29"/>
                  </a:lnTo>
                  <a:lnTo>
                    <a:pt x="204" y="21"/>
                  </a:lnTo>
                  <a:lnTo>
                    <a:pt x="198" y="14"/>
                  </a:lnTo>
                  <a:lnTo>
                    <a:pt x="195" y="7"/>
                  </a:lnTo>
                  <a:lnTo>
                    <a:pt x="191" y="2"/>
                  </a:lnTo>
                  <a:lnTo>
                    <a:pt x="18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59" name="Freeform 2106"/>
            <p:cNvSpPr>
              <a:spLocks/>
            </p:cNvSpPr>
            <p:nvPr/>
          </p:nvSpPr>
          <p:spPr bwMode="auto">
            <a:xfrm>
              <a:off x="3579" y="1293"/>
              <a:ext cx="10" cy="10"/>
            </a:xfrm>
            <a:custGeom>
              <a:avLst/>
              <a:gdLst>
                <a:gd name="T0" fmla="*/ 5 w 21"/>
                <a:gd name="T1" fmla="*/ 0 h 22"/>
                <a:gd name="T2" fmla="*/ 2 w 21"/>
                <a:gd name="T3" fmla="*/ 0 h 22"/>
                <a:gd name="T4" fmla="*/ 1 w 21"/>
                <a:gd name="T5" fmla="*/ 1 h 22"/>
                <a:gd name="T6" fmla="*/ 0 w 21"/>
                <a:gd name="T7" fmla="*/ 3 h 22"/>
                <a:gd name="T8" fmla="*/ 0 w 21"/>
                <a:gd name="T9" fmla="*/ 5 h 22"/>
                <a:gd name="T10" fmla="*/ 0 w 21"/>
                <a:gd name="T11" fmla="*/ 6 h 22"/>
                <a:gd name="T12" fmla="*/ 1 w 21"/>
                <a:gd name="T13" fmla="*/ 8 h 22"/>
                <a:gd name="T14" fmla="*/ 2 w 21"/>
                <a:gd name="T15" fmla="*/ 9 h 22"/>
                <a:gd name="T16" fmla="*/ 5 w 21"/>
                <a:gd name="T17" fmla="*/ 10 h 22"/>
                <a:gd name="T18" fmla="*/ 7 w 21"/>
                <a:gd name="T19" fmla="*/ 9 h 22"/>
                <a:gd name="T20" fmla="*/ 8 w 21"/>
                <a:gd name="T21" fmla="*/ 8 h 22"/>
                <a:gd name="T22" fmla="*/ 9 w 21"/>
                <a:gd name="T23" fmla="*/ 6 h 22"/>
                <a:gd name="T24" fmla="*/ 10 w 21"/>
                <a:gd name="T25" fmla="*/ 5 h 22"/>
                <a:gd name="T26" fmla="*/ 9 w 21"/>
                <a:gd name="T27" fmla="*/ 3 h 22"/>
                <a:gd name="T28" fmla="*/ 8 w 21"/>
                <a:gd name="T29" fmla="*/ 1 h 22"/>
                <a:gd name="T30" fmla="*/ 7 w 21"/>
                <a:gd name="T31" fmla="*/ 0 h 22"/>
                <a:gd name="T32" fmla="*/ 5 w 21"/>
                <a:gd name="T33" fmla="*/ 0 h 2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1" h="22">
                  <a:moveTo>
                    <a:pt x="10" y="0"/>
                  </a:moveTo>
                  <a:lnTo>
                    <a:pt x="5" y="0"/>
                  </a:lnTo>
                  <a:lnTo>
                    <a:pt x="3" y="2"/>
                  </a:lnTo>
                  <a:lnTo>
                    <a:pt x="0" y="6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3" y="18"/>
                  </a:lnTo>
                  <a:lnTo>
                    <a:pt x="5" y="20"/>
                  </a:lnTo>
                  <a:lnTo>
                    <a:pt x="10" y="22"/>
                  </a:lnTo>
                  <a:lnTo>
                    <a:pt x="14" y="20"/>
                  </a:lnTo>
                  <a:lnTo>
                    <a:pt x="17" y="18"/>
                  </a:lnTo>
                  <a:lnTo>
                    <a:pt x="19" y="14"/>
                  </a:lnTo>
                  <a:lnTo>
                    <a:pt x="21" y="11"/>
                  </a:lnTo>
                  <a:lnTo>
                    <a:pt x="19" y="6"/>
                  </a:lnTo>
                  <a:lnTo>
                    <a:pt x="17" y="2"/>
                  </a:lnTo>
                  <a:lnTo>
                    <a:pt x="14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60" name="Freeform 2107"/>
            <p:cNvSpPr>
              <a:spLocks/>
            </p:cNvSpPr>
            <p:nvPr/>
          </p:nvSpPr>
          <p:spPr bwMode="auto">
            <a:xfrm>
              <a:off x="4191" y="1638"/>
              <a:ext cx="16" cy="15"/>
            </a:xfrm>
            <a:custGeom>
              <a:avLst/>
              <a:gdLst>
                <a:gd name="T0" fmla="*/ 8 w 32"/>
                <a:gd name="T1" fmla="*/ 0 h 30"/>
                <a:gd name="T2" fmla="*/ 5 w 32"/>
                <a:gd name="T3" fmla="*/ 1 h 30"/>
                <a:gd name="T4" fmla="*/ 3 w 32"/>
                <a:gd name="T5" fmla="*/ 3 h 30"/>
                <a:gd name="T6" fmla="*/ 1 w 32"/>
                <a:gd name="T7" fmla="*/ 5 h 30"/>
                <a:gd name="T8" fmla="*/ 0 w 32"/>
                <a:gd name="T9" fmla="*/ 8 h 30"/>
                <a:gd name="T10" fmla="*/ 1 w 32"/>
                <a:gd name="T11" fmla="*/ 11 h 30"/>
                <a:gd name="T12" fmla="*/ 3 w 32"/>
                <a:gd name="T13" fmla="*/ 13 h 30"/>
                <a:gd name="T14" fmla="*/ 5 w 32"/>
                <a:gd name="T15" fmla="*/ 14 h 30"/>
                <a:gd name="T16" fmla="*/ 8 w 32"/>
                <a:gd name="T17" fmla="*/ 15 h 30"/>
                <a:gd name="T18" fmla="*/ 12 w 32"/>
                <a:gd name="T19" fmla="*/ 14 h 30"/>
                <a:gd name="T20" fmla="*/ 14 w 32"/>
                <a:gd name="T21" fmla="*/ 13 h 30"/>
                <a:gd name="T22" fmla="*/ 15 w 32"/>
                <a:gd name="T23" fmla="*/ 11 h 30"/>
                <a:gd name="T24" fmla="*/ 16 w 32"/>
                <a:gd name="T25" fmla="*/ 8 h 30"/>
                <a:gd name="T26" fmla="*/ 15 w 32"/>
                <a:gd name="T27" fmla="*/ 5 h 30"/>
                <a:gd name="T28" fmla="*/ 14 w 32"/>
                <a:gd name="T29" fmla="*/ 3 h 30"/>
                <a:gd name="T30" fmla="*/ 12 w 32"/>
                <a:gd name="T31" fmla="*/ 1 h 30"/>
                <a:gd name="T32" fmla="*/ 8 w 32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" h="30">
                  <a:moveTo>
                    <a:pt x="16" y="0"/>
                  </a:moveTo>
                  <a:lnTo>
                    <a:pt x="9" y="1"/>
                  </a:lnTo>
                  <a:lnTo>
                    <a:pt x="5" y="5"/>
                  </a:lnTo>
                  <a:lnTo>
                    <a:pt x="2" y="9"/>
                  </a:lnTo>
                  <a:lnTo>
                    <a:pt x="0" y="16"/>
                  </a:lnTo>
                  <a:lnTo>
                    <a:pt x="2" y="21"/>
                  </a:lnTo>
                  <a:lnTo>
                    <a:pt x="5" y="26"/>
                  </a:lnTo>
                  <a:lnTo>
                    <a:pt x="9" y="28"/>
                  </a:lnTo>
                  <a:lnTo>
                    <a:pt x="16" y="30"/>
                  </a:lnTo>
                  <a:lnTo>
                    <a:pt x="23" y="28"/>
                  </a:lnTo>
                  <a:lnTo>
                    <a:pt x="27" y="26"/>
                  </a:lnTo>
                  <a:lnTo>
                    <a:pt x="30" y="21"/>
                  </a:lnTo>
                  <a:lnTo>
                    <a:pt x="32" y="16"/>
                  </a:lnTo>
                  <a:lnTo>
                    <a:pt x="30" y="9"/>
                  </a:lnTo>
                  <a:lnTo>
                    <a:pt x="27" y="5"/>
                  </a:lnTo>
                  <a:lnTo>
                    <a:pt x="23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61" name="Freeform 2108"/>
            <p:cNvSpPr>
              <a:spLocks/>
            </p:cNvSpPr>
            <p:nvPr/>
          </p:nvSpPr>
          <p:spPr bwMode="auto">
            <a:xfrm>
              <a:off x="4113" y="1593"/>
              <a:ext cx="15" cy="15"/>
            </a:xfrm>
            <a:custGeom>
              <a:avLst/>
              <a:gdLst>
                <a:gd name="T0" fmla="*/ 7 w 30"/>
                <a:gd name="T1" fmla="*/ 0 h 30"/>
                <a:gd name="T2" fmla="*/ 5 w 30"/>
                <a:gd name="T3" fmla="*/ 1 h 30"/>
                <a:gd name="T4" fmla="*/ 3 w 30"/>
                <a:gd name="T5" fmla="*/ 3 h 30"/>
                <a:gd name="T6" fmla="*/ 1 w 30"/>
                <a:gd name="T7" fmla="*/ 4 h 30"/>
                <a:gd name="T8" fmla="*/ 0 w 30"/>
                <a:gd name="T9" fmla="*/ 8 h 30"/>
                <a:gd name="T10" fmla="*/ 1 w 30"/>
                <a:gd name="T11" fmla="*/ 11 h 30"/>
                <a:gd name="T12" fmla="*/ 3 w 30"/>
                <a:gd name="T13" fmla="*/ 12 h 30"/>
                <a:gd name="T14" fmla="*/ 5 w 30"/>
                <a:gd name="T15" fmla="*/ 14 h 30"/>
                <a:gd name="T16" fmla="*/ 7 w 30"/>
                <a:gd name="T17" fmla="*/ 15 h 30"/>
                <a:gd name="T18" fmla="*/ 11 w 30"/>
                <a:gd name="T19" fmla="*/ 14 h 30"/>
                <a:gd name="T20" fmla="*/ 13 w 30"/>
                <a:gd name="T21" fmla="*/ 12 h 30"/>
                <a:gd name="T22" fmla="*/ 15 w 30"/>
                <a:gd name="T23" fmla="*/ 11 h 30"/>
                <a:gd name="T24" fmla="*/ 15 w 30"/>
                <a:gd name="T25" fmla="*/ 8 h 30"/>
                <a:gd name="T26" fmla="*/ 15 w 30"/>
                <a:gd name="T27" fmla="*/ 4 h 30"/>
                <a:gd name="T28" fmla="*/ 13 w 30"/>
                <a:gd name="T29" fmla="*/ 3 h 30"/>
                <a:gd name="T30" fmla="*/ 11 w 30"/>
                <a:gd name="T31" fmla="*/ 1 h 30"/>
                <a:gd name="T32" fmla="*/ 7 w 30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0" h="30">
                  <a:moveTo>
                    <a:pt x="14" y="0"/>
                  </a:moveTo>
                  <a:lnTo>
                    <a:pt x="9" y="1"/>
                  </a:lnTo>
                  <a:lnTo>
                    <a:pt x="6" y="5"/>
                  </a:lnTo>
                  <a:lnTo>
                    <a:pt x="2" y="8"/>
                  </a:lnTo>
                  <a:lnTo>
                    <a:pt x="0" y="15"/>
                  </a:lnTo>
                  <a:lnTo>
                    <a:pt x="2" y="21"/>
                  </a:lnTo>
                  <a:lnTo>
                    <a:pt x="6" y="24"/>
                  </a:lnTo>
                  <a:lnTo>
                    <a:pt x="9" y="28"/>
                  </a:lnTo>
                  <a:lnTo>
                    <a:pt x="14" y="30"/>
                  </a:lnTo>
                  <a:lnTo>
                    <a:pt x="22" y="28"/>
                  </a:lnTo>
                  <a:lnTo>
                    <a:pt x="25" y="24"/>
                  </a:lnTo>
                  <a:lnTo>
                    <a:pt x="29" y="21"/>
                  </a:lnTo>
                  <a:lnTo>
                    <a:pt x="30" y="15"/>
                  </a:lnTo>
                  <a:lnTo>
                    <a:pt x="29" y="8"/>
                  </a:lnTo>
                  <a:lnTo>
                    <a:pt x="25" y="5"/>
                  </a:lnTo>
                  <a:lnTo>
                    <a:pt x="22" y="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62" name="Text Box 2109"/>
            <p:cNvSpPr txBox="1">
              <a:spLocks noChangeArrowheads="1"/>
            </p:cNvSpPr>
            <p:nvPr/>
          </p:nvSpPr>
          <p:spPr bwMode="auto">
            <a:xfrm>
              <a:off x="3018" y="1008"/>
              <a:ext cx="1158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s-ES_tradnl" sz="900" b="1">
                  <a:solidFill>
                    <a:schemeClr val="accent2"/>
                  </a:solidFill>
                  <a:latin typeface="Tahoma" panose="020B0604030504040204" pitchFamily="34" charset="0"/>
                </a:rPr>
                <a:t>Estándar de almacenamiento</a:t>
              </a:r>
              <a:endParaRPr lang="es-ES" sz="900" b="1">
                <a:solidFill>
                  <a:schemeClr val="accent2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64" name="Circular 63"/>
          <p:cNvSpPr/>
          <p:nvPr/>
        </p:nvSpPr>
        <p:spPr>
          <a:xfrm>
            <a:off x="650544" y="1297461"/>
            <a:ext cx="4426281" cy="4301178"/>
          </a:xfrm>
          <a:prstGeom prst="pie">
            <a:avLst>
              <a:gd name="adj1" fmla="val 10799998"/>
              <a:gd name="adj2" fmla="val 16200000"/>
            </a:avLst>
          </a:prstGeom>
          <a:solidFill>
            <a:srgbClr val="6699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65" name="CuadroTexto 64"/>
          <p:cNvSpPr txBox="1"/>
          <p:nvPr/>
        </p:nvSpPr>
        <p:spPr>
          <a:xfrm>
            <a:off x="1571076" y="2062758"/>
            <a:ext cx="6046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27785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838200" y="1401762"/>
            <a:ext cx="7391400" cy="186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0000CC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11500" b="1" dirty="0">
                <a:solidFill>
                  <a:srgbClr val="66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LAS 5 “S”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89029" y="3642969"/>
            <a:ext cx="7467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FF99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Un método para lograr los mejores estándares en orden y aseo</a:t>
            </a:r>
            <a:endParaRPr lang="es-ES" sz="3600" dirty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70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027"/>
          <p:cNvSpPr txBox="1">
            <a:spLocks noChangeArrowheads="1"/>
          </p:cNvSpPr>
          <p:nvPr/>
        </p:nvSpPr>
        <p:spPr bwMode="auto">
          <a:xfrm>
            <a:off x="400639" y="1363384"/>
            <a:ext cx="8342722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2212194" algn="ctr" rotWithShape="0">
                    <a:srgbClr val="0000CC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4800" dirty="0">
                <a:latin typeface="Calibri" panose="020F0502020204030204" pitchFamily="34" charset="0"/>
                <a:cs typeface="Calibri" panose="020F0502020204030204" pitchFamily="34" charset="0"/>
              </a:rPr>
              <a:t>El desorden y la falta de aseo en las empresas refleja el estado mental de las personas que en ellas trabajan y el estado de los procesos que gestionan</a:t>
            </a:r>
          </a:p>
        </p:txBody>
      </p:sp>
    </p:spTree>
    <p:extLst>
      <p:ext uri="{BB962C8B-B14F-4D97-AF65-F5344CB8AC3E}">
        <p14:creationId xmlns:p14="http://schemas.microsoft.com/office/powerpoint/2010/main" val="299264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Metodología “5S”</a:t>
            </a:r>
            <a:endParaRPr lang="es-CO" dirty="0"/>
          </a:p>
        </p:txBody>
      </p:sp>
      <p:sp>
        <p:nvSpPr>
          <p:cNvPr id="3" name="Rectangle 1027"/>
          <p:cNvSpPr txBox="1">
            <a:spLocks/>
          </p:cNvSpPr>
          <p:nvPr/>
        </p:nvSpPr>
        <p:spPr>
          <a:xfrm>
            <a:off x="273377" y="1881433"/>
            <a:ext cx="8540685" cy="262457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panose="020B0604020202020204" pitchFamily="34" charset="0"/>
              <a:buNone/>
            </a:pPr>
            <a:r>
              <a:rPr lang="es-ES_tradnl" sz="3600" dirty="0" smtClean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	</a:t>
            </a:r>
            <a:r>
              <a:rPr lang="es-ES_tradnl" dirty="0" smtClean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Las </a:t>
            </a:r>
            <a:r>
              <a:rPr lang="es-ES_tradnl" sz="3600" b="1" dirty="0" smtClean="0">
                <a:solidFill>
                  <a:srgbClr val="66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“5 S” </a:t>
            </a:r>
            <a:r>
              <a:rPr lang="es-ES_tradnl" dirty="0" smtClean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es una técnica Japonesa desarrollada por Toyota en los años 70, para resolver los problemas de orden y aseo en los lugares de trabajo y generar disciplina en las personas para mantener las mejoras en el tiempo.</a:t>
            </a:r>
          </a:p>
        </p:txBody>
      </p:sp>
    </p:spTree>
    <p:extLst>
      <p:ext uri="{BB962C8B-B14F-4D97-AF65-F5344CB8AC3E}">
        <p14:creationId xmlns:p14="http://schemas.microsoft.com/office/powerpoint/2010/main" val="180562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¿Qué significa las 5 “S”?</a:t>
            </a:r>
            <a:endParaRPr lang="es-CO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638800" y="1726083"/>
            <a:ext cx="3352800" cy="10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defRPr/>
            </a:pPr>
            <a:r>
              <a:rPr lang="es-ES_tradnl" sz="2200" dirty="0">
                <a:latin typeface="Calibri" panose="020F0502020204030204" pitchFamily="34" charset="0"/>
                <a:cs typeface="Calibri" panose="020F0502020204030204" pitchFamily="34" charset="0"/>
              </a:rPr>
              <a:t>Acondicionar los medios para guardar y localizar el material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162300" y="3429000"/>
            <a:ext cx="2819400" cy="10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defRPr/>
            </a:pPr>
            <a:r>
              <a:rPr lang="es-ES_tradnl" sz="2200" dirty="0">
                <a:latin typeface="Calibri" panose="020F0502020204030204" pitchFamily="34" charset="0"/>
                <a:cs typeface="Calibri" panose="020F0502020204030204" pitchFamily="34" charset="0"/>
              </a:rPr>
              <a:t>Evitar ensuciar </a:t>
            </a:r>
            <a:endParaRPr lang="es-ES_tradnl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95000"/>
              </a:lnSpc>
              <a:defRPr/>
            </a:pPr>
            <a:r>
              <a:rPr lang="es-ES_tradnl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ES_tradnl" sz="2200" dirty="0">
                <a:latin typeface="Calibri" panose="020F0502020204030204" pitchFamily="34" charset="0"/>
                <a:cs typeface="Calibri" panose="020F0502020204030204" pitchFamily="34" charset="0"/>
              </a:rPr>
              <a:t>limpiar </a:t>
            </a:r>
            <a:endParaRPr lang="es-ES_tradnl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95000"/>
              </a:lnSpc>
              <a:defRPr/>
            </a:pPr>
            <a:r>
              <a:rPr lang="es-ES_tradnl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enseguida</a:t>
            </a:r>
            <a:endParaRPr lang="es-ES_tradnl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36775" y="5223664"/>
            <a:ext cx="2971800" cy="10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defRPr/>
            </a:pPr>
            <a:r>
              <a:rPr lang="es-ES_tradnl" sz="2200" dirty="0">
                <a:latin typeface="Calibri" panose="020F0502020204030204" pitchFamily="34" charset="0"/>
                <a:cs typeface="Calibri" panose="020F0502020204030204" pitchFamily="34" charset="0"/>
              </a:rPr>
              <a:t>Definir los </a:t>
            </a:r>
            <a:endParaRPr lang="es-ES_tradnl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95000"/>
              </a:lnSpc>
              <a:defRPr/>
            </a:pPr>
            <a:r>
              <a:rPr lang="es-ES_tradnl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estándares </a:t>
            </a:r>
            <a:r>
              <a:rPr lang="es-ES_tradnl" sz="2200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endParaRPr lang="es-ES_tradnl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95000"/>
              </a:lnSpc>
              <a:defRPr/>
            </a:pPr>
            <a:r>
              <a:rPr lang="es-ES_tradnl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orden </a:t>
            </a:r>
            <a:r>
              <a:rPr lang="es-ES_tradnl" sz="2200" dirty="0">
                <a:latin typeface="Calibri" panose="020F0502020204030204" pitchFamily="34" charset="0"/>
                <a:cs typeface="Calibri" panose="020F0502020204030204" pitchFamily="34" charset="0"/>
              </a:rPr>
              <a:t>y limpieza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5528713" y="5131917"/>
            <a:ext cx="3276600" cy="735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defRPr/>
            </a:pPr>
            <a:r>
              <a:rPr lang="es-ES_tradnl" sz="2200" dirty="0">
                <a:latin typeface="Calibri" panose="020F0502020204030204" pitchFamily="34" charset="0"/>
                <a:cs typeface="Calibri" panose="020F0502020204030204" pitchFamily="34" charset="0"/>
              </a:rPr>
              <a:t>Disciplina para crear  hábitos de trabajo</a:t>
            </a:r>
          </a:p>
        </p:txBody>
      </p:sp>
      <p:sp>
        <p:nvSpPr>
          <p:cNvPr id="13" name="Rectángulo redondeado 12"/>
          <p:cNvSpPr/>
          <p:nvPr/>
        </p:nvSpPr>
        <p:spPr>
          <a:xfrm>
            <a:off x="891617" y="1164664"/>
            <a:ext cx="2244365" cy="603315"/>
          </a:xfrm>
          <a:prstGeom prst="roundRect">
            <a:avLst/>
          </a:prstGeom>
          <a:solidFill>
            <a:srgbClr val="6699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SEIRI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6041688" y="4546477"/>
            <a:ext cx="2250650" cy="603315"/>
          </a:xfrm>
          <a:prstGeom prst="roundRect">
            <a:avLst/>
          </a:prstGeom>
          <a:solidFill>
            <a:srgbClr val="6699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SHITSUKE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ángulo redondeado 14"/>
          <p:cNvSpPr/>
          <p:nvPr/>
        </p:nvSpPr>
        <p:spPr>
          <a:xfrm>
            <a:off x="844369" y="4546478"/>
            <a:ext cx="2250650" cy="603315"/>
          </a:xfrm>
          <a:prstGeom prst="roundRect">
            <a:avLst/>
          </a:prstGeom>
          <a:solidFill>
            <a:srgbClr val="6699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SEIKETSU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ángulo redondeado 15"/>
          <p:cNvSpPr/>
          <p:nvPr/>
        </p:nvSpPr>
        <p:spPr>
          <a:xfrm>
            <a:off x="6048443" y="1162239"/>
            <a:ext cx="2250650" cy="603315"/>
          </a:xfrm>
          <a:prstGeom prst="roundRect">
            <a:avLst/>
          </a:prstGeom>
          <a:solidFill>
            <a:srgbClr val="6699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SEITON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3446675" y="2825685"/>
            <a:ext cx="2250650" cy="603315"/>
          </a:xfrm>
          <a:prstGeom prst="roundRect">
            <a:avLst/>
          </a:prstGeom>
          <a:solidFill>
            <a:srgbClr val="6699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SEISO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674505" y="1778340"/>
            <a:ext cx="2819400" cy="735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defRPr/>
            </a:pPr>
            <a:r>
              <a:rPr lang="es-ES_tradnl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Eliminar lo innecesario y clasificar lo </a:t>
            </a:r>
            <a:r>
              <a:rPr lang="es-ES_tradnl" sz="2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util</a:t>
            </a:r>
            <a:endParaRPr lang="es-ES_tradnl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13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AutoShape 6"/>
          <p:cNvCxnSpPr>
            <a:cxnSpLocks noChangeShapeType="1"/>
          </p:cNvCxnSpPr>
          <p:nvPr/>
        </p:nvCxnSpPr>
        <p:spPr bwMode="auto">
          <a:xfrm>
            <a:off x="5791200" y="1905000"/>
            <a:ext cx="1074738" cy="533400"/>
          </a:xfrm>
          <a:prstGeom prst="bentConnector2">
            <a:avLst/>
          </a:prstGeom>
          <a:noFill/>
          <a:ln w="76200">
            <a:solidFill>
              <a:srgbClr val="6699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AutoShape 7"/>
          <p:cNvCxnSpPr>
            <a:cxnSpLocks noChangeShapeType="1"/>
          </p:cNvCxnSpPr>
          <p:nvPr/>
        </p:nvCxnSpPr>
        <p:spPr bwMode="auto">
          <a:xfrm rot="10800000" flipV="1">
            <a:off x="2141538" y="1905000"/>
            <a:ext cx="1135062" cy="533400"/>
          </a:xfrm>
          <a:prstGeom prst="bentConnector2">
            <a:avLst/>
          </a:prstGeom>
          <a:noFill/>
          <a:ln w="76200">
            <a:solidFill>
              <a:srgbClr val="6699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AutoShape 12"/>
          <p:cNvCxnSpPr>
            <a:cxnSpLocks noChangeShapeType="1"/>
          </p:cNvCxnSpPr>
          <p:nvPr/>
        </p:nvCxnSpPr>
        <p:spPr bwMode="auto">
          <a:xfrm rot="5400000">
            <a:off x="1878807" y="3295954"/>
            <a:ext cx="525462" cy="0"/>
          </a:xfrm>
          <a:prstGeom prst="straightConnector1">
            <a:avLst/>
          </a:prstGeom>
          <a:noFill/>
          <a:ln w="76200">
            <a:solidFill>
              <a:srgbClr val="66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13"/>
          <p:cNvCxnSpPr>
            <a:cxnSpLocks noChangeShapeType="1"/>
          </p:cNvCxnSpPr>
          <p:nvPr/>
        </p:nvCxnSpPr>
        <p:spPr bwMode="auto">
          <a:xfrm rot="5400000">
            <a:off x="6606382" y="3292779"/>
            <a:ext cx="519112" cy="0"/>
          </a:xfrm>
          <a:prstGeom prst="straightConnector1">
            <a:avLst/>
          </a:prstGeom>
          <a:noFill/>
          <a:ln w="76200">
            <a:solidFill>
              <a:srgbClr val="66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AutoShape 14"/>
          <p:cNvCxnSpPr>
            <a:cxnSpLocks noChangeShapeType="1"/>
          </p:cNvCxnSpPr>
          <p:nvPr/>
        </p:nvCxnSpPr>
        <p:spPr bwMode="auto">
          <a:xfrm rot="5400000">
            <a:off x="1204913" y="4084618"/>
            <a:ext cx="828675" cy="1044575"/>
          </a:xfrm>
          <a:prstGeom prst="bentConnector3">
            <a:avLst>
              <a:gd name="adj1" fmla="val 50000"/>
            </a:avLst>
          </a:prstGeom>
          <a:noFill/>
          <a:ln w="76200">
            <a:solidFill>
              <a:srgbClr val="6699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AutoShape 15"/>
          <p:cNvCxnSpPr>
            <a:cxnSpLocks noChangeShapeType="1"/>
          </p:cNvCxnSpPr>
          <p:nvPr/>
        </p:nvCxnSpPr>
        <p:spPr bwMode="auto">
          <a:xfrm rot="16200000" flipH="1">
            <a:off x="2389981" y="3944125"/>
            <a:ext cx="828675" cy="1325562"/>
          </a:xfrm>
          <a:prstGeom prst="bentConnector3">
            <a:avLst>
              <a:gd name="adj1" fmla="val 50000"/>
            </a:avLst>
          </a:prstGeom>
          <a:noFill/>
          <a:ln w="76200">
            <a:solidFill>
              <a:srgbClr val="6699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ángulo redondeado 17"/>
          <p:cNvSpPr/>
          <p:nvPr/>
        </p:nvSpPr>
        <p:spPr>
          <a:xfrm>
            <a:off x="3411717" y="717417"/>
            <a:ext cx="2244365" cy="603315"/>
          </a:xfrm>
          <a:prstGeom prst="roundRect">
            <a:avLst/>
          </a:prstGeom>
          <a:solidFill>
            <a:srgbClr val="6699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SEIRI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ángulo redondeado 18"/>
          <p:cNvSpPr/>
          <p:nvPr/>
        </p:nvSpPr>
        <p:spPr>
          <a:xfrm>
            <a:off x="3418416" y="1568383"/>
            <a:ext cx="2287530" cy="525544"/>
          </a:xfrm>
          <a:prstGeom prst="roundRect">
            <a:avLst/>
          </a:prstGeom>
          <a:noFill/>
          <a:ln w="28575">
            <a:solidFill>
              <a:srgbClr val="66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Clasificar</a:t>
            </a:r>
            <a:endParaRPr lang="es-CO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958020" y="2452752"/>
            <a:ext cx="2460396" cy="516806"/>
          </a:xfrm>
          <a:prstGeom prst="ellipse">
            <a:avLst/>
          </a:prstGeom>
          <a:noFill/>
          <a:ln w="28575">
            <a:solidFill>
              <a:srgbClr val="669900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Necesario</a:t>
            </a:r>
            <a:endParaRPr lang="es-CO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Elipse 20"/>
          <p:cNvSpPr/>
          <p:nvPr/>
        </p:nvSpPr>
        <p:spPr>
          <a:xfrm>
            <a:off x="5625837" y="2460169"/>
            <a:ext cx="2460396" cy="516806"/>
          </a:xfrm>
          <a:prstGeom prst="ellipse">
            <a:avLst/>
          </a:prstGeom>
          <a:noFill/>
          <a:ln w="28575">
            <a:solidFill>
              <a:srgbClr val="669900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Innecesario</a:t>
            </a:r>
            <a:endParaRPr lang="es-CO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ángulo redondeado 23"/>
          <p:cNvSpPr/>
          <p:nvPr/>
        </p:nvSpPr>
        <p:spPr>
          <a:xfrm>
            <a:off x="1028401" y="3580777"/>
            <a:ext cx="2295334" cy="584462"/>
          </a:xfrm>
          <a:prstGeom prst="roundRect">
            <a:avLst/>
          </a:prstGeom>
          <a:noFill/>
          <a:ln w="19050">
            <a:solidFill>
              <a:srgbClr val="66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en los puntos de acción</a:t>
            </a:r>
            <a:endParaRPr lang="es-CO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ángulo redondeado 24"/>
          <p:cNvSpPr/>
          <p:nvPr/>
        </p:nvSpPr>
        <p:spPr>
          <a:xfrm>
            <a:off x="5741445" y="3590203"/>
            <a:ext cx="2295334" cy="844501"/>
          </a:xfrm>
          <a:prstGeom prst="roundRect">
            <a:avLst/>
          </a:prstGeom>
          <a:noFill/>
          <a:ln w="19050">
            <a:solidFill>
              <a:srgbClr val="66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Retirar del sitio, pasar</a:t>
            </a:r>
            <a:r>
              <a:rPr lang="es-CO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CO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otro lugar o eliminarlo</a:t>
            </a:r>
          </a:p>
        </p:txBody>
      </p:sp>
      <p:sp>
        <p:nvSpPr>
          <p:cNvPr id="26" name="Rectángulo redondeado 25"/>
          <p:cNvSpPr/>
          <p:nvPr/>
        </p:nvSpPr>
        <p:spPr>
          <a:xfrm>
            <a:off x="97213" y="5171336"/>
            <a:ext cx="1986104" cy="584462"/>
          </a:xfrm>
          <a:prstGeom prst="roundRect">
            <a:avLst/>
          </a:prstGeom>
          <a:noFill/>
          <a:ln w="19050">
            <a:solidFill>
              <a:srgbClr val="66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Frecuencia de uso</a:t>
            </a:r>
            <a:endParaRPr lang="es-CO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ángulo redondeado 27"/>
          <p:cNvSpPr/>
          <p:nvPr/>
        </p:nvSpPr>
        <p:spPr>
          <a:xfrm>
            <a:off x="2465620" y="5180861"/>
            <a:ext cx="1986104" cy="584462"/>
          </a:xfrm>
          <a:prstGeom prst="roundRect">
            <a:avLst/>
          </a:prstGeom>
          <a:noFill/>
          <a:ln w="19050">
            <a:solidFill>
              <a:srgbClr val="66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Cantidad en que se requiere</a:t>
            </a:r>
            <a:endParaRPr lang="es-CO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14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Beneficios de la 1S</a:t>
            </a:r>
            <a:endParaRPr lang="es-CO" dirty="0"/>
          </a:p>
        </p:txBody>
      </p:sp>
      <p:sp>
        <p:nvSpPr>
          <p:cNvPr id="4" name="Rectangle 1027"/>
          <p:cNvSpPr>
            <a:spLocks noChangeArrowheads="1"/>
          </p:cNvSpPr>
          <p:nvPr/>
        </p:nvSpPr>
        <p:spPr bwMode="auto">
          <a:xfrm>
            <a:off x="942680" y="876300"/>
            <a:ext cx="7258639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5" rIns="91430" bIns="45715" anchor="ctr"/>
          <a:lstStyle>
            <a:lvl1pPr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•"/>
              <a:defRPr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–"/>
              <a:defRPr sz="16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•"/>
              <a:defRPr sz="14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–"/>
              <a:defRPr sz="12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defTabSz="914400">
              <a:lnSpc>
                <a:spcPct val="180000"/>
              </a:lnSpc>
              <a:spcAft>
                <a:spcPct val="0"/>
              </a:spcAft>
              <a:buClrTx/>
              <a:buFontTx/>
              <a:buNone/>
            </a:pP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Uso óptimo de espacios.</a:t>
            </a:r>
          </a:p>
          <a:p>
            <a:pPr defTabSz="914400">
              <a:lnSpc>
                <a:spcPct val="180000"/>
              </a:lnSpc>
              <a:spcAft>
                <a:spcPct val="0"/>
              </a:spcAft>
              <a:buClrTx/>
              <a:buFontTx/>
              <a:buNone/>
            </a:pP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-Eliminación de desperdicios.</a:t>
            </a:r>
          </a:p>
          <a:p>
            <a:pPr defTabSz="914400">
              <a:lnSpc>
                <a:spcPct val="180000"/>
              </a:lnSpc>
              <a:spcAft>
                <a:spcPct val="0"/>
              </a:spcAft>
              <a:buClrTx/>
              <a:buFontTx/>
              <a:buNone/>
            </a:pP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-Descarte de artículos obsoletos.</a:t>
            </a:r>
          </a:p>
          <a:p>
            <a:pPr defTabSz="914400">
              <a:lnSpc>
                <a:spcPct val="150000"/>
              </a:lnSpc>
              <a:spcAft>
                <a:spcPct val="0"/>
              </a:spcAft>
              <a:buClrTx/>
              <a:buFontTx/>
              <a:buNone/>
            </a:pP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-Reducción de </a:t>
            </a:r>
            <a:r>
              <a:rPr lang="es-MX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inventario y </a:t>
            </a: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archivo muerto.</a:t>
            </a:r>
          </a:p>
          <a:p>
            <a:pPr defTabSz="914400">
              <a:lnSpc>
                <a:spcPct val="180000"/>
              </a:lnSpc>
              <a:spcAft>
                <a:spcPct val="0"/>
              </a:spcAft>
              <a:buClrTx/>
              <a:buFontTx/>
              <a:buNone/>
            </a:pP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-Mejor distribución de recursos.</a:t>
            </a:r>
          </a:p>
          <a:p>
            <a:pPr defTabSz="914400">
              <a:lnSpc>
                <a:spcPct val="180000"/>
              </a:lnSpc>
              <a:spcAft>
                <a:spcPct val="0"/>
              </a:spcAft>
              <a:buClrTx/>
              <a:buFontTx/>
              <a:buNone/>
            </a:pPr>
            <a:endParaRPr lang="es-MX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679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redondeado 8"/>
          <p:cNvSpPr/>
          <p:nvPr/>
        </p:nvSpPr>
        <p:spPr>
          <a:xfrm>
            <a:off x="3455707" y="711135"/>
            <a:ext cx="2250650" cy="603315"/>
          </a:xfrm>
          <a:prstGeom prst="roundRect">
            <a:avLst/>
          </a:prstGeom>
          <a:solidFill>
            <a:srgbClr val="6699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SEITON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2" name="Grupo 21"/>
          <p:cNvGrpSpPr/>
          <p:nvPr/>
        </p:nvGrpSpPr>
        <p:grpSpPr>
          <a:xfrm>
            <a:off x="1127251" y="2077430"/>
            <a:ext cx="6960809" cy="3003616"/>
            <a:chOff x="1127251" y="1568383"/>
            <a:chExt cx="6960809" cy="3003616"/>
          </a:xfrm>
        </p:grpSpPr>
        <p:cxnSp>
          <p:nvCxnSpPr>
            <p:cNvPr id="7" name="AutoShape 6"/>
            <p:cNvCxnSpPr>
              <a:cxnSpLocks noChangeShapeType="1"/>
            </p:cNvCxnSpPr>
            <p:nvPr/>
          </p:nvCxnSpPr>
          <p:spPr bwMode="auto">
            <a:xfrm rot="10800000" flipV="1">
              <a:off x="2389716" y="1971641"/>
              <a:ext cx="1028700" cy="1187450"/>
            </a:xfrm>
            <a:prstGeom prst="bentConnector2">
              <a:avLst/>
            </a:prstGeom>
            <a:noFill/>
            <a:ln w="76200">
              <a:solidFill>
                <a:srgbClr val="6699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AutoShape 7"/>
            <p:cNvCxnSpPr>
              <a:cxnSpLocks noChangeShapeType="1"/>
            </p:cNvCxnSpPr>
            <p:nvPr/>
          </p:nvCxnSpPr>
          <p:spPr bwMode="auto">
            <a:xfrm>
              <a:off x="5720696" y="1974816"/>
              <a:ext cx="1104900" cy="1181100"/>
            </a:xfrm>
            <a:prstGeom prst="bentConnector2">
              <a:avLst/>
            </a:prstGeom>
            <a:noFill/>
            <a:ln w="76200">
              <a:solidFill>
                <a:srgbClr val="6699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" name="Rectángulo redondeado 11"/>
            <p:cNvSpPr/>
            <p:nvPr/>
          </p:nvSpPr>
          <p:spPr>
            <a:xfrm>
              <a:off x="3418416" y="1568383"/>
              <a:ext cx="2287530" cy="891786"/>
            </a:xfrm>
            <a:prstGeom prst="roundRect">
              <a:avLst/>
            </a:prstGeom>
            <a:noFill/>
            <a:ln w="28575">
              <a:solidFill>
                <a:srgbClr val="6699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Ordenar lo útil</a:t>
              </a:r>
              <a:endParaRPr lang="es-CO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Rectángulo redondeado 14"/>
            <p:cNvSpPr/>
            <p:nvPr/>
          </p:nvSpPr>
          <p:spPr>
            <a:xfrm>
              <a:off x="1127251" y="3136768"/>
              <a:ext cx="2524928" cy="1406951"/>
            </a:xfrm>
            <a:prstGeom prst="roundRect">
              <a:avLst/>
            </a:prstGeom>
            <a:noFill/>
            <a:ln w="19050">
              <a:solidFill>
                <a:srgbClr val="6699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Definir los medios para guardar y localizar los materiales</a:t>
              </a:r>
              <a:endParaRPr lang="es-CO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ectángulo redondeado 20"/>
            <p:cNvSpPr/>
            <p:nvPr/>
          </p:nvSpPr>
          <p:spPr>
            <a:xfrm>
              <a:off x="5563132" y="3165048"/>
              <a:ext cx="2524928" cy="1406951"/>
            </a:xfrm>
            <a:prstGeom prst="roundRect">
              <a:avLst/>
            </a:prstGeom>
            <a:noFill/>
            <a:ln w="19050">
              <a:solidFill>
                <a:srgbClr val="6699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Delimitar o identificar las localizaciones</a:t>
              </a:r>
              <a:endParaRPr lang="es-CO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522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Beneficios de la 2S</a:t>
            </a:r>
            <a:endParaRPr lang="es-CO" dirty="0"/>
          </a:p>
        </p:txBody>
      </p:sp>
      <p:sp>
        <p:nvSpPr>
          <p:cNvPr id="4" name="Rectangle 1027"/>
          <p:cNvSpPr>
            <a:spLocks noChangeArrowheads="1"/>
          </p:cNvSpPr>
          <p:nvPr/>
        </p:nvSpPr>
        <p:spPr bwMode="auto">
          <a:xfrm>
            <a:off x="228600" y="111514"/>
            <a:ext cx="58674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5" rIns="91430" bIns="45715" anchor="ctr"/>
          <a:lstStyle>
            <a:lvl1pPr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•"/>
              <a:defRPr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–"/>
              <a:defRPr sz="16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•"/>
              <a:defRPr sz="14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–"/>
              <a:defRPr sz="12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defTabSz="914400">
              <a:lnSpc>
                <a:spcPct val="150000"/>
              </a:lnSpc>
              <a:spcAft>
                <a:spcPct val="0"/>
              </a:spcAft>
              <a:buClrTx/>
              <a:buFontTx/>
              <a:buNone/>
            </a:pP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-Eliminar tiempo de </a:t>
            </a:r>
            <a:r>
              <a:rPr lang="es-MX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búsqueda</a:t>
            </a: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defTabSz="914400">
              <a:lnSpc>
                <a:spcPct val="150000"/>
              </a:lnSpc>
              <a:spcAft>
                <a:spcPct val="0"/>
              </a:spcAft>
              <a:buClrTx/>
              <a:buFontTx/>
              <a:buNone/>
            </a:pP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-Prevenir desabasto.</a:t>
            </a:r>
          </a:p>
          <a:p>
            <a:pPr defTabSz="914400">
              <a:lnSpc>
                <a:spcPct val="150000"/>
              </a:lnSpc>
              <a:spcAft>
                <a:spcPct val="0"/>
              </a:spcAft>
              <a:buClrTx/>
              <a:buFontTx/>
              <a:buNone/>
            </a:pP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-Mejorar la </a:t>
            </a:r>
            <a:r>
              <a:rPr lang="es-MX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seguridad</a:t>
            </a: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defTabSz="914400">
              <a:lnSpc>
                <a:spcPct val="150000"/>
              </a:lnSpc>
              <a:spcAft>
                <a:spcPct val="0"/>
              </a:spcAft>
              <a:buClrTx/>
              <a:buFontTx/>
              <a:buNone/>
            </a:pP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-Incremento de </a:t>
            </a:r>
            <a:r>
              <a:rPr lang="es-MX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respuesta</a:t>
            </a: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defTabSz="914400">
              <a:lnSpc>
                <a:spcPct val="150000"/>
              </a:lnSpc>
              <a:spcAft>
                <a:spcPct val="0"/>
              </a:spcAft>
              <a:buClrTx/>
              <a:buFontTx/>
              <a:buNone/>
            </a:pP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-Incremento en la </a:t>
            </a:r>
            <a:r>
              <a:rPr lang="es-MX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productividad</a:t>
            </a: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5" name="Picture 1029" descr="MAN_SE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7767" y="3516313"/>
            <a:ext cx="3292475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52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 descr="SIGUEINTE.png">
            <a:hlinkClick r:id="" action="ppaction://noaction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6272213"/>
            <a:ext cx="8223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8 Rectángulo"/>
          <p:cNvSpPr>
            <a:spLocks noChangeArrowheads="1"/>
          </p:cNvSpPr>
          <p:nvPr/>
        </p:nvSpPr>
        <p:spPr bwMode="auto">
          <a:xfrm>
            <a:off x="0" y="28710"/>
            <a:ext cx="524778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es-CO" sz="3600" b="1" dirty="0" smtClean="0">
                <a:solidFill>
                  <a:schemeClr val="bg1"/>
                </a:solidFill>
                <a:ea typeface="ＭＳ Ｐゴシック" panose="020B0600070205080204" pitchFamily="34" charset="-128"/>
              </a:rPr>
              <a:t>Para comenzar se requiere</a:t>
            </a:r>
            <a:endParaRPr lang="es-ES" sz="3600" b="1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cxnSp>
        <p:nvCxnSpPr>
          <p:cNvPr id="5" name="10 Conector recto"/>
          <p:cNvCxnSpPr/>
          <p:nvPr/>
        </p:nvCxnSpPr>
        <p:spPr>
          <a:xfrm>
            <a:off x="0" y="671655"/>
            <a:ext cx="9144000" cy="0"/>
          </a:xfrm>
          <a:prstGeom prst="line">
            <a:avLst/>
          </a:prstGeom>
          <a:ln w="38100">
            <a:solidFill>
              <a:srgbClr val="669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Para comenzar se requiere</a:t>
            </a:r>
            <a:endParaRPr lang="es-CO" dirty="0"/>
          </a:p>
        </p:txBody>
      </p:sp>
      <p:sp>
        <p:nvSpPr>
          <p:cNvPr id="11" name="Text Box 1031"/>
          <p:cNvSpPr txBox="1">
            <a:spLocks noChangeArrowheads="1"/>
          </p:cNvSpPr>
          <p:nvPr/>
        </p:nvSpPr>
        <p:spPr bwMode="auto">
          <a:xfrm>
            <a:off x="4784725" y="3807799"/>
            <a:ext cx="3352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O" sz="3200" dirty="0">
                <a:latin typeface="Calibri" panose="020F0502020204030204" pitchFamily="34" charset="0"/>
                <a:cs typeface="Calibri" panose="020F0502020204030204" pitchFamily="34" charset="0"/>
              </a:rPr>
              <a:t>Cinco S </a:t>
            </a:r>
          </a:p>
          <a:p>
            <a:pPr eaLnBrk="1" hangingPunct="1">
              <a:spcBef>
                <a:spcPct val="50000"/>
              </a:spcBef>
            </a:pPr>
            <a:r>
              <a:rPr lang="es-CO" sz="3200" dirty="0">
                <a:latin typeface="Calibri" panose="020F0502020204030204" pitchFamily="34" charset="0"/>
                <a:cs typeface="Calibri" panose="020F0502020204030204" pitchFamily="34" charset="0"/>
              </a:rPr>
              <a:t>Método PHVA</a:t>
            </a:r>
            <a:endParaRPr lang="es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 Box 1033"/>
          <p:cNvSpPr txBox="1">
            <a:spLocks noChangeArrowheads="1"/>
          </p:cNvSpPr>
          <p:nvPr/>
        </p:nvSpPr>
        <p:spPr bwMode="auto">
          <a:xfrm>
            <a:off x="4784725" y="2082049"/>
            <a:ext cx="293907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CO" sz="3200" dirty="0">
                <a:latin typeface="Calibri" panose="020F0502020204030204" pitchFamily="34" charset="0"/>
                <a:cs typeface="Calibri" panose="020F0502020204030204" pitchFamily="34" charset="0"/>
              </a:rPr>
              <a:t>Mejora continua</a:t>
            </a:r>
            <a:endParaRPr lang="es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Flecha derecha 15"/>
          <p:cNvSpPr/>
          <p:nvPr/>
        </p:nvSpPr>
        <p:spPr>
          <a:xfrm>
            <a:off x="914400" y="1567543"/>
            <a:ext cx="3610947" cy="1565935"/>
          </a:xfrm>
          <a:prstGeom prst="rightArrow">
            <a:avLst/>
          </a:prstGeom>
          <a:solidFill>
            <a:srgbClr val="66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Enfoque filosófico</a:t>
            </a:r>
            <a:endParaRPr lang="es-CO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Flecha derecha 16"/>
          <p:cNvSpPr/>
          <p:nvPr/>
        </p:nvSpPr>
        <p:spPr>
          <a:xfrm>
            <a:off x="914399" y="3632718"/>
            <a:ext cx="3610947" cy="1565935"/>
          </a:xfrm>
          <a:prstGeom prst="rightArrow">
            <a:avLst/>
          </a:prstGeom>
          <a:solidFill>
            <a:srgbClr val="66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Herramientas</a:t>
            </a:r>
            <a:endParaRPr lang="es-CO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54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AutoShape 6"/>
          <p:cNvCxnSpPr>
            <a:cxnSpLocks noChangeShapeType="1"/>
          </p:cNvCxnSpPr>
          <p:nvPr/>
        </p:nvCxnSpPr>
        <p:spPr bwMode="auto">
          <a:xfrm rot="10800000" flipV="1">
            <a:off x="2152650" y="2095500"/>
            <a:ext cx="1095375" cy="685800"/>
          </a:xfrm>
          <a:prstGeom prst="bentConnector2">
            <a:avLst/>
          </a:prstGeom>
          <a:noFill/>
          <a:ln w="76200">
            <a:solidFill>
              <a:srgbClr val="6699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AutoShape 7"/>
          <p:cNvCxnSpPr>
            <a:cxnSpLocks noChangeShapeType="1"/>
          </p:cNvCxnSpPr>
          <p:nvPr/>
        </p:nvCxnSpPr>
        <p:spPr bwMode="auto">
          <a:xfrm>
            <a:off x="5861486" y="2123586"/>
            <a:ext cx="1028700" cy="679450"/>
          </a:xfrm>
          <a:prstGeom prst="bentConnector2">
            <a:avLst/>
          </a:prstGeom>
          <a:noFill/>
          <a:ln w="76200">
            <a:solidFill>
              <a:srgbClr val="6699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AutoShape 9"/>
          <p:cNvCxnSpPr>
            <a:cxnSpLocks noChangeShapeType="1"/>
          </p:cNvCxnSpPr>
          <p:nvPr/>
        </p:nvCxnSpPr>
        <p:spPr bwMode="auto">
          <a:xfrm>
            <a:off x="4555796" y="2621930"/>
            <a:ext cx="16204" cy="1987777"/>
          </a:xfrm>
          <a:prstGeom prst="straightConnector1">
            <a:avLst/>
          </a:prstGeom>
          <a:noFill/>
          <a:ln w="76200">
            <a:solidFill>
              <a:srgbClr val="66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ángulo redondeado 10"/>
          <p:cNvSpPr/>
          <p:nvPr/>
        </p:nvSpPr>
        <p:spPr>
          <a:xfrm>
            <a:off x="3446674" y="654575"/>
            <a:ext cx="2250650" cy="603315"/>
          </a:xfrm>
          <a:prstGeom prst="roundRect">
            <a:avLst/>
          </a:prstGeom>
          <a:solidFill>
            <a:srgbClr val="6699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SEISO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ángulo redondeado 14"/>
          <p:cNvSpPr/>
          <p:nvPr/>
        </p:nvSpPr>
        <p:spPr>
          <a:xfrm>
            <a:off x="3294885" y="1730142"/>
            <a:ext cx="2287530" cy="891786"/>
          </a:xfrm>
          <a:prstGeom prst="roundRect">
            <a:avLst/>
          </a:prstGeom>
          <a:noFill/>
          <a:ln w="28575">
            <a:solidFill>
              <a:srgbClr val="66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Limpieza</a:t>
            </a:r>
          </a:p>
        </p:txBody>
      </p:sp>
      <p:sp>
        <p:nvSpPr>
          <p:cNvPr id="16" name="Rectángulo redondeado 15"/>
          <p:cNvSpPr/>
          <p:nvPr/>
        </p:nvSpPr>
        <p:spPr>
          <a:xfrm>
            <a:off x="773569" y="2803036"/>
            <a:ext cx="2524928" cy="1406951"/>
          </a:xfrm>
          <a:prstGeom prst="roundRect">
            <a:avLst/>
          </a:prstGeom>
          <a:noFill/>
          <a:ln w="19050">
            <a:solidFill>
              <a:srgbClr val="66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Eliminar el polvo, aceites y suciedad de pisos, máquinas, paredes</a:t>
            </a:r>
            <a:endParaRPr lang="es-CO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5697324" y="2803036"/>
            <a:ext cx="2524928" cy="1406951"/>
          </a:xfrm>
          <a:prstGeom prst="roundRect">
            <a:avLst/>
          </a:prstGeom>
          <a:noFill/>
          <a:ln w="19050">
            <a:solidFill>
              <a:srgbClr val="66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Integrar esta acción a las tareas diarias de mantenimiento</a:t>
            </a:r>
            <a:endParaRPr lang="es-CO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ángulo redondeado 18"/>
          <p:cNvSpPr/>
          <p:nvPr/>
        </p:nvSpPr>
        <p:spPr>
          <a:xfrm>
            <a:off x="3091993" y="4657500"/>
            <a:ext cx="2988296" cy="1097634"/>
          </a:xfrm>
          <a:prstGeom prst="roundRect">
            <a:avLst/>
          </a:prstGeom>
          <a:noFill/>
          <a:ln w="19050">
            <a:solidFill>
              <a:srgbClr val="66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Procedimiento para la planificación diaria de la limpieza</a:t>
            </a:r>
            <a:endParaRPr lang="es-CO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94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Beneficios de la 3S</a:t>
            </a:r>
            <a:endParaRPr lang="es-CO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4800" y="1300765"/>
            <a:ext cx="8229600" cy="4152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5" rIns="91430" bIns="45715" anchor="ctr"/>
          <a:lstStyle>
            <a:lvl1pPr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•"/>
              <a:defRPr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–"/>
              <a:defRPr sz="16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•"/>
              <a:defRPr sz="14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–"/>
              <a:defRPr sz="12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marL="342900" indent="-342900" defTabSz="914400">
              <a:lnSpc>
                <a:spcPct val="90000"/>
              </a:lnSpc>
              <a:spcAft>
                <a:spcPct val="0"/>
              </a:spcAft>
              <a:buClrTx/>
            </a:pPr>
            <a:r>
              <a:rPr lang="es-MX" sz="25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Evita </a:t>
            </a:r>
            <a:r>
              <a:rPr lang="es-MX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accidentes.</a:t>
            </a:r>
          </a:p>
          <a:p>
            <a:pPr marL="342900" indent="-342900" defTabSz="914400">
              <a:lnSpc>
                <a:spcPct val="270000"/>
              </a:lnSpc>
              <a:spcAft>
                <a:spcPct val="0"/>
              </a:spcAft>
              <a:buClrTx/>
            </a:pPr>
            <a:r>
              <a:rPr lang="es-MX" sz="25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Disminuye </a:t>
            </a:r>
            <a:r>
              <a:rPr lang="es-MX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reparaciones costosas.</a:t>
            </a:r>
          </a:p>
          <a:p>
            <a:pPr marL="342900" indent="-342900" defTabSz="914400">
              <a:lnSpc>
                <a:spcPct val="210000"/>
              </a:lnSpc>
              <a:spcAft>
                <a:spcPct val="0"/>
              </a:spcAft>
              <a:buClrTx/>
            </a:pPr>
            <a:r>
              <a:rPr lang="es-MX" sz="25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Permite </a:t>
            </a:r>
            <a:r>
              <a:rPr lang="es-MX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tomar acciones </a:t>
            </a:r>
            <a:r>
              <a:rPr lang="es-MX" sz="25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correctivas inmediatas</a:t>
            </a:r>
            <a:r>
              <a:rPr lang="es-MX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defTabSz="914400">
              <a:lnSpc>
                <a:spcPct val="210000"/>
              </a:lnSpc>
              <a:spcAft>
                <a:spcPct val="0"/>
              </a:spcAft>
              <a:buClrTx/>
            </a:pPr>
            <a:r>
              <a:rPr lang="es-MX" sz="25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Disfrutar </a:t>
            </a:r>
            <a:r>
              <a:rPr lang="es-MX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un lugar impecable de </a:t>
            </a:r>
            <a:r>
              <a:rPr lang="es-MX" sz="25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trabajo</a:t>
            </a:r>
            <a:endParaRPr lang="es-MX" sz="25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8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AutoShape 6"/>
          <p:cNvCxnSpPr>
            <a:cxnSpLocks noChangeShapeType="1"/>
          </p:cNvCxnSpPr>
          <p:nvPr/>
        </p:nvCxnSpPr>
        <p:spPr bwMode="auto">
          <a:xfrm rot="10800000" flipV="1">
            <a:off x="2115458" y="1991914"/>
            <a:ext cx="1095375" cy="685800"/>
          </a:xfrm>
          <a:prstGeom prst="bentConnector2">
            <a:avLst/>
          </a:prstGeom>
          <a:noFill/>
          <a:ln w="76200">
            <a:solidFill>
              <a:srgbClr val="6699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AutoShape 7"/>
          <p:cNvCxnSpPr>
            <a:cxnSpLocks noChangeShapeType="1"/>
          </p:cNvCxnSpPr>
          <p:nvPr/>
        </p:nvCxnSpPr>
        <p:spPr bwMode="auto">
          <a:xfrm>
            <a:off x="5941738" y="2020084"/>
            <a:ext cx="1028700" cy="679450"/>
          </a:xfrm>
          <a:prstGeom prst="bentConnector2">
            <a:avLst/>
          </a:prstGeom>
          <a:noFill/>
          <a:ln w="76200">
            <a:solidFill>
              <a:srgbClr val="6699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AutoShape 9"/>
          <p:cNvCxnSpPr>
            <a:cxnSpLocks noChangeShapeType="1"/>
          </p:cNvCxnSpPr>
          <p:nvPr/>
        </p:nvCxnSpPr>
        <p:spPr bwMode="auto">
          <a:xfrm>
            <a:off x="4572000" y="2514600"/>
            <a:ext cx="0" cy="2095110"/>
          </a:xfrm>
          <a:prstGeom prst="straightConnector1">
            <a:avLst/>
          </a:prstGeom>
          <a:noFill/>
          <a:ln w="76200">
            <a:solidFill>
              <a:srgbClr val="66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ángulo redondeado 10"/>
          <p:cNvSpPr/>
          <p:nvPr/>
        </p:nvSpPr>
        <p:spPr>
          <a:xfrm>
            <a:off x="3474267" y="733720"/>
            <a:ext cx="2250650" cy="603315"/>
          </a:xfrm>
          <a:prstGeom prst="roundRect">
            <a:avLst/>
          </a:prstGeom>
          <a:solidFill>
            <a:srgbClr val="6699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SEIKETSU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ángulo redondeado 18"/>
          <p:cNvSpPr/>
          <p:nvPr/>
        </p:nvSpPr>
        <p:spPr>
          <a:xfrm>
            <a:off x="3219769" y="1606925"/>
            <a:ext cx="2721969" cy="891786"/>
          </a:xfrm>
          <a:prstGeom prst="roundRect">
            <a:avLst/>
          </a:prstGeom>
          <a:noFill/>
          <a:ln w="28575">
            <a:solidFill>
              <a:srgbClr val="66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Estandarizar</a:t>
            </a:r>
          </a:p>
          <a:p>
            <a:pPr algn="ctr"/>
            <a:r>
              <a:rPr lang="es-CO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s-CO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mejoras</a:t>
            </a:r>
            <a:endParaRPr lang="es-CO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Rectángulo redondeado 19"/>
          <p:cNvSpPr/>
          <p:nvPr/>
        </p:nvSpPr>
        <p:spPr>
          <a:xfrm>
            <a:off x="852993" y="2713287"/>
            <a:ext cx="2524928" cy="1406951"/>
          </a:xfrm>
          <a:prstGeom prst="roundRect">
            <a:avLst/>
          </a:prstGeom>
          <a:noFill/>
          <a:ln w="19050">
            <a:solidFill>
              <a:srgbClr val="66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hace después de solucionar los problemas de orden y aseo</a:t>
            </a:r>
            <a:endParaRPr lang="es-CO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5707974" y="2768601"/>
            <a:ext cx="2524928" cy="1406951"/>
          </a:xfrm>
          <a:prstGeom prst="roundRect">
            <a:avLst/>
          </a:prstGeom>
          <a:noFill/>
          <a:ln w="19050">
            <a:solidFill>
              <a:srgbClr val="66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Mantiene los logros alcanzados en los pasos anteriores</a:t>
            </a:r>
            <a:endParaRPr lang="es-CO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3318289" y="4625599"/>
            <a:ext cx="2524928" cy="1162459"/>
          </a:xfrm>
          <a:prstGeom prst="roundRect">
            <a:avLst/>
          </a:prstGeom>
          <a:noFill/>
          <a:ln w="19050">
            <a:solidFill>
              <a:srgbClr val="66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apoya en listas de verificación para su seguimiento</a:t>
            </a:r>
            <a:endParaRPr lang="es-CO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24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Beneficios de la 4S</a:t>
            </a:r>
            <a:endParaRPr lang="es-CO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72177" y="793680"/>
            <a:ext cx="8534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5" rIns="91430" bIns="45715" anchor="ctr"/>
          <a:lstStyle>
            <a:lvl1pPr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•"/>
              <a:defRPr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–"/>
              <a:defRPr sz="16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•"/>
              <a:defRPr sz="14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–"/>
              <a:defRPr sz="12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marL="457200" indent="-457200" defTabSz="914400">
              <a:lnSpc>
                <a:spcPct val="170000"/>
              </a:lnSpc>
              <a:spcAft>
                <a:spcPct val="0"/>
              </a:spcAft>
              <a:buClrTx/>
            </a:pPr>
            <a:r>
              <a:rPr lang="es-MX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Queda </a:t>
            </a: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escrito el método para </a:t>
            </a:r>
            <a:r>
              <a:rPr lang="es-MX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mantener  lo </a:t>
            </a:r>
          </a:p>
          <a:p>
            <a:pPr defTabSz="914400">
              <a:lnSpc>
                <a:spcPct val="170000"/>
              </a:lnSpc>
              <a:spcAft>
                <a:spcPct val="0"/>
              </a:spcAft>
              <a:buClrTx/>
              <a:buNone/>
            </a:pP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MX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logrado</a:t>
            </a: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 defTabSz="914400">
              <a:lnSpc>
                <a:spcPct val="170000"/>
              </a:lnSpc>
              <a:spcAft>
                <a:spcPct val="0"/>
              </a:spcAft>
              <a:buClrTx/>
            </a:pPr>
            <a:r>
              <a:rPr lang="es-MX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Facilita </a:t>
            </a: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mantenimiento.</a:t>
            </a:r>
          </a:p>
          <a:p>
            <a:pPr marL="457200" indent="-457200" defTabSz="914400">
              <a:lnSpc>
                <a:spcPct val="170000"/>
              </a:lnSpc>
              <a:spcAft>
                <a:spcPct val="0"/>
              </a:spcAft>
              <a:buClrTx/>
            </a:pPr>
            <a:r>
              <a:rPr lang="es-MX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 </a:t>
            </a: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fabricación de productos </a:t>
            </a:r>
            <a:r>
              <a:rPr lang="es-MX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servicios </a:t>
            </a:r>
            <a:r>
              <a:rPr lang="es-MX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</a:t>
            </a:r>
          </a:p>
          <a:p>
            <a:pPr defTabSz="914400">
              <a:lnSpc>
                <a:spcPct val="170000"/>
              </a:lnSpc>
              <a:spcAft>
                <a:spcPct val="0"/>
              </a:spcAft>
              <a:buClrTx/>
              <a:buNone/>
            </a:pP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MX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calidad </a:t>
            </a: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consistente.</a:t>
            </a:r>
          </a:p>
          <a:p>
            <a:pPr marL="457200" indent="-457200" defTabSz="914400">
              <a:lnSpc>
                <a:spcPct val="170000"/>
              </a:lnSpc>
              <a:spcAft>
                <a:spcPct val="0"/>
              </a:spcAft>
              <a:buClrTx/>
            </a:pPr>
            <a:r>
              <a:rPr lang="es-MX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Ofrece </a:t>
            </a: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</a:t>
            </a:r>
            <a:r>
              <a:rPr lang="es-MX" sz="3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MX" sz="30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utoexplicativos</a:t>
            </a:r>
            <a:r>
              <a:rPr lang="es-MX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8889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redondeado 14"/>
          <p:cNvSpPr/>
          <p:nvPr/>
        </p:nvSpPr>
        <p:spPr>
          <a:xfrm>
            <a:off x="3564363" y="710226"/>
            <a:ext cx="2250650" cy="603315"/>
          </a:xfrm>
          <a:prstGeom prst="roundRect">
            <a:avLst/>
          </a:prstGeom>
          <a:solidFill>
            <a:srgbClr val="6699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SHITSUKE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272149" y="1584714"/>
            <a:ext cx="8688472" cy="3773042"/>
            <a:chOff x="272149" y="1584714"/>
            <a:chExt cx="8688472" cy="3773042"/>
          </a:xfrm>
        </p:grpSpPr>
        <p:cxnSp>
          <p:nvCxnSpPr>
            <p:cNvPr id="8" name="AutoShape 7"/>
            <p:cNvCxnSpPr>
              <a:cxnSpLocks noChangeShapeType="1"/>
            </p:cNvCxnSpPr>
            <p:nvPr/>
          </p:nvCxnSpPr>
          <p:spPr bwMode="auto">
            <a:xfrm rot="10800000" flipV="1">
              <a:off x="1534614" y="2036435"/>
              <a:ext cx="1662113" cy="1073150"/>
            </a:xfrm>
            <a:prstGeom prst="bentConnector2">
              <a:avLst/>
            </a:prstGeom>
            <a:noFill/>
            <a:ln w="76200">
              <a:solidFill>
                <a:srgbClr val="6699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AutoShape 8"/>
            <p:cNvCxnSpPr>
              <a:cxnSpLocks noChangeShapeType="1"/>
            </p:cNvCxnSpPr>
            <p:nvPr/>
          </p:nvCxnSpPr>
          <p:spPr bwMode="auto">
            <a:xfrm>
              <a:off x="5918696" y="2065337"/>
              <a:ext cx="1766887" cy="1050925"/>
            </a:xfrm>
            <a:prstGeom prst="bentConnector2">
              <a:avLst/>
            </a:prstGeom>
            <a:noFill/>
            <a:ln w="76200">
              <a:solidFill>
                <a:srgbClr val="6699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AutoShape 9"/>
            <p:cNvCxnSpPr>
              <a:cxnSpLocks noChangeShapeType="1"/>
            </p:cNvCxnSpPr>
            <p:nvPr/>
          </p:nvCxnSpPr>
          <p:spPr bwMode="auto">
            <a:xfrm rot="5400000">
              <a:off x="4241800" y="2792413"/>
              <a:ext cx="631825" cy="0"/>
            </a:xfrm>
            <a:prstGeom prst="straightConnector1">
              <a:avLst/>
            </a:prstGeom>
            <a:noFill/>
            <a:ln w="76200">
              <a:solidFill>
                <a:srgbClr val="66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V="1">
              <a:off x="4572000" y="4127372"/>
              <a:ext cx="0" cy="762000"/>
            </a:xfrm>
            <a:prstGeom prst="line">
              <a:avLst/>
            </a:prstGeom>
            <a:noFill/>
            <a:ln w="76200">
              <a:solidFill>
                <a:srgbClr val="66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CO"/>
            </a:p>
          </p:txBody>
        </p:sp>
        <p:sp>
          <p:nvSpPr>
            <p:cNvPr id="16" name="Rectángulo redondeado 15"/>
            <p:cNvSpPr/>
            <p:nvPr/>
          </p:nvSpPr>
          <p:spPr>
            <a:xfrm>
              <a:off x="3196727" y="1584714"/>
              <a:ext cx="2721969" cy="891786"/>
            </a:xfrm>
            <a:prstGeom prst="roundRect">
              <a:avLst/>
            </a:prstGeom>
            <a:noFill/>
            <a:ln w="28575">
              <a:solidFill>
                <a:srgbClr val="6699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Disciplina para</a:t>
              </a:r>
              <a:endParaRPr lang="es-CO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Rectángulo redondeado 16"/>
            <p:cNvSpPr/>
            <p:nvPr/>
          </p:nvSpPr>
          <p:spPr>
            <a:xfrm>
              <a:off x="272149" y="3099774"/>
              <a:ext cx="2524928" cy="878501"/>
            </a:xfrm>
            <a:prstGeom prst="roundRect">
              <a:avLst/>
            </a:prstGeom>
            <a:noFill/>
            <a:ln w="19050">
              <a:solidFill>
                <a:srgbClr val="6699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Respetar los estándares</a:t>
              </a:r>
              <a:endParaRPr lang="es-CO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ángulo redondeado 17"/>
            <p:cNvSpPr/>
            <p:nvPr/>
          </p:nvSpPr>
          <p:spPr>
            <a:xfrm>
              <a:off x="3313068" y="3109750"/>
              <a:ext cx="2524928" cy="868525"/>
            </a:xfrm>
            <a:prstGeom prst="roundRect">
              <a:avLst/>
            </a:prstGeom>
            <a:noFill/>
            <a:ln w="19050">
              <a:solidFill>
                <a:srgbClr val="6699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Mejorar los estándares continuamente</a:t>
              </a:r>
              <a:endParaRPr lang="es-CO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Rectángulo redondeado 18"/>
            <p:cNvSpPr/>
            <p:nvPr/>
          </p:nvSpPr>
          <p:spPr>
            <a:xfrm>
              <a:off x="6435693" y="3109750"/>
              <a:ext cx="2524928" cy="878501"/>
            </a:xfrm>
            <a:prstGeom prst="roundRect">
              <a:avLst/>
            </a:prstGeom>
            <a:noFill/>
            <a:ln w="19050">
              <a:solidFill>
                <a:srgbClr val="6699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Orden y aseo</a:t>
              </a:r>
            </a:p>
            <a:p>
              <a:pPr algn="ctr"/>
              <a:r>
                <a:rPr lang="es-CO" sz="2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personal</a:t>
              </a:r>
              <a:endParaRPr lang="es-CO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Line 13"/>
            <p:cNvSpPr>
              <a:spLocks noChangeShapeType="1"/>
            </p:cNvSpPr>
            <p:nvPr/>
          </p:nvSpPr>
          <p:spPr bwMode="auto">
            <a:xfrm flipV="1">
              <a:off x="1534613" y="4127372"/>
              <a:ext cx="0" cy="762000"/>
            </a:xfrm>
            <a:prstGeom prst="line">
              <a:avLst/>
            </a:prstGeom>
            <a:noFill/>
            <a:ln w="76200">
              <a:solidFill>
                <a:srgbClr val="66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CO"/>
            </a:p>
          </p:txBody>
        </p:sp>
        <p:sp>
          <p:nvSpPr>
            <p:cNvPr id="21" name="Line 13"/>
            <p:cNvSpPr>
              <a:spLocks noChangeShapeType="1"/>
            </p:cNvSpPr>
            <p:nvPr/>
          </p:nvSpPr>
          <p:spPr bwMode="auto">
            <a:xfrm flipV="1">
              <a:off x="7726052" y="4127372"/>
              <a:ext cx="0" cy="762000"/>
            </a:xfrm>
            <a:prstGeom prst="line">
              <a:avLst/>
            </a:prstGeom>
            <a:noFill/>
            <a:ln w="76200">
              <a:solidFill>
                <a:srgbClr val="66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CO"/>
            </a:p>
          </p:txBody>
        </p:sp>
        <p:sp>
          <p:nvSpPr>
            <p:cNvPr id="22" name="Rectángulo redondeado 21"/>
            <p:cNvSpPr/>
            <p:nvPr/>
          </p:nvSpPr>
          <p:spPr>
            <a:xfrm>
              <a:off x="404812" y="4898800"/>
              <a:ext cx="8305800" cy="458956"/>
            </a:xfrm>
            <a:prstGeom prst="roundRect">
              <a:avLst/>
            </a:prstGeom>
            <a:noFill/>
            <a:ln w="19050">
              <a:solidFill>
                <a:srgbClr val="6699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Cultura de autocontrol y respeto por el propio ser y el de los demás</a:t>
              </a:r>
              <a:endParaRPr lang="es-CO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1619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08806" y="92124"/>
            <a:ext cx="8229600" cy="493235"/>
          </a:xfrm>
          <a:prstGeom prst="rect">
            <a:avLst/>
          </a:prstGeom>
        </p:spPr>
        <p:txBody>
          <a:bodyPr/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669900"/>
                </a:solidFill>
                <a:latin typeface="Calibri" pitchFamily="34" charset="0"/>
                <a:ea typeface="ＭＳ Ｐゴシック" charset="-128"/>
                <a:cs typeface="Calibri" pitchFamily="34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s-CO" dirty="0" smtClean="0"/>
              <a:t>Resumiendo…</a:t>
            </a:r>
            <a:endParaRPr lang="es-CO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97280" y="1112369"/>
            <a:ext cx="3124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400" b="1" dirty="0">
                <a:latin typeface="Calibri" panose="020F0502020204030204" pitchFamily="34" charset="0"/>
                <a:cs typeface="Calibri" panose="020F0502020204030204" pitchFamily="34" charset="0"/>
              </a:rPr>
              <a:t>1. Mantenga solo lo necesario</a:t>
            </a:r>
            <a:endParaRPr lang="es-ES_tradn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6232087" y="3886899"/>
            <a:ext cx="2362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400" b="1" dirty="0">
                <a:latin typeface="Calibri" panose="020F0502020204030204" pitchFamily="34" charset="0"/>
                <a:cs typeface="Calibri" panose="020F0502020204030204" pitchFamily="34" charset="0"/>
              </a:rPr>
              <a:t>3. Evite ensuciar en vez </a:t>
            </a:r>
            <a:r>
              <a:rPr lang="es-ES_tradnl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ES_tradnl" sz="2400" b="1" dirty="0">
                <a:latin typeface="Calibri" panose="020F0502020204030204" pitchFamily="34" charset="0"/>
                <a:cs typeface="Calibri" panose="020F0502020204030204" pitchFamily="34" charset="0"/>
              </a:rPr>
              <a:t>limpiar</a:t>
            </a:r>
            <a:endParaRPr lang="es-ES_tradn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-325665" y="4057203"/>
            <a:ext cx="3352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400" b="1" dirty="0">
                <a:latin typeface="Calibri" panose="020F0502020204030204" pitchFamily="34" charset="0"/>
                <a:cs typeface="Calibri" panose="020F0502020204030204" pitchFamily="34" charset="0"/>
              </a:rPr>
              <a:t>5. Persevere en los buenos hábitos</a:t>
            </a:r>
            <a:endParaRPr lang="es-ES_tradn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965387" y="942099"/>
            <a:ext cx="2895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400" b="1" dirty="0">
                <a:latin typeface="Calibri" panose="020F0502020204030204" pitchFamily="34" charset="0"/>
                <a:cs typeface="Calibri" panose="020F0502020204030204" pitchFamily="34" charset="0"/>
              </a:rPr>
              <a:t>2. Un lugar para cada cosa y cada cosa en su lugar</a:t>
            </a:r>
            <a:endParaRPr lang="es-ES_tradn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508028" y="1595710"/>
            <a:ext cx="3705400" cy="3666579"/>
            <a:chOff x="2508028" y="1595710"/>
            <a:chExt cx="3705400" cy="3666579"/>
          </a:xfrm>
        </p:grpSpPr>
        <p:sp>
          <p:nvSpPr>
            <p:cNvPr id="7" name="Anillo 6"/>
            <p:cNvSpPr/>
            <p:nvPr/>
          </p:nvSpPr>
          <p:spPr>
            <a:xfrm>
              <a:off x="2508028" y="1595710"/>
              <a:ext cx="3705400" cy="3666579"/>
            </a:xfrm>
            <a:prstGeom prst="donut">
              <a:avLst>
                <a:gd name="adj" fmla="val 9935"/>
              </a:avLst>
            </a:prstGeom>
            <a:solidFill>
              <a:srgbClr val="92D050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  <p:sp>
          <p:nvSpPr>
            <p:cNvPr id="9" name="CuadroTexto 8"/>
            <p:cNvSpPr txBox="1"/>
            <p:nvPr/>
          </p:nvSpPr>
          <p:spPr>
            <a:xfrm>
              <a:off x="3546242" y="2462832"/>
              <a:ext cx="162897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15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5S</a:t>
              </a:r>
              <a:endParaRPr lang="es-CO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9100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  <p:bldP spid="6" grpId="0" autoUpdateAnimBg="0"/>
      <p:bldP spid="8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Beneficios de las 5S</a:t>
            </a:r>
            <a:endParaRPr lang="es-CO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33400" y="1489192"/>
            <a:ext cx="8001000" cy="3506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76250" indent="-4762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66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457200" indent="-457200" defTabSz="914400" eaLnBrk="1" hangingPunct="1">
              <a:spcBef>
                <a:spcPct val="50000"/>
              </a:spcBef>
              <a:buClr>
                <a:srgbClr val="009900"/>
              </a:buClr>
              <a:buFont typeface="Arial" panose="020B0604020202020204" pitchFamily="34" charset="0"/>
              <a:buChar char="•"/>
              <a:defRPr/>
            </a:pPr>
            <a:r>
              <a:rPr lang="es-ES_tradnl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Menos accidentes e incidentes</a:t>
            </a:r>
          </a:p>
          <a:p>
            <a:pPr marL="457200" indent="-457200" defTabSz="914400" eaLnBrk="1" hangingPunct="1">
              <a:spcBef>
                <a:spcPct val="50000"/>
              </a:spcBef>
              <a:buClr>
                <a:srgbClr val="009900"/>
              </a:buClr>
              <a:buFont typeface="Arial" panose="020B0604020202020204" pitchFamily="34" charset="0"/>
              <a:buChar char="•"/>
              <a:defRPr/>
            </a:pPr>
            <a:r>
              <a:rPr lang="es-ES_tradnl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Menos averías</a:t>
            </a:r>
          </a:p>
          <a:p>
            <a:pPr marL="457200" indent="-457200" defTabSz="914400" eaLnBrk="1" hangingPunct="1">
              <a:spcBef>
                <a:spcPct val="50000"/>
              </a:spcBef>
              <a:buClr>
                <a:srgbClr val="009900"/>
              </a:buClr>
              <a:buFont typeface="Arial" panose="020B0604020202020204" pitchFamily="34" charset="0"/>
              <a:buChar char="•"/>
              <a:defRPr/>
            </a:pPr>
            <a:r>
              <a:rPr lang="es-ES_tradnl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Menos nivel de inventarios</a:t>
            </a:r>
          </a:p>
          <a:p>
            <a:pPr marL="457200" indent="-457200" defTabSz="914400" eaLnBrk="1" hangingPunct="1">
              <a:spcBef>
                <a:spcPct val="50000"/>
              </a:spcBef>
              <a:buClr>
                <a:srgbClr val="009900"/>
              </a:buClr>
              <a:buFont typeface="Arial" panose="020B0604020202020204" pitchFamily="34" charset="0"/>
              <a:buChar char="•"/>
              <a:defRPr/>
            </a:pPr>
            <a:r>
              <a:rPr lang="es-ES_tradnl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Menos riesgo de incendio</a:t>
            </a:r>
          </a:p>
          <a:p>
            <a:pPr marL="457200" indent="-457200" defTabSz="914400" eaLnBrk="1" hangingPunct="1">
              <a:spcBef>
                <a:spcPct val="50000"/>
              </a:spcBef>
              <a:buClr>
                <a:srgbClr val="009900"/>
              </a:buClr>
              <a:buFont typeface="Arial" panose="020B0604020202020204" pitchFamily="34" charset="0"/>
              <a:buChar char="•"/>
              <a:defRPr/>
            </a:pPr>
            <a:r>
              <a:rPr lang="es-ES_tradnl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Menos movimientos y traslados inútiles</a:t>
            </a:r>
          </a:p>
        </p:txBody>
      </p:sp>
    </p:spTree>
    <p:extLst>
      <p:ext uri="{BB962C8B-B14F-4D97-AF65-F5344CB8AC3E}">
        <p14:creationId xmlns:p14="http://schemas.microsoft.com/office/powerpoint/2010/main" val="32494096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Beneficios de las 5S</a:t>
            </a:r>
            <a:endParaRPr lang="es-CO" dirty="0"/>
          </a:p>
        </p:txBody>
      </p:sp>
      <p:sp>
        <p:nvSpPr>
          <p:cNvPr id="3" name="Text Box 2050"/>
          <p:cNvSpPr txBox="1">
            <a:spLocks noChangeArrowheads="1"/>
          </p:cNvSpPr>
          <p:nvPr/>
        </p:nvSpPr>
        <p:spPr bwMode="auto">
          <a:xfrm>
            <a:off x="410678" y="1335188"/>
            <a:ext cx="8534400" cy="3506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76250" indent="-4762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66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457200" indent="-457200" defTabSz="914400" eaLnBrk="1" hangingPunct="1">
              <a:spcBef>
                <a:spcPct val="50000"/>
              </a:spcBef>
              <a:buClr>
                <a:srgbClr val="009900"/>
              </a:buClr>
              <a:buFont typeface="Arial" panose="020B0604020202020204" pitchFamily="34" charset="0"/>
              <a:buChar char="•"/>
              <a:defRPr/>
            </a:pPr>
            <a:r>
              <a:rPr lang="es-ES_tradnl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Mas espacio</a:t>
            </a:r>
          </a:p>
          <a:p>
            <a:pPr marL="457200" indent="-457200" defTabSz="914400" eaLnBrk="1" hangingPunct="1">
              <a:spcBef>
                <a:spcPct val="50000"/>
              </a:spcBef>
              <a:buClr>
                <a:srgbClr val="009900"/>
              </a:buClr>
              <a:buFont typeface="Arial" panose="020B0604020202020204" pitchFamily="34" charset="0"/>
              <a:buChar char="•"/>
              <a:defRPr/>
            </a:pPr>
            <a:r>
              <a:rPr lang="es-ES_tradnl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Mayor satisfacción y motivación</a:t>
            </a:r>
          </a:p>
          <a:p>
            <a:pPr marL="457200" indent="-457200" defTabSz="914400" eaLnBrk="1" hangingPunct="1">
              <a:spcBef>
                <a:spcPct val="50000"/>
              </a:spcBef>
              <a:buClr>
                <a:srgbClr val="009900"/>
              </a:buClr>
              <a:buFont typeface="Arial" panose="020B0604020202020204" pitchFamily="34" charset="0"/>
              <a:buChar char="•"/>
              <a:defRPr/>
            </a:pPr>
            <a:r>
              <a:rPr lang="es-ES_tradnl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Mayor calidad del producto</a:t>
            </a:r>
          </a:p>
          <a:p>
            <a:pPr marL="457200" indent="-457200" defTabSz="914400" eaLnBrk="1" hangingPunct="1">
              <a:spcBef>
                <a:spcPct val="50000"/>
              </a:spcBef>
              <a:buClr>
                <a:srgbClr val="009900"/>
              </a:buClr>
              <a:buFont typeface="Arial" panose="020B0604020202020204" pitchFamily="34" charset="0"/>
              <a:buChar char="•"/>
              <a:defRPr/>
            </a:pPr>
            <a:r>
              <a:rPr lang="es-ES_tradnl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Mayor capacidad de entrega justo a tiempo</a:t>
            </a:r>
          </a:p>
          <a:p>
            <a:pPr marL="457200" indent="-457200" defTabSz="914400" eaLnBrk="1" hangingPunct="1">
              <a:spcBef>
                <a:spcPct val="50000"/>
              </a:spcBef>
              <a:buClr>
                <a:srgbClr val="009900"/>
              </a:buClr>
              <a:buFont typeface="Arial" panose="020B0604020202020204" pitchFamily="34" charset="0"/>
              <a:buChar char="•"/>
              <a:defRPr/>
            </a:pPr>
            <a:r>
              <a:rPr lang="es-ES_tradnl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Mayor cooperación y trabajo en equipo</a:t>
            </a:r>
          </a:p>
        </p:txBody>
      </p:sp>
    </p:spTree>
    <p:extLst>
      <p:ext uri="{BB962C8B-B14F-4D97-AF65-F5344CB8AC3E}">
        <p14:creationId xmlns:p14="http://schemas.microsoft.com/office/powerpoint/2010/main" val="38237286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Para reflexionar</a:t>
            </a:r>
            <a:endParaRPr lang="es-CO" dirty="0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11085" y="1589513"/>
            <a:ext cx="8568964" cy="301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76250" indent="-4762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66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457200" indent="-457200" algn="just" defTabSz="914400" eaLnBrk="1" hangingPunct="1">
              <a:spcBef>
                <a:spcPct val="50000"/>
              </a:spcBef>
              <a:buClr>
                <a:srgbClr val="009900"/>
              </a:buClr>
              <a:buFont typeface="Arial" panose="020B0604020202020204" pitchFamily="34" charset="0"/>
              <a:buChar char="•"/>
              <a:defRPr/>
            </a:pPr>
            <a:r>
              <a:rPr lang="es-ES_tradnl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El orden es la primera ley universal</a:t>
            </a:r>
          </a:p>
          <a:p>
            <a:pPr marL="457200" indent="-457200" algn="just" defTabSz="914400" eaLnBrk="1" hangingPunct="1">
              <a:spcBef>
                <a:spcPct val="50000"/>
              </a:spcBef>
              <a:buClr>
                <a:srgbClr val="009900"/>
              </a:buClr>
              <a:buFont typeface="Arial" panose="020B0604020202020204" pitchFamily="34" charset="0"/>
              <a:buChar char="•"/>
              <a:defRPr/>
            </a:pPr>
            <a:r>
              <a:rPr lang="es-ES_tradnl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El orden y la limpieza requieren disciplina, constancia y compromiso</a:t>
            </a:r>
          </a:p>
          <a:p>
            <a:pPr marL="457200" indent="-457200" algn="just" defTabSz="914400" eaLnBrk="1" hangingPunct="1">
              <a:spcBef>
                <a:spcPct val="50000"/>
              </a:spcBef>
              <a:buClr>
                <a:srgbClr val="009900"/>
              </a:buClr>
              <a:buFont typeface="Arial" panose="020B0604020202020204" pitchFamily="34" charset="0"/>
              <a:buChar char="•"/>
              <a:defRPr/>
            </a:pPr>
            <a:r>
              <a:rPr lang="es-ES_tradnl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El orden y la limpieza son básicos para el disfrute del trabajo</a:t>
            </a:r>
          </a:p>
        </p:txBody>
      </p:sp>
    </p:spTree>
    <p:extLst>
      <p:ext uri="{BB962C8B-B14F-4D97-AF65-F5344CB8AC3E}">
        <p14:creationId xmlns:p14="http://schemas.microsoft.com/office/powerpoint/2010/main" val="24629454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Imagen 1" descr="arp sura nov 22-3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34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Factores claves de éxito</a:t>
            </a:r>
            <a:endParaRPr lang="es-CO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22125" y="2887751"/>
            <a:ext cx="3200400" cy="103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50000"/>
              </a:spcBef>
            </a:pPr>
            <a:r>
              <a:rPr lang="es-ES_tradnl" dirty="0">
                <a:latin typeface="Calibri" panose="020F0502020204030204" pitchFamily="34" charset="0"/>
                <a:cs typeface="Calibri" panose="020F0502020204030204" pitchFamily="34" charset="0"/>
              </a:rPr>
              <a:t>Política y acción gerencial con niveles de responsabilidad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435600" y="2953850"/>
            <a:ext cx="3276600" cy="103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50000"/>
              </a:spcBef>
            </a:pPr>
            <a:r>
              <a:rPr lang="es-ES_tradnl" dirty="0">
                <a:latin typeface="Calibri" panose="020F0502020204030204" pitchFamily="34" charset="0"/>
                <a:cs typeface="Calibri" panose="020F0502020204030204" pitchFamily="34" charset="0"/>
              </a:rPr>
              <a:t>Solución de problemas en los equipos de trabajo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680461" y="5456238"/>
            <a:ext cx="3825875" cy="722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es-ES_tradnl" dirty="0">
                <a:latin typeface="Calibri" panose="020F0502020204030204" pitchFamily="34" charset="0"/>
                <a:cs typeface="Calibri" panose="020F0502020204030204" pitchFamily="34" charset="0"/>
              </a:rPr>
              <a:t>Seguimiento a los estándares de desempeño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7" descr="C:\Archivos de programa\Microsoft Office\Clipart\standard\stddir1\BD07179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86" y="1302720"/>
            <a:ext cx="1819275" cy="130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5" name="Grupo 44"/>
          <p:cNvGrpSpPr/>
          <p:nvPr/>
        </p:nvGrpSpPr>
        <p:grpSpPr>
          <a:xfrm>
            <a:off x="5739897" y="1560432"/>
            <a:ext cx="2789487" cy="1146554"/>
            <a:chOff x="5593536" y="1158844"/>
            <a:chExt cx="2500263" cy="828338"/>
          </a:xfrm>
        </p:grpSpPr>
        <p:sp>
          <p:nvSpPr>
            <p:cNvPr id="21" name="Rectángulo redondeado 20"/>
            <p:cNvSpPr/>
            <p:nvPr/>
          </p:nvSpPr>
          <p:spPr>
            <a:xfrm>
              <a:off x="5593536" y="1158845"/>
              <a:ext cx="441324" cy="143876"/>
            </a:xfrm>
            <a:prstGeom prst="roundRect">
              <a:avLst/>
            </a:prstGeom>
            <a:solidFill>
              <a:srgbClr val="6699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24" name="Rectángulo redondeado 23"/>
            <p:cNvSpPr/>
            <p:nvPr/>
          </p:nvSpPr>
          <p:spPr>
            <a:xfrm>
              <a:off x="6149182" y="1158844"/>
              <a:ext cx="441324" cy="143876"/>
            </a:xfrm>
            <a:prstGeom prst="roundRect">
              <a:avLst/>
            </a:prstGeom>
            <a:solidFill>
              <a:srgbClr val="6699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25" name="Rectángulo redondeado 24"/>
            <p:cNvSpPr/>
            <p:nvPr/>
          </p:nvSpPr>
          <p:spPr>
            <a:xfrm>
              <a:off x="6687344" y="1166332"/>
              <a:ext cx="441324" cy="143876"/>
            </a:xfrm>
            <a:prstGeom prst="roundRect">
              <a:avLst/>
            </a:prstGeom>
            <a:solidFill>
              <a:srgbClr val="6699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26" name="Rectángulo redondeado 25"/>
            <p:cNvSpPr/>
            <p:nvPr/>
          </p:nvSpPr>
          <p:spPr>
            <a:xfrm>
              <a:off x="5808876" y="1843306"/>
              <a:ext cx="441324" cy="143876"/>
            </a:xfrm>
            <a:prstGeom prst="roundRect">
              <a:avLst/>
            </a:prstGeom>
            <a:solidFill>
              <a:srgbClr val="6699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27" name="Rectángulo redondeado 26"/>
            <p:cNvSpPr/>
            <p:nvPr/>
          </p:nvSpPr>
          <p:spPr>
            <a:xfrm>
              <a:off x="6499714" y="1834253"/>
              <a:ext cx="441324" cy="143876"/>
            </a:xfrm>
            <a:prstGeom prst="roundRect">
              <a:avLst/>
            </a:prstGeom>
            <a:solidFill>
              <a:srgbClr val="6699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28" name="Rectángulo redondeado 27"/>
            <p:cNvSpPr/>
            <p:nvPr/>
          </p:nvSpPr>
          <p:spPr>
            <a:xfrm>
              <a:off x="7535472" y="1492657"/>
              <a:ext cx="558327" cy="209395"/>
            </a:xfrm>
            <a:prstGeom prst="roundRect">
              <a:avLst/>
            </a:prstGeom>
            <a:solidFill>
              <a:srgbClr val="6699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30" name="Conector recto de flecha 29"/>
            <p:cNvCxnSpPr>
              <a:endCxn id="28" idx="1"/>
            </p:cNvCxnSpPr>
            <p:nvPr/>
          </p:nvCxnSpPr>
          <p:spPr>
            <a:xfrm flipV="1">
              <a:off x="5593536" y="1597355"/>
              <a:ext cx="1941936" cy="1027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ector recto de flecha 31"/>
            <p:cNvCxnSpPr/>
            <p:nvPr/>
          </p:nvCxnSpPr>
          <p:spPr>
            <a:xfrm>
              <a:off x="5799020" y="1321442"/>
              <a:ext cx="129499" cy="23039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ector recto de flecha 33"/>
            <p:cNvCxnSpPr/>
            <p:nvPr/>
          </p:nvCxnSpPr>
          <p:spPr>
            <a:xfrm>
              <a:off x="6369844" y="1321286"/>
              <a:ext cx="136492" cy="24303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ector recto de flecha 34"/>
            <p:cNvCxnSpPr/>
            <p:nvPr/>
          </p:nvCxnSpPr>
          <p:spPr>
            <a:xfrm>
              <a:off x="6866731" y="1321285"/>
              <a:ext cx="166747" cy="24812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ector recto de flecha 38"/>
            <p:cNvCxnSpPr/>
            <p:nvPr/>
          </p:nvCxnSpPr>
          <p:spPr>
            <a:xfrm flipV="1">
              <a:off x="6029538" y="1649879"/>
              <a:ext cx="119644" cy="17532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cto de flecha 42"/>
            <p:cNvCxnSpPr/>
            <p:nvPr/>
          </p:nvCxnSpPr>
          <p:spPr>
            <a:xfrm flipV="1">
              <a:off x="6709830" y="1622747"/>
              <a:ext cx="119644" cy="17532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3985" y="3698835"/>
            <a:ext cx="1840522" cy="171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58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026"/>
          <p:cNvSpPr txBox="1">
            <a:spLocks noChangeArrowheads="1"/>
          </p:cNvSpPr>
          <p:nvPr/>
        </p:nvSpPr>
        <p:spPr bwMode="auto">
          <a:xfrm>
            <a:off x="172299" y="1693725"/>
            <a:ext cx="868680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2212194" algn="ctr" rotWithShape="0">
                    <a:srgbClr val="0000CC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4000" dirty="0">
                <a:latin typeface="Calibri" panose="020F0502020204030204" pitchFamily="34" charset="0"/>
                <a:cs typeface="Calibri" panose="020F0502020204030204" pitchFamily="34" charset="0"/>
              </a:rPr>
              <a:t>Una empresa con suficientes recursos pero mal utilizados no es productiva. Pero una empresa con recursos limitados puede alcanzar resultados exitosos en manos de personas creativas</a:t>
            </a:r>
            <a:endParaRPr lang="es-E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41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lipse 15"/>
          <p:cNvSpPr/>
          <p:nvPr/>
        </p:nvSpPr>
        <p:spPr>
          <a:xfrm>
            <a:off x="169902" y="2252419"/>
            <a:ext cx="3030498" cy="1450449"/>
          </a:xfrm>
          <a:prstGeom prst="ellipse">
            <a:avLst/>
          </a:prstGeom>
          <a:solidFill>
            <a:srgbClr val="66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Eficiencia en los procesos</a:t>
            </a:r>
            <a:r>
              <a:rPr lang="es-CO" sz="2800" dirty="0" smtClean="0"/>
              <a:t> </a:t>
            </a:r>
            <a:endParaRPr lang="es-CO" sz="2800" dirty="0"/>
          </a:p>
        </p:txBody>
      </p:sp>
      <p:pic>
        <p:nvPicPr>
          <p:cNvPr id="14" name="Picture 1032" descr="C:\Archivos de programa\Microsoft Office\Clipart\standard\stddir1\BD05192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740090"/>
            <a:ext cx="2109787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ángulo redondeado 14"/>
          <p:cNvSpPr/>
          <p:nvPr/>
        </p:nvSpPr>
        <p:spPr>
          <a:xfrm>
            <a:off x="169902" y="975068"/>
            <a:ext cx="8691294" cy="693477"/>
          </a:xfrm>
          <a:prstGeom prst="round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Hoy la principal ventaja competitiva es el servicio y este requiere</a:t>
            </a:r>
            <a:endParaRPr lang="es-CO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Elipse 16"/>
          <p:cNvSpPr/>
          <p:nvPr/>
        </p:nvSpPr>
        <p:spPr>
          <a:xfrm>
            <a:off x="5531858" y="4468379"/>
            <a:ext cx="3431072" cy="1572621"/>
          </a:xfrm>
          <a:prstGeom prst="ellipse">
            <a:avLst/>
          </a:prstGeom>
          <a:solidFill>
            <a:srgbClr val="66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Capacidad de anticiparnos a los problemas</a:t>
            </a:r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172909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30" descr="C:\Archivos de programa\Microsoft Office\Clipart\smbusbas\BD10423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08288"/>
            <a:ext cx="2209800" cy="194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31" descr="C:\WINDOWS\Application Data\Microsoft\Media Catalog\Downloaded Clips\cl56\j0216756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675" y="2968625"/>
            <a:ext cx="175260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Elipse 10"/>
          <p:cNvSpPr/>
          <p:nvPr/>
        </p:nvSpPr>
        <p:spPr>
          <a:xfrm>
            <a:off x="662454" y="1118773"/>
            <a:ext cx="3030498" cy="1175490"/>
          </a:xfrm>
          <a:prstGeom prst="ellipse">
            <a:avLst/>
          </a:prstGeom>
          <a:solidFill>
            <a:srgbClr val="66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Eficiencia en los procesos</a:t>
            </a:r>
            <a:r>
              <a:rPr lang="es-CO" sz="2800" dirty="0" smtClean="0"/>
              <a:t> </a:t>
            </a:r>
            <a:endParaRPr lang="es-CO" sz="2800" dirty="0"/>
          </a:p>
        </p:txBody>
      </p:sp>
      <p:sp>
        <p:nvSpPr>
          <p:cNvPr id="12" name="Elipse 11"/>
          <p:cNvSpPr/>
          <p:nvPr/>
        </p:nvSpPr>
        <p:spPr>
          <a:xfrm>
            <a:off x="5244486" y="1198942"/>
            <a:ext cx="3030498" cy="1175490"/>
          </a:xfrm>
          <a:prstGeom prst="ellipse">
            <a:avLst/>
          </a:prstGeom>
          <a:solidFill>
            <a:srgbClr val="66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Capacidad de anticiparnos a los problemas</a:t>
            </a:r>
            <a:endParaRPr lang="es-CO" sz="20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662454" y="4905156"/>
            <a:ext cx="3100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Eliminar o reducir </a:t>
            </a:r>
          </a:p>
          <a:p>
            <a:pPr algn="ctr"/>
            <a:r>
              <a:rPr lang="es-CO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todo tipo de </a:t>
            </a:r>
          </a:p>
          <a:p>
            <a:pPr algn="ctr"/>
            <a:r>
              <a:rPr lang="es-CO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desperdicio</a:t>
            </a:r>
            <a:endParaRPr lang="es-CO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5566928" y="4895728"/>
            <a:ext cx="270612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Entrenando a los</a:t>
            </a:r>
          </a:p>
          <a:p>
            <a:pPr algn="ctr"/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s-CO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olaboradores en la </a:t>
            </a:r>
          </a:p>
          <a:p>
            <a:pPr algn="ctr"/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s-CO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ejora continua</a:t>
            </a:r>
            <a:endParaRPr lang="es-CO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26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8302" y="111514"/>
            <a:ext cx="9015698" cy="493235"/>
          </a:xfrm>
        </p:spPr>
        <p:txBody>
          <a:bodyPr/>
          <a:lstStyle/>
          <a:p>
            <a:r>
              <a:rPr lang="es-CO" sz="3400" dirty="0" smtClean="0"/>
              <a:t>Ciclo de mejoramiento continuo </a:t>
            </a:r>
            <a:r>
              <a:rPr lang="es-CO" sz="2800" dirty="0" smtClean="0"/>
              <a:t>(Rueda de Deming)</a:t>
            </a:r>
            <a:endParaRPr lang="es-CO" sz="2800" dirty="0"/>
          </a:p>
        </p:txBody>
      </p:sp>
      <p:sp>
        <p:nvSpPr>
          <p:cNvPr id="12" name="Text Box 2059"/>
          <p:cNvSpPr txBox="1">
            <a:spLocks noChangeArrowheads="1"/>
          </p:cNvSpPr>
          <p:nvPr/>
        </p:nvSpPr>
        <p:spPr bwMode="auto">
          <a:xfrm>
            <a:off x="-77889" y="1163799"/>
            <a:ext cx="3124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>
                <a:solidFill>
                  <a:srgbClr val="66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ＭＳ Ｐゴシック" charset="-128"/>
                <a:cs typeface="Calibri" pitchFamily="34" charset="0"/>
              </a:rPr>
              <a:t>ACTUAR</a:t>
            </a:r>
          </a:p>
          <a:p>
            <a:pPr algn="ctr">
              <a:defRPr/>
            </a:pPr>
            <a:r>
              <a:rPr lang="es-ES_tradnl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Estandarizar</a:t>
            </a:r>
          </a:p>
          <a:p>
            <a:pPr algn="ctr">
              <a:defRPr/>
            </a:pPr>
            <a:r>
              <a:rPr lang="es-ES_tradnl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Observar</a:t>
            </a:r>
            <a:endParaRPr lang="es-ES_tradn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2059"/>
          <p:cNvSpPr txBox="1">
            <a:spLocks noChangeArrowheads="1"/>
          </p:cNvSpPr>
          <p:nvPr/>
        </p:nvSpPr>
        <p:spPr bwMode="auto">
          <a:xfrm>
            <a:off x="5794104" y="1313148"/>
            <a:ext cx="3124200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 smtClean="0">
                <a:solidFill>
                  <a:srgbClr val="66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ＭＳ Ｐゴシック" charset="-128"/>
                <a:cs typeface="Calibri" pitchFamily="34" charset="0"/>
              </a:rPr>
              <a:t>PLANEAR</a:t>
            </a:r>
            <a:endParaRPr lang="es-ES_tradnl" sz="3200" b="1" dirty="0">
              <a:solidFill>
                <a:srgbClr val="66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ＭＳ Ｐゴシック" charset="-128"/>
              <a:cs typeface="Calibri" pitchFamily="34" charset="0"/>
            </a:endParaRPr>
          </a:p>
          <a:p>
            <a:pPr algn="ctr">
              <a:defRPr/>
            </a:pPr>
            <a:r>
              <a:rPr lang="es-ES_tradnl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Definir problemas</a:t>
            </a:r>
          </a:p>
          <a:p>
            <a:pPr algn="ctr">
              <a:defRPr/>
            </a:pPr>
            <a:r>
              <a:rPr lang="es-ES_tradnl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Analizar causas</a:t>
            </a:r>
          </a:p>
          <a:p>
            <a:pPr algn="ctr">
              <a:defRPr/>
            </a:pPr>
            <a:r>
              <a:rPr lang="es-ES_tradnl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Priorizar soluciones</a:t>
            </a:r>
            <a:endParaRPr lang="es-ES_tradn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 Box 2059"/>
          <p:cNvSpPr txBox="1">
            <a:spLocks noChangeArrowheads="1"/>
          </p:cNvSpPr>
          <p:nvPr/>
        </p:nvSpPr>
        <p:spPr bwMode="auto">
          <a:xfrm>
            <a:off x="5794104" y="4563260"/>
            <a:ext cx="31242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 smtClean="0">
                <a:solidFill>
                  <a:srgbClr val="66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ＭＳ Ｐゴシック" charset="-128"/>
                <a:cs typeface="Calibri" pitchFamily="34" charset="0"/>
              </a:rPr>
              <a:t>HACER</a:t>
            </a:r>
            <a:endParaRPr lang="es-ES_tradnl" sz="3200" b="1" dirty="0">
              <a:solidFill>
                <a:srgbClr val="66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ＭＳ Ｐゴシック" charset="-128"/>
              <a:cs typeface="Calibri" pitchFamily="34" charset="0"/>
            </a:endParaRPr>
          </a:p>
          <a:p>
            <a:pPr algn="ctr">
              <a:defRPr/>
            </a:pPr>
            <a:r>
              <a:rPr lang="es-ES_tradnl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Ejecutar las soluciones</a:t>
            </a:r>
            <a:endParaRPr lang="es-ES_tradn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 Box 2059"/>
          <p:cNvSpPr txBox="1">
            <a:spLocks noChangeArrowheads="1"/>
          </p:cNvSpPr>
          <p:nvPr/>
        </p:nvSpPr>
        <p:spPr bwMode="auto">
          <a:xfrm>
            <a:off x="-110171" y="4081892"/>
            <a:ext cx="3124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 smtClean="0">
                <a:solidFill>
                  <a:srgbClr val="66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ＭＳ Ｐゴシック" charset="-128"/>
                <a:cs typeface="Calibri" pitchFamily="34" charset="0"/>
              </a:rPr>
              <a:t>VERIFICAR</a:t>
            </a:r>
            <a:endParaRPr lang="es-ES_tradnl" sz="3200" b="1" dirty="0">
              <a:solidFill>
                <a:srgbClr val="66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ＭＳ Ｐゴシック" charset="-128"/>
              <a:cs typeface="Calibri" pitchFamily="34" charset="0"/>
            </a:endParaRPr>
          </a:p>
          <a:p>
            <a:pPr algn="ctr">
              <a:defRPr/>
            </a:pPr>
            <a:r>
              <a:rPr lang="es-ES_tradnl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Resultados</a:t>
            </a:r>
          </a:p>
          <a:p>
            <a:pPr algn="ctr">
              <a:defRPr/>
            </a:pPr>
            <a:r>
              <a:rPr lang="es-ES_tradnl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Documentar</a:t>
            </a:r>
            <a:endParaRPr lang="es-ES_tradn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0" name="Grupo 29"/>
          <p:cNvGrpSpPr/>
          <p:nvPr/>
        </p:nvGrpSpPr>
        <p:grpSpPr>
          <a:xfrm>
            <a:off x="2366129" y="786194"/>
            <a:ext cx="3705400" cy="4424471"/>
            <a:chOff x="2366129" y="786194"/>
            <a:chExt cx="3705400" cy="4424471"/>
          </a:xfrm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25" name="Rectángulo 24"/>
            <p:cNvSpPr/>
            <p:nvPr/>
          </p:nvSpPr>
          <p:spPr>
            <a:xfrm>
              <a:off x="2455016" y="3227461"/>
              <a:ext cx="3559363" cy="32029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24" name="Rectángulo 23"/>
            <p:cNvSpPr/>
            <p:nvPr/>
          </p:nvSpPr>
          <p:spPr>
            <a:xfrm>
              <a:off x="3949832" y="1826150"/>
              <a:ext cx="513094" cy="31229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23" name="Flecha curvada hacia la derecha 22"/>
            <p:cNvSpPr/>
            <p:nvPr/>
          </p:nvSpPr>
          <p:spPr>
            <a:xfrm rot="851117" flipV="1">
              <a:off x="2624942" y="786194"/>
              <a:ext cx="764495" cy="3736121"/>
            </a:xfrm>
            <a:prstGeom prst="curvedRightArrow">
              <a:avLst>
                <a:gd name="adj1" fmla="val 44487"/>
                <a:gd name="adj2" fmla="val 82667"/>
                <a:gd name="adj3" fmla="val 25000"/>
              </a:avLst>
            </a:prstGeom>
            <a:solidFill>
              <a:srgbClr val="92D050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contourClr>
                <a:srgbClr val="FFFFFF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  <p:sp>
          <p:nvSpPr>
            <p:cNvPr id="21" name="Anillo 20"/>
            <p:cNvSpPr/>
            <p:nvPr/>
          </p:nvSpPr>
          <p:spPr>
            <a:xfrm>
              <a:off x="2366129" y="1544086"/>
              <a:ext cx="3705400" cy="3666579"/>
            </a:xfrm>
            <a:prstGeom prst="donut">
              <a:avLst>
                <a:gd name="adj" fmla="val 9935"/>
              </a:avLst>
            </a:prstGeom>
            <a:solidFill>
              <a:srgbClr val="92D050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</p:grpSp>
      <p:sp>
        <p:nvSpPr>
          <p:cNvPr id="26" name="CuadroTexto 25"/>
          <p:cNvSpPr txBox="1"/>
          <p:nvPr/>
        </p:nvSpPr>
        <p:spPr>
          <a:xfrm>
            <a:off x="3180762" y="2222135"/>
            <a:ext cx="7113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s-CO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4604149" y="2243572"/>
            <a:ext cx="7113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endParaRPr lang="es-CO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3097243" y="3514772"/>
            <a:ext cx="7113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endParaRPr lang="es-CO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4653389" y="3514772"/>
            <a:ext cx="7113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endParaRPr lang="es-CO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05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Diagnóstico y planeación</a:t>
            </a:r>
            <a:endParaRPr lang="es-CO" dirty="0"/>
          </a:p>
        </p:txBody>
      </p:sp>
      <p:sp>
        <p:nvSpPr>
          <p:cNvPr id="3" name="Text Box 1031"/>
          <p:cNvSpPr txBox="1">
            <a:spLocks noChangeArrowheads="1"/>
          </p:cNvSpPr>
          <p:nvPr/>
        </p:nvSpPr>
        <p:spPr bwMode="auto">
          <a:xfrm>
            <a:off x="869487" y="4027602"/>
            <a:ext cx="7560840" cy="1032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4762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457200" indent="-457200" defTabSz="914400">
              <a:spcBef>
                <a:spcPct val="35000"/>
              </a:spcBef>
              <a:buFont typeface="Arial" panose="020B0604020202020204" pitchFamily="34" charset="0"/>
              <a:buChar char="•"/>
              <a:defRPr/>
            </a:pPr>
            <a:r>
              <a:rPr lang="es-ES_tradn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Aplicar lista de chequeo y definir prioridades</a:t>
            </a:r>
          </a:p>
          <a:p>
            <a:pPr marL="457200" indent="-457200" defTabSz="914400">
              <a:spcBef>
                <a:spcPct val="35000"/>
              </a:spcBef>
              <a:buFont typeface="Arial" panose="020B0604020202020204" pitchFamily="34" charset="0"/>
              <a:buChar char="•"/>
              <a:defRPr/>
            </a:pPr>
            <a:r>
              <a:rPr lang="es-ES_tradn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Definir objetivos clave  y planes de acción</a:t>
            </a:r>
            <a:endParaRPr lang="es-ES_tradnl" sz="260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Circular 9"/>
          <p:cNvSpPr/>
          <p:nvPr/>
        </p:nvSpPr>
        <p:spPr>
          <a:xfrm>
            <a:off x="371962" y="1216057"/>
            <a:ext cx="4426281" cy="4157221"/>
          </a:xfrm>
          <a:prstGeom prst="pie">
            <a:avLst>
              <a:gd name="adj1" fmla="val 10799998"/>
              <a:gd name="adj2" fmla="val 16200000"/>
            </a:avLst>
          </a:prstGeom>
          <a:solidFill>
            <a:srgbClr val="6699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363979"/>
              </p:ext>
            </p:extLst>
          </p:nvPr>
        </p:nvGraphicFramePr>
        <p:xfrm>
          <a:off x="3365367" y="1636503"/>
          <a:ext cx="5527136" cy="118318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81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1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17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17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9432"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chemeClr val="bg1"/>
                          </a:solidFill>
                        </a:rPr>
                        <a:t>Plan</a:t>
                      </a:r>
                      <a:r>
                        <a:rPr lang="es-CO" sz="1200" baseline="0" dirty="0" smtClean="0">
                          <a:solidFill>
                            <a:schemeClr val="bg1"/>
                          </a:solidFill>
                        </a:rPr>
                        <a:t> de acción</a:t>
                      </a:r>
                      <a:endParaRPr lang="es-CO" sz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chemeClr val="bg1"/>
                          </a:solidFill>
                        </a:rPr>
                        <a:t>Responsables</a:t>
                      </a:r>
                      <a:endParaRPr lang="es-CO" sz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chemeClr val="bg1"/>
                          </a:solidFill>
                        </a:rPr>
                        <a:t>Fecha</a:t>
                      </a:r>
                      <a:endParaRPr lang="es-CO" sz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chemeClr val="bg1"/>
                          </a:solidFill>
                        </a:rPr>
                        <a:t>Observaciones</a:t>
                      </a:r>
                      <a:endParaRPr lang="es-CO" sz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954">
                <a:tc>
                  <a:txBody>
                    <a:bodyPr/>
                    <a:lstStyle/>
                    <a:p>
                      <a:endParaRPr lang="es-CO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954">
                <a:tc>
                  <a:txBody>
                    <a:bodyPr/>
                    <a:lstStyle/>
                    <a:p>
                      <a:endParaRPr lang="es-CO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954">
                <a:tc>
                  <a:txBody>
                    <a:bodyPr/>
                    <a:lstStyle/>
                    <a:p>
                      <a:endParaRPr lang="es-CO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CuadroTexto 11"/>
          <p:cNvSpPr txBox="1"/>
          <p:nvPr/>
        </p:nvSpPr>
        <p:spPr>
          <a:xfrm>
            <a:off x="1338490" y="1911833"/>
            <a:ext cx="553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204205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Solución e problemas y seguimiento</a:t>
            </a:r>
            <a:endParaRPr lang="es-CO" dirty="0"/>
          </a:p>
        </p:txBody>
      </p:sp>
      <p:sp>
        <p:nvSpPr>
          <p:cNvPr id="3" name="Text Box 1030"/>
          <p:cNvSpPr txBox="1">
            <a:spLocks noChangeArrowheads="1"/>
          </p:cNvSpPr>
          <p:nvPr/>
        </p:nvSpPr>
        <p:spPr bwMode="auto">
          <a:xfrm>
            <a:off x="850376" y="4318976"/>
            <a:ext cx="7443247" cy="142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•"/>
              <a:defRPr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476250" indent="-28575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–"/>
              <a:defRPr sz="16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•"/>
              <a:defRPr sz="14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–"/>
              <a:defRPr sz="12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71B940"/>
              </a:buClr>
              <a:buFont typeface="Arial" panose="020B0604020202020204" pitchFamily="34" charset="0"/>
              <a:buChar char="»"/>
              <a:defRPr sz="1100">
                <a:solidFill>
                  <a:srgbClr val="1B418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defTabSz="914400">
              <a:spcBef>
                <a:spcPct val="35000"/>
              </a:spcBef>
              <a:spcAft>
                <a:spcPct val="0"/>
              </a:spcAft>
              <a:buClrTx/>
            </a:pPr>
            <a:r>
              <a:rPr lang="es-ES_tradn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Solucione problemas empoderando a líderes para solucionar problemas</a:t>
            </a:r>
          </a:p>
          <a:p>
            <a:pPr defTabSz="914400">
              <a:spcBef>
                <a:spcPct val="35000"/>
              </a:spcBef>
              <a:spcAft>
                <a:spcPct val="0"/>
              </a:spcAft>
              <a:buClrTx/>
            </a:pPr>
            <a:r>
              <a:rPr lang="es-ES_tradn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Hacer seguimiento a los planes</a:t>
            </a:r>
          </a:p>
        </p:txBody>
      </p:sp>
      <p:pic>
        <p:nvPicPr>
          <p:cNvPr id="5" name="Picture 1032" descr="C:\WINDOWS\Application Data\Microsoft\Media Catalog\Downloaded Clips\cl20\j0082303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714" y="1294642"/>
            <a:ext cx="1922463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Circular 16"/>
          <p:cNvSpPr/>
          <p:nvPr/>
        </p:nvSpPr>
        <p:spPr>
          <a:xfrm rot="10800000">
            <a:off x="-834670" y="-602188"/>
            <a:ext cx="4426281" cy="4157221"/>
          </a:xfrm>
          <a:prstGeom prst="pie">
            <a:avLst>
              <a:gd name="adj1" fmla="val 10799998"/>
              <a:gd name="adj2" fmla="val 16200000"/>
            </a:avLst>
          </a:prstGeom>
          <a:solidFill>
            <a:srgbClr val="6699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960776" y="1967323"/>
            <a:ext cx="6222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endParaRPr lang="es-CO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21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INCLUDEPPT" val="True"/>
  <p:tag name="REALTIMEBACKUP" val="False"/>
  <p:tag name="CHARTSCALE" val="True"/>
  <p:tag name="FIBINCLUDEOTHER" val="True"/>
  <p:tag name="PRRESPONSE3" val="8"/>
  <p:tag name="PRRESPONSE7" val="4"/>
  <p:tag name="SHOWFLASHWARNING" val="False"/>
  <p:tag name="SHOWBARVISIBLE" val="True"/>
  <p:tag name="ANSWERNOWSTYLE" val="-1"/>
  <p:tag name="RESPTABLESTYLE" val="-1"/>
  <p:tag name="BACKUPSESSIONS" val="True"/>
  <p:tag name="AUTOUPDATEALIASES" val="True"/>
  <p:tag name="SKIPREMAININGRACESLIDES" val="True"/>
  <p:tag name="BUBBLESIZEVISIBLE" val="True"/>
  <p:tag name="CUSTOMCELLBACKCOLOR1" val="-657956"/>
  <p:tag name="DISPLAYNAME" val="True"/>
  <p:tag name="AUTOSIZEGRID" val="True"/>
  <p:tag name="RESETCHARTS" val="True"/>
  <p:tag name="CORRECTPOINTVALUE" val="1"/>
  <p:tag name="AUTOADJUSTPARTRANGE" val="True"/>
  <p:tag name="FIBDISPLAYKEYWORDS" val="True"/>
  <p:tag name="PRRESPONSE5" val="6"/>
  <p:tag name="PRRESPONSE10" val="1"/>
  <p:tag name="USESECONDARYMONITOR" val="True"/>
  <p:tag name="COUNTDOWNSTYLE" val="-1"/>
  <p:tag name="ALLOWDUPLICATES" val="False"/>
  <p:tag name="STDCHART" val="1"/>
  <p:tag name="MAXRESPONDERS" val="5"/>
  <p:tag name="CUSTOMGRIDBACKCOLOR" val="-2830136"/>
  <p:tag name="DISPLAYDEVICENUMBER" val="True"/>
  <p:tag name="POLLINGCYCLE" val="2"/>
  <p:tag name="ALLOWUSERFEEDBACK" val="True"/>
  <p:tag name="ADVANCEDSETTINGSVIEW" val="True"/>
  <p:tag name="PRRESPONSE2" val="9"/>
  <p:tag name="PRRESPONSE9" val="2"/>
  <p:tag name="SAVECSVWITHSESSION" val="True"/>
  <p:tag name="COUNTDOWNSECONDS" val="10"/>
  <p:tag name="REVIEWONLY" val="False"/>
  <p:tag name="BUBBLENAMEVISIBLE" val="True"/>
  <p:tag name="CUSTOMCELLBACKCOLOR3" val="-268652"/>
  <p:tag name="GRIDPOSITION" val="1"/>
  <p:tag name="INCORRECTPOINTVALUE" val="0"/>
  <p:tag name="FIBNUMRESULTS" val="5"/>
  <p:tag name="PRRESPONSE8" val="3"/>
  <p:tag name="CSVFORMAT" val="0"/>
  <p:tag name="CHARTVALUEFORMAT" val="0%"/>
  <p:tag name="PARTICIPANTSINLEADERBOARD" val="5"/>
  <p:tag name="USESCHEMECOLORS" val="True"/>
  <p:tag name="INCLUDENONRESPONDERS" val="False"/>
  <p:tag name="FIBDISPLAYRESULTS" val="True"/>
  <p:tag name="ALWAYSOPENPOLL" val="False"/>
  <p:tag name="RESPCOUNTERFORMAT" val="0"/>
  <p:tag name="RACEANIMATIONSPEED" val="3"/>
  <p:tag name="GRIDOPACITY" val="90"/>
  <p:tag name="REALTIMEBACKUPPATH" val="(Ninguno)"/>
  <p:tag name="PRRESPONSE6" val="5"/>
  <p:tag name="NUMRESPONSES" val="1"/>
  <p:tag name="DEFAULTNUMTEAMS" val="5"/>
  <p:tag name="MULTIRESPDIVISOR" val="1"/>
  <p:tag name="TPVERSION" val="2008"/>
  <p:tag name="RACEENDPOINTS" val="100"/>
  <p:tag name="CHARTCOLORS" val="0"/>
  <p:tag name="POWERPOINTVERSION" val="11.0"/>
  <p:tag name="CUSTOMCELLBACKCOLOR2" val="-13395457"/>
  <p:tag name="PRRESPONSE4" val="7"/>
  <p:tag name="GRIDROTATIONINTERVAL" val="2"/>
  <p:tag name="AUTOADVANCE" val="False"/>
  <p:tag name="ANSWERNOWTEXT" val="Contestar ahora"/>
  <p:tag name="BUBBLEGROUPING" val="3"/>
  <p:tag name="PRRESPONSE1" val="10"/>
  <p:tag name="ZEROBASED" val="False"/>
  <p:tag name="DELIMITERS" val="3.1"/>
  <p:tag name="TPFULLVERSION" val="4.2.4.109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ARL PLANTILL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4_Tema de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297d7ce5-35f8-41eb-a2d0-f8b1c8292501">SURA-1500342779-351</_dlc_DocId>
    <_dlc_DocIdUrl xmlns="297d7ce5-35f8-41eb-a2d0-f8b1c8292501">
      <Url>https://suramericana.sharepoint.com/sites/intranet/negocio/arl/portafolio/_layouts/15/DocIdRedir.aspx?ID=SURA-1500342779-351</Url>
      <Description>SURA-1500342779-351</Description>
    </_dlc_DocIdUrl>
    <_ip_UnifiedCompliancePolicyUIAction xmlns="http://schemas.microsoft.com/sharepoint/v3">0</_ip_UnifiedCompliancePolicyUIAction>
    <_ip_UnifiedCompliancePolicyProperties xmlns="http://schemas.microsoft.com/sharepoint/v3">{"__type":"ComplianceItemProperties:#Microsoft.Office.CompliancePolicy.ComplianceData","LastPolicyEvaluatedTimeUtc":"2019-03-07T23:06:03.7787181Z","Rules":{"36d1893d-7f1d-440f-aaf7-bc53db29f4a9":{"Actions":{},"Properties":{},"RuleId":"36d1893d-7f1d-440f-aaf7-bc53db29f4a9","Scenario":0}},"UniqueId":"59004569-cbdf-4c5e-8873-5ec5f381122f"}</_ip_UnifiedCompliancePolicyProperties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12C82A7DA470041B242C9452A86CF0A" ma:contentTypeVersion="927" ma:contentTypeDescription="Crear nuevo documento." ma:contentTypeScope="" ma:versionID="bfdc7d9610a2940c3d063a3c5c0aa809">
  <xsd:schema xmlns:xsd="http://www.w3.org/2001/XMLSchema" xmlns:xs="http://www.w3.org/2001/XMLSchema" xmlns:p="http://schemas.microsoft.com/office/2006/metadata/properties" xmlns:ns1="http://schemas.microsoft.com/sharepoint/v3" xmlns:ns2="297d7ce5-35f8-41eb-a2d0-f8b1c8292501" xmlns:ns3="4aab698e-067c-4339-8941-f415a90b3823" targetNamespace="http://schemas.microsoft.com/office/2006/metadata/properties" ma:root="true" ma:fieldsID="ebb967dc45ef14e6858e0858f6b45540" ns1:_="" ns2:_="" ns3:_="">
    <xsd:import namespace="http://schemas.microsoft.com/sharepoint/v3"/>
    <xsd:import namespace="297d7ce5-35f8-41eb-a2d0-f8b1c8292501"/>
    <xsd:import namespace="4aab698e-067c-4339-8941-f415a90b382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1" nillable="true" ma:displayName="Propiedades de la Directiva de cumplimiento unificado" ma:hidden="true" ma:internalName="_ip_UnifiedCompliancePolicyProperties">
      <xsd:simpleType>
        <xsd:restriction base="dms:Note"/>
      </xsd:simpleType>
    </xsd:element>
    <xsd:element name="_ip_UnifiedCompliancePolicyUIAction" ma:index="12" nillable="true" ma:displayName="Acción de IU de la Directiva de cumplimiento unificad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d7ce5-35f8-41eb-a2d0-f8b1c829250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 de Id. de documento" ma:description="El valor del identificador de documento asignado a este elemento." ma:internalName="_dlc_DocId" ma:readOnly="true">
      <xsd:simpleType>
        <xsd:restriction base="dms:Text"/>
      </xsd:simpleType>
    </xsd:element>
    <xsd:element name="_dlc_DocIdUrl" ma:index="9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ab698e-067c-4339-8941-f415a90b38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E7095D-33BB-4D17-9330-0D27FB52E0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EABBD3-CD09-473B-BFA0-CE577308237C}">
  <ds:schemaRefs>
    <ds:schemaRef ds:uri="http://schemas.microsoft.com/office/2006/documentManagement/types"/>
    <ds:schemaRef ds:uri="297d7ce5-35f8-41eb-a2d0-f8b1c8292501"/>
    <ds:schemaRef ds:uri="http://schemas.microsoft.com/sharepoint/v3"/>
    <ds:schemaRef ds:uri="http://purl.org/dc/terms/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4aab698e-067c-4339-8941-f415a90b3823"/>
  </ds:schemaRefs>
</ds:datastoreItem>
</file>

<file path=customXml/itemProps3.xml><?xml version="1.0" encoding="utf-8"?>
<ds:datastoreItem xmlns:ds="http://schemas.openxmlformats.org/officeDocument/2006/customXml" ds:itemID="{2D690AF2-5239-4818-A65E-91F0ACF240E1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14F9A5EC-D6CA-4D93-8E8C-EABDE16BB6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97d7ce5-35f8-41eb-a2d0-f8b1c8292501"/>
    <ds:schemaRef ds:uri="4aab698e-067c-4339-8941-f415a90b38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ARL PLANTILLA</Template>
  <TotalTime>324</TotalTime>
  <Words>717</Words>
  <Application>Microsoft Office PowerPoint</Application>
  <PresentationFormat>Presentación en pantalla (4:3)</PresentationFormat>
  <Paragraphs>173</Paragraphs>
  <Slides>29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4" baseType="lpstr">
      <vt:lpstr>ＭＳ Ｐゴシック</vt:lpstr>
      <vt:lpstr>Arial</vt:lpstr>
      <vt:lpstr>Calibri</vt:lpstr>
      <vt:lpstr>Tahoma</vt:lpstr>
      <vt:lpstr>ARL PLANTILLA</vt:lpstr>
      <vt:lpstr>Presentación de PowerPoint</vt:lpstr>
      <vt:lpstr>Para comenzar se requiere</vt:lpstr>
      <vt:lpstr>Factores claves de éxito</vt:lpstr>
      <vt:lpstr>Presentación de PowerPoint</vt:lpstr>
      <vt:lpstr>Presentación de PowerPoint</vt:lpstr>
      <vt:lpstr>Presentación de PowerPoint</vt:lpstr>
      <vt:lpstr>Ciclo de mejoramiento continuo (Rueda de Deming)</vt:lpstr>
      <vt:lpstr>Diagnóstico y planeación</vt:lpstr>
      <vt:lpstr>Solución e problemas y seguimiento</vt:lpstr>
      <vt:lpstr>Verificación</vt:lpstr>
      <vt:lpstr>Estandarización y mejora continua</vt:lpstr>
      <vt:lpstr>Presentación de PowerPoint</vt:lpstr>
      <vt:lpstr>Presentación de PowerPoint</vt:lpstr>
      <vt:lpstr>Metodología “5S”</vt:lpstr>
      <vt:lpstr>¿Qué significa las 5 “S”?</vt:lpstr>
      <vt:lpstr>Presentación de PowerPoint</vt:lpstr>
      <vt:lpstr>Beneficios de la 1S</vt:lpstr>
      <vt:lpstr>Presentación de PowerPoint</vt:lpstr>
      <vt:lpstr>Beneficios de la 2S</vt:lpstr>
      <vt:lpstr>Presentación de PowerPoint</vt:lpstr>
      <vt:lpstr>Beneficios de la 3S</vt:lpstr>
      <vt:lpstr>Presentación de PowerPoint</vt:lpstr>
      <vt:lpstr>Beneficios de la 4S</vt:lpstr>
      <vt:lpstr>Presentación de PowerPoint</vt:lpstr>
      <vt:lpstr>Presentación de PowerPoint</vt:lpstr>
      <vt:lpstr>Beneficios de las 5S</vt:lpstr>
      <vt:lpstr>Beneficios de las 5S</vt:lpstr>
      <vt:lpstr>Para reflexionar</vt:lpstr>
      <vt:lpstr>Presentación de PowerPoint</vt:lpstr>
    </vt:vector>
  </TitlesOfParts>
  <Company>Suramericana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David Quintero Quintero</dc:creator>
  <cp:lastModifiedBy>Juan Camilo Tamayo Ramirez</cp:lastModifiedBy>
  <cp:revision>42</cp:revision>
  <dcterms:created xsi:type="dcterms:W3CDTF">2014-01-24T22:05:34Z</dcterms:created>
  <dcterms:modified xsi:type="dcterms:W3CDTF">2019-06-07T21:46:51Z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0x010100712C82A7DA470041B242C9452A86CF0A</vt:lpwstr>
  </property>
  <property fmtid="{D5CDD505-2E9C-101B-9397-08002B2CF9AE}" pid="3" name="_dlc_DocIdItemGuid">
    <vt:lpwstr>59004569-cbdf-4c5e-8873-5ec5f381122f</vt:lpwstr>
  </property>
</Properties>
</file>